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9" r:id="rId1"/>
    <p:sldMasterId id="2147483771" r:id="rId2"/>
  </p:sldMasterIdLst>
  <p:notesMasterIdLst>
    <p:notesMasterId r:id="rId80"/>
  </p:notesMasterIdLst>
  <p:handoutMasterIdLst>
    <p:handoutMasterId r:id="rId81"/>
  </p:handoutMasterIdLst>
  <p:sldIdLst>
    <p:sldId id="365" r:id="rId3"/>
    <p:sldId id="256" r:id="rId4"/>
    <p:sldId id="360" r:id="rId5"/>
    <p:sldId id="278" r:id="rId6"/>
    <p:sldId id="260" r:id="rId7"/>
    <p:sldId id="261" r:id="rId8"/>
    <p:sldId id="312" r:id="rId9"/>
    <p:sldId id="332" r:id="rId10"/>
    <p:sldId id="328" r:id="rId11"/>
    <p:sldId id="329" r:id="rId12"/>
    <p:sldId id="330" r:id="rId13"/>
    <p:sldId id="331" r:id="rId14"/>
    <p:sldId id="335" r:id="rId15"/>
    <p:sldId id="333" r:id="rId16"/>
    <p:sldId id="334" r:id="rId17"/>
    <p:sldId id="336" r:id="rId18"/>
    <p:sldId id="338" r:id="rId19"/>
    <p:sldId id="339" r:id="rId20"/>
    <p:sldId id="340" r:id="rId21"/>
    <p:sldId id="341" r:id="rId22"/>
    <p:sldId id="272" r:id="rId23"/>
    <p:sldId id="262" r:id="rId24"/>
    <p:sldId id="279" r:id="rId25"/>
    <p:sldId id="281" r:id="rId26"/>
    <p:sldId id="282" r:id="rId27"/>
    <p:sldId id="280" r:id="rId28"/>
    <p:sldId id="343" r:id="rId29"/>
    <p:sldId id="345" r:id="rId30"/>
    <p:sldId id="318" r:id="rId31"/>
    <p:sldId id="319" r:id="rId32"/>
    <p:sldId id="317" r:id="rId33"/>
    <p:sldId id="346" r:id="rId34"/>
    <p:sldId id="347" r:id="rId35"/>
    <p:sldId id="307" r:id="rId36"/>
    <p:sldId id="344" r:id="rId37"/>
    <p:sldId id="359" r:id="rId38"/>
    <p:sldId id="274" r:id="rId39"/>
    <p:sldId id="298" r:id="rId40"/>
    <p:sldId id="275" r:id="rId41"/>
    <p:sldId id="276" r:id="rId42"/>
    <p:sldId id="283" r:id="rId43"/>
    <p:sldId id="313" r:id="rId44"/>
    <p:sldId id="320" r:id="rId45"/>
    <p:sldId id="263" r:id="rId46"/>
    <p:sldId id="264" r:id="rId47"/>
    <p:sldId id="293" r:id="rId48"/>
    <p:sldId id="265" r:id="rId49"/>
    <p:sldId id="285" r:id="rId50"/>
    <p:sldId id="322" r:id="rId51"/>
    <p:sldId id="308" r:id="rId52"/>
    <p:sldId id="266" r:id="rId53"/>
    <p:sldId id="291" r:id="rId54"/>
    <p:sldId id="324" r:id="rId55"/>
    <p:sldId id="325" r:id="rId56"/>
    <p:sldId id="292" r:id="rId57"/>
    <p:sldId id="301" r:id="rId58"/>
    <p:sldId id="302" r:id="rId59"/>
    <p:sldId id="303" r:id="rId60"/>
    <p:sldId id="358" r:id="rId61"/>
    <p:sldId id="294" r:id="rId62"/>
    <p:sldId id="349" r:id="rId63"/>
    <p:sldId id="299" r:id="rId64"/>
    <p:sldId id="257" r:id="rId65"/>
    <p:sldId id="296" r:id="rId66"/>
    <p:sldId id="297" r:id="rId67"/>
    <p:sldId id="295" r:id="rId68"/>
    <p:sldId id="259" r:id="rId69"/>
    <p:sldId id="327" r:id="rId70"/>
    <p:sldId id="361" r:id="rId71"/>
    <p:sldId id="323" r:id="rId72"/>
    <p:sldId id="350" r:id="rId73"/>
    <p:sldId id="352" r:id="rId74"/>
    <p:sldId id="353" r:id="rId75"/>
    <p:sldId id="354" r:id="rId76"/>
    <p:sldId id="355" r:id="rId77"/>
    <p:sldId id="356" r:id="rId78"/>
    <p:sldId id="357"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開場簡介" id="{EE875307-4FBE-4078-A9B9-F9FC7730EDEB}">
          <p14:sldIdLst>
            <p14:sldId id="365"/>
            <p14:sldId id="256"/>
            <p14:sldId id="360"/>
          </p14:sldIdLst>
        </p14:section>
        <p14:section name="小論文寫作" id="{52548AB7-C45F-8143-9FE6-2A581C7AC943}">
          <p14:sldIdLst>
            <p14:sldId id="278"/>
            <p14:sldId id="260"/>
            <p14:sldId id="261"/>
            <p14:sldId id="312"/>
          </p14:sldIdLst>
        </p14:section>
        <p14:section name="什麼是研究？" id="{88833921-300F-454E-A39A-5B59F3DD2A27}">
          <p14:sldIdLst>
            <p14:sldId id="332"/>
            <p14:sldId id="328"/>
            <p14:sldId id="329"/>
            <p14:sldId id="330"/>
            <p14:sldId id="331"/>
            <p14:sldId id="335"/>
            <p14:sldId id="333"/>
            <p14:sldId id="334"/>
            <p14:sldId id="336"/>
            <p14:sldId id="338"/>
            <p14:sldId id="339"/>
            <p14:sldId id="340"/>
            <p14:sldId id="341"/>
          </p14:sldIdLst>
        </p14:section>
        <p14:section name="文獻來源" id="{7418D075-318A-4AF9-A2B8-FE00839F26B8}">
          <p14:sldIdLst>
            <p14:sldId id="272"/>
            <p14:sldId id="262"/>
            <p14:sldId id="279"/>
            <p14:sldId id="281"/>
            <p14:sldId id="282"/>
            <p14:sldId id="280"/>
            <p14:sldId id="343"/>
            <p14:sldId id="345"/>
            <p14:sldId id="318"/>
            <p14:sldId id="319"/>
            <p14:sldId id="317"/>
            <p14:sldId id="346"/>
            <p14:sldId id="347"/>
            <p14:sldId id="307"/>
            <p14:sldId id="344"/>
          </p14:sldIdLst>
        </p14:section>
        <p14:section name="資訊評估" id="{BFC1EF74-07AF-D343-A170-96E05792864D}">
          <p14:sldIdLst>
            <p14:sldId id="359"/>
            <p14:sldId id="274"/>
            <p14:sldId id="298"/>
          </p14:sldIdLst>
        </p14:section>
        <p14:section name="論文架構" id="{AD9BD3E3-86AD-4B8C-80A2-3DA1A0264679}">
          <p14:sldIdLst>
            <p14:sldId id="275"/>
            <p14:sldId id="276"/>
            <p14:sldId id="283"/>
            <p14:sldId id="313"/>
            <p14:sldId id="320"/>
            <p14:sldId id="263"/>
            <p14:sldId id="264"/>
            <p14:sldId id="293"/>
            <p14:sldId id="265"/>
            <p14:sldId id="285"/>
            <p14:sldId id="322"/>
            <p14:sldId id="308"/>
            <p14:sldId id="266"/>
            <p14:sldId id="291"/>
            <p14:sldId id="324"/>
            <p14:sldId id="325"/>
            <p14:sldId id="292"/>
            <p14:sldId id="301"/>
            <p14:sldId id="302"/>
            <p14:sldId id="303"/>
          </p14:sldIdLst>
        </p14:section>
        <p14:section name="引用格式的注意事項" id="{A01C43A4-2C3E-4C1A-ACB7-59CC7497F42F}">
          <p14:sldIdLst>
            <p14:sldId id="358"/>
            <p14:sldId id="294"/>
            <p14:sldId id="349"/>
            <p14:sldId id="299"/>
            <p14:sldId id="257"/>
            <p14:sldId id="296"/>
            <p14:sldId id="297"/>
            <p14:sldId id="295"/>
          </p14:sldIdLst>
        </p14:section>
        <p14:section name="結尾" id="{892E5A61-A717-48C8-A83E-C7488B3E90DC}">
          <p14:sldIdLst>
            <p14:sldId id="259"/>
            <p14:sldId id="327"/>
            <p14:sldId id="361"/>
          </p14:sldIdLst>
        </p14:section>
        <p14:section name="學習單-練習活動" id="{1365C252-78C0-4303-9845-57D9A45B0EB5}">
          <p14:sldIdLst>
            <p14:sldId id="323"/>
            <p14:sldId id="350"/>
            <p14:sldId id="352"/>
            <p14:sldId id="353"/>
            <p14:sldId id="354"/>
            <p14:sldId id="355"/>
            <p14:sldId id="356"/>
            <p14:sldId id="3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2318"/>
    <a:srgbClr val="188E8D"/>
    <a:srgbClr val="0066CC"/>
    <a:srgbClr val="7A4758"/>
    <a:srgbClr val="77C5EF"/>
    <a:srgbClr val="800000"/>
    <a:srgbClr val="F3C82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90" autoAdjust="0"/>
    <p:restoredTop sz="95788" autoAdjust="0"/>
  </p:normalViewPr>
  <p:slideViewPr>
    <p:cSldViewPr snapToGrid="0" snapToObjects="1">
      <p:cViewPr varScale="1">
        <p:scale>
          <a:sx n="135" d="100"/>
          <a:sy n="135" d="100"/>
        </p:scale>
        <p:origin x="896" y="17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5" d="100"/>
          <a:sy n="65" d="100"/>
        </p:scale>
        <p:origin x="2811" y="5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dirty="0">
              <a:latin typeface="Arial" panose="020B0604020202020204" pitchFamily="34" charset="0"/>
              <a:ea typeface="微軟正黑體" panose="020B0604030504040204" pitchFamily="34" charset="-120"/>
            </a:endParaRPr>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6C036-BA08-4123-94AF-499D588F161D}" type="datetimeFigureOut">
              <a:rPr lang="zh-TW" altLang="en-US" smtClean="0">
                <a:latin typeface="Arial" panose="020B0604020202020204" pitchFamily="34" charset="0"/>
                <a:ea typeface="微軟正黑體" panose="020B0604030504040204" pitchFamily="34" charset="-120"/>
              </a:rPr>
              <a:t>2021/6/16</a:t>
            </a:fld>
            <a:endParaRPr lang="zh-TW" altLang="en-US" dirty="0">
              <a:latin typeface="Arial" panose="020B0604020202020204" pitchFamily="34" charset="0"/>
              <a:ea typeface="微軟正黑體" panose="020B0604030504040204" pitchFamily="34" charset="-120"/>
            </a:endParaRPr>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dirty="0">
              <a:latin typeface="Arial" panose="020B0604020202020204" pitchFamily="34" charset="0"/>
              <a:ea typeface="微軟正黑體" panose="020B0604030504040204" pitchFamily="34" charset="-120"/>
            </a:endParaRPr>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817AF-FE09-49BF-B851-77F0327F4DBA}" type="slidenum">
              <a:rPr lang="zh-TW" altLang="en-US" smtClean="0">
                <a:latin typeface="Arial" panose="020B0604020202020204" pitchFamily="34" charset="0"/>
                <a:ea typeface="微軟正黑體" panose="020B0604030504040204" pitchFamily="34" charset="-120"/>
              </a:rPr>
              <a:t>‹#›</a:t>
            </a:fld>
            <a:endParaRPr lang="zh-TW" altLang="en-US" dirty="0">
              <a:latin typeface="Arial" panose="020B0604020202020204" pitchFamily="34" charset="0"/>
              <a:ea typeface="微軟正黑體" panose="020B0604030504040204" pitchFamily="34" charset="-120"/>
            </a:endParaRPr>
          </a:p>
        </p:txBody>
      </p:sp>
    </p:spTree>
    <p:extLst>
      <p:ext uri="{BB962C8B-B14F-4D97-AF65-F5344CB8AC3E}">
        <p14:creationId xmlns:p14="http://schemas.microsoft.com/office/powerpoint/2010/main" val="343050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微軟正黑體" panose="020B0604030504040204" pitchFamily="34" charset="-120"/>
              </a:defRPr>
            </a:lvl1pPr>
          </a:lstStyle>
          <a:p>
            <a:endParaRPr lang="zh-TW" altLang="en-US" dirty="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微軟正黑體" panose="020B0604030504040204" pitchFamily="34" charset="-120"/>
              </a:defRPr>
            </a:lvl1pPr>
          </a:lstStyle>
          <a:p>
            <a:fld id="{051EBA09-6A6F-4CC8-A1FD-A883D7B5F035}" type="datetimeFigureOut">
              <a:rPr lang="zh-TW" altLang="en-US" smtClean="0"/>
              <a:pPr/>
              <a:t>2021/6/16</a:t>
            </a:fld>
            <a:endParaRPr lang="zh-TW" altLang="en-US" dirty="0"/>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微軟正黑體" panose="020B0604030504040204" pitchFamily="34"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微軟正黑體" panose="020B0604030504040204" pitchFamily="34" charset="-120"/>
              </a:defRPr>
            </a:lvl1pPr>
          </a:lstStyle>
          <a:p>
            <a:fld id="{0E6346B8-7DAA-471C-BD0B-13B3B4D676B8}" type="slidenum">
              <a:rPr lang="zh-TW" altLang="en-US" smtClean="0"/>
              <a:pPr/>
              <a:t>‹#›</a:t>
            </a:fld>
            <a:endParaRPr lang="zh-TW" altLang="en-US" dirty="0"/>
          </a:p>
        </p:txBody>
      </p:sp>
    </p:spTree>
    <p:extLst>
      <p:ext uri="{BB962C8B-B14F-4D97-AF65-F5344CB8AC3E}">
        <p14:creationId xmlns:p14="http://schemas.microsoft.com/office/powerpoint/2010/main" val="101885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1pPr>
    <a:lvl2pPr marL="4572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2pPr>
    <a:lvl3pPr marL="9144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3pPr>
    <a:lvl4pPr marL="13716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4pPr>
    <a:lvl5pPr marL="18288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solidFill>
                <a:schemeClr val="bg1"/>
              </a:solidFill>
            </a:endParaRPr>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a:t>
            </a:fld>
            <a:endParaRPr lang="zh-TW" altLang="en-US"/>
          </a:p>
        </p:txBody>
      </p:sp>
    </p:spTree>
    <p:extLst>
      <p:ext uri="{BB962C8B-B14F-4D97-AF65-F5344CB8AC3E}">
        <p14:creationId xmlns:p14="http://schemas.microsoft.com/office/powerpoint/2010/main" val="330703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14</a:t>
            </a:fld>
            <a:endParaRPr lang="zh-TW" altLang="en-US"/>
          </a:p>
        </p:txBody>
      </p:sp>
    </p:spTree>
    <p:extLst>
      <p:ext uri="{BB962C8B-B14F-4D97-AF65-F5344CB8AC3E}">
        <p14:creationId xmlns:p14="http://schemas.microsoft.com/office/powerpoint/2010/main" val="166102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15</a:t>
            </a:fld>
            <a:endParaRPr lang="zh-TW" altLang="en-US"/>
          </a:p>
        </p:txBody>
      </p:sp>
    </p:spTree>
    <p:extLst>
      <p:ext uri="{BB962C8B-B14F-4D97-AF65-F5344CB8AC3E}">
        <p14:creationId xmlns:p14="http://schemas.microsoft.com/office/powerpoint/2010/main" val="406257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16</a:t>
            </a:fld>
            <a:endParaRPr lang="zh-TW" altLang="en-US"/>
          </a:p>
        </p:txBody>
      </p:sp>
    </p:spTree>
    <p:extLst>
      <p:ext uri="{BB962C8B-B14F-4D97-AF65-F5344CB8AC3E}">
        <p14:creationId xmlns:p14="http://schemas.microsoft.com/office/powerpoint/2010/main" val="3583795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17</a:t>
            </a:fld>
            <a:endParaRPr lang="zh-TW" altLang="en-US"/>
          </a:p>
        </p:txBody>
      </p:sp>
    </p:spTree>
    <p:extLst>
      <p:ext uri="{BB962C8B-B14F-4D97-AF65-F5344CB8AC3E}">
        <p14:creationId xmlns:p14="http://schemas.microsoft.com/office/powerpoint/2010/main" val="391500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18</a:t>
            </a:fld>
            <a:endParaRPr lang="zh-TW" altLang="en-US"/>
          </a:p>
        </p:txBody>
      </p:sp>
    </p:spTree>
    <p:extLst>
      <p:ext uri="{BB962C8B-B14F-4D97-AF65-F5344CB8AC3E}">
        <p14:creationId xmlns:p14="http://schemas.microsoft.com/office/powerpoint/2010/main" val="2000719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19</a:t>
            </a:fld>
            <a:endParaRPr lang="zh-TW" altLang="en-US"/>
          </a:p>
        </p:txBody>
      </p:sp>
    </p:spTree>
    <p:extLst>
      <p:ext uri="{BB962C8B-B14F-4D97-AF65-F5344CB8AC3E}">
        <p14:creationId xmlns:p14="http://schemas.microsoft.com/office/powerpoint/2010/main" val="2935349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20</a:t>
            </a:fld>
            <a:endParaRPr lang="zh-TW" altLang="en-US"/>
          </a:p>
        </p:txBody>
      </p:sp>
    </p:spTree>
    <p:extLst>
      <p:ext uri="{BB962C8B-B14F-4D97-AF65-F5344CB8AC3E}">
        <p14:creationId xmlns:p14="http://schemas.microsoft.com/office/powerpoint/2010/main" val="2702494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21</a:t>
            </a:fld>
            <a:endParaRPr lang="zh-TW" altLang="en-US"/>
          </a:p>
        </p:txBody>
      </p:sp>
    </p:spTree>
    <p:extLst>
      <p:ext uri="{BB962C8B-B14F-4D97-AF65-F5344CB8AC3E}">
        <p14:creationId xmlns:p14="http://schemas.microsoft.com/office/powerpoint/2010/main" val="343246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36</a:t>
            </a:fld>
            <a:endParaRPr lang="zh-TW" altLang="en-US"/>
          </a:p>
        </p:txBody>
      </p:sp>
    </p:spTree>
    <p:extLst>
      <p:ext uri="{BB962C8B-B14F-4D97-AF65-F5344CB8AC3E}">
        <p14:creationId xmlns:p14="http://schemas.microsoft.com/office/powerpoint/2010/main" val="2846366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37</a:t>
            </a:fld>
            <a:endParaRPr lang="zh-TW" altLang="en-US"/>
          </a:p>
        </p:txBody>
      </p:sp>
    </p:spTree>
    <p:extLst>
      <p:ext uri="{BB962C8B-B14F-4D97-AF65-F5344CB8AC3E}">
        <p14:creationId xmlns:p14="http://schemas.microsoft.com/office/powerpoint/2010/main" val="368097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solidFill>
                <a:schemeClr val="bg1"/>
              </a:solidFill>
            </a:endParaRPr>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4</a:t>
            </a:fld>
            <a:endParaRPr lang="zh-TW" altLang="en-US"/>
          </a:p>
        </p:txBody>
      </p:sp>
    </p:spTree>
    <p:extLst>
      <p:ext uri="{BB962C8B-B14F-4D97-AF65-F5344CB8AC3E}">
        <p14:creationId xmlns:p14="http://schemas.microsoft.com/office/powerpoint/2010/main" val="1751748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38</a:t>
            </a:fld>
            <a:endParaRPr lang="zh-TW" altLang="en-US"/>
          </a:p>
        </p:txBody>
      </p:sp>
    </p:spTree>
    <p:extLst>
      <p:ext uri="{BB962C8B-B14F-4D97-AF65-F5344CB8AC3E}">
        <p14:creationId xmlns:p14="http://schemas.microsoft.com/office/powerpoint/2010/main" val="1356823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39</a:t>
            </a:fld>
            <a:endParaRPr lang="zh-TW" altLang="en-US"/>
          </a:p>
        </p:txBody>
      </p:sp>
    </p:spTree>
    <p:extLst>
      <p:ext uri="{BB962C8B-B14F-4D97-AF65-F5344CB8AC3E}">
        <p14:creationId xmlns:p14="http://schemas.microsoft.com/office/powerpoint/2010/main" val="3371448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To show your readers that you have done your research.</a:t>
            </a:r>
          </a:p>
          <a:p>
            <a:r>
              <a:rPr lang="en-US" altLang="zh-TW" dirty="0"/>
              <a:t>To give credit to others for work they have done.</a:t>
            </a:r>
            <a:r>
              <a:rPr lang="zh-TW" altLang="en-US" dirty="0"/>
              <a:t> </a:t>
            </a:r>
            <a:endParaRPr lang="en-US" altLang="zh-TW" dirty="0"/>
          </a:p>
          <a:p>
            <a:r>
              <a:rPr lang="en-US" altLang="zh-TW" dirty="0"/>
              <a:t>To point your readers to sources that may be useful to them.</a:t>
            </a:r>
            <a:r>
              <a:rPr lang="zh-TW" altLang="en-US" dirty="0"/>
              <a:t> </a:t>
            </a:r>
            <a:endParaRPr lang="en-US" altLang="zh-TW" dirty="0"/>
          </a:p>
          <a:p>
            <a:r>
              <a:rPr lang="en-US" altLang="zh-TW" dirty="0"/>
              <a:t>To allow your readers to check your sources, if there are questions.</a:t>
            </a:r>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40</a:t>
            </a:fld>
            <a:endParaRPr lang="zh-TW" altLang="en-US"/>
          </a:p>
        </p:txBody>
      </p:sp>
    </p:spTree>
    <p:extLst>
      <p:ext uri="{BB962C8B-B14F-4D97-AF65-F5344CB8AC3E}">
        <p14:creationId xmlns:p14="http://schemas.microsoft.com/office/powerpoint/2010/main" val="415557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49</a:t>
            </a:fld>
            <a:endParaRPr lang="zh-TW" altLang="en-US"/>
          </a:p>
        </p:txBody>
      </p:sp>
    </p:spTree>
    <p:extLst>
      <p:ext uri="{BB962C8B-B14F-4D97-AF65-F5344CB8AC3E}">
        <p14:creationId xmlns:p14="http://schemas.microsoft.com/office/powerpoint/2010/main" val="658501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50</a:t>
            </a:fld>
            <a:endParaRPr lang="zh-TW" altLang="en-US"/>
          </a:p>
        </p:txBody>
      </p:sp>
    </p:spTree>
    <p:extLst>
      <p:ext uri="{BB962C8B-B14F-4D97-AF65-F5344CB8AC3E}">
        <p14:creationId xmlns:p14="http://schemas.microsoft.com/office/powerpoint/2010/main" val="603323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51</a:t>
            </a:fld>
            <a:endParaRPr lang="zh-TW" altLang="en-US"/>
          </a:p>
        </p:txBody>
      </p:sp>
    </p:spTree>
    <p:extLst>
      <p:ext uri="{BB962C8B-B14F-4D97-AF65-F5344CB8AC3E}">
        <p14:creationId xmlns:p14="http://schemas.microsoft.com/office/powerpoint/2010/main" val="1370820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52</a:t>
            </a:fld>
            <a:endParaRPr lang="zh-TW" altLang="en-US"/>
          </a:p>
        </p:txBody>
      </p:sp>
    </p:spTree>
    <p:extLst>
      <p:ext uri="{BB962C8B-B14F-4D97-AF65-F5344CB8AC3E}">
        <p14:creationId xmlns:p14="http://schemas.microsoft.com/office/powerpoint/2010/main" val="2116103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53</a:t>
            </a:fld>
            <a:endParaRPr lang="zh-TW" altLang="en-US"/>
          </a:p>
        </p:txBody>
      </p:sp>
    </p:spTree>
    <p:extLst>
      <p:ext uri="{BB962C8B-B14F-4D97-AF65-F5344CB8AC3E}">
        <p14:creationId xmlns:p14="http://schemas.microsoft.com/office/powerpoint/2010/main" val="639191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54</a:t>
            </a:fld>
            <a:endParaRPr lang="zh-TW" altLang="en-US"/>
          </a:p>
        </p:txBody>
      </p:sp>
    </p:spTree>
    <p:extLst>
      <p:ext uri="{BB962C8B-B14F-4D97-AF65-F5344CB8AC3E}">
        <p14:creationId xmlns:p14="http://schemas.microsoft.com/office/powerpoint/2010/main" val="1125453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56</a:t>
            </a:fld>
            <a:endParaRPr lang="zh-TW" altLang="en-US"/>
          </a:p>
        </p:txBody>
      </p:sp>
    </p:spTree>
    <p:extLst>
      <p:ext uri="{BB962C8B-B14F-4D97-AF65-F5344CB8AC3E}">
        <p14:creationId xmlns:p14="http://schemas.microsoft.com/office/powerpoint/2010/main" val="342659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5</a:t>
            </a:fld>
            <a:endParaRPr lang="zh-TW" altLang="en-US"/>
          </a:p>
        </p:txBody>
      </p:sp>
    </p:spTree>
    <p:extLst>
      <p:ext uri="{BB962C8B-B14F-4D97-AF65-F5344CB8AC3E}">
        <p14:creationId xmlns:p14="http://schemas.microsoft.com/office/powerpoint/2010/main" val="2997857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57</a:t>
            </a:fld>
            <a:endParaRPr lang="zh-TW" altLang="en-US"/>
          </a:p>
        </p:txBody>
      </p:sp>
    </p:spTree>
    <p:extLst>
      <p:ext uri="{BB962C8B-B14F-4D97-AF65-F5344CB8AC3E}">
        <p14:creationId xmlns:p14="http://schemas.microsoft.com/office/powerpoint/2010/main" val="3200048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58</a:t>
            </a:fld>
            <a:endParaRPr lang="zh-TW" altLang="en-US"/>
          </a:p>
        </p:txBody>
      </p:sp>
    </p:spTree>
    <p:extLst>
      <p:ext uri="{BB962C8B-B14F-4D97-AF65-F5344CB8AC3E}">
        <p14:creationId xmlns:p14="http://schemas.microsoft.com/office/powerpoint/2010/main" val="1412928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59</a:t>
            </a:fld>
            <a:endParaRPr lang="zh-TW" altLang="en-US"/>
          </a:p>
        </p:txBody>
      </p:sp>
    </p:spTree>
    <p:extLst>
      <p:ext uri="{BB962C8B-B14F-4D97-AF65-F5344CB8AC3E}">
        <p14:creationId xmlns:p14="http://schemas.microsoft.com/office/powerpoint/2010/main" val="3595274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62</a:t>
            </a:fld>
            <a:endParaRPr lang="zh-TW" altLang="en-US"/>
          </a:p>
        </p:txBody>
      </p:sp>
    </p:spTree>
    <p:extLst>
      <p:ext uri="{BB962C8B-B14F-4D97-AF65-F5344CB8AC3E}">
        <p14:creationId xmlns:p14="http://schemas.microsoft.com/office/powerpoint/2010/main" val="1126059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66</a:t>
            </a:fld>
            <a:endParaRPr lang="zh-TW" altLang="en-US"/>
          </a:p>
        </p:txBody>
      </p:sp>
    </p:spTree>
    <p:extLst>
      <p:ext uri="{BB962C8B-B14F-4D97-AF65-F5344CB8AC3E}">
        <p14:creationId xmlns:p14="http://schemas.microsoft.com/office/powerpoint/2010/main" val="2989971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67</a:t>
            </a:fld>
            <a:endParaRPr lang="zh-TW" altLang="en-US"/>
          </a:p>
        </p:txBody>
      </p:sp>
    </p:spTree>
    <p:extLst>
      <p:ext uri="{BB962C8B-B14F-4D97-AF65-F5344CB8AC3E}">
        <p14:creationId xmlns:p14="http://schemas.microsoft.com/office/powerpoint/2010/main" val="3002418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68</a:t>
            </a:fld>
            <a:endParaRPr lang="zh-TW" altLang="en-US"/>
          </a:p>
        </p:txBody>
      </p:sp>
    </p:spTree>
    <p:extLst>
      <p:ext uri="{BB962C8B-B14F-4D97-AF65-F5344CB8AC3E}">
        <p14:creationId xmlns:p14="http://schemas.microsoft.com/office/powerpoint/2010/main" val="2609086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70</a:t>
            </a:fld>
            <a:endParaRPr lang="zh-TW" altLang="en-US"/>
          </a:p>
        </p:txBody>
      </p:sp>
    </p:spTree>
    <p:extLst>
      <p:ext uri="{BB962C8B-B14F-4D97-AF65-F5344CB8AC3E}">
        <p14:creationId xmlns:p14="http://schemas.microsoft.com/office/powerpoint/2010/main" val="2377938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71</a:t>
            </a:fld>
            <a:endParaRPr lang="zh-TW" altLang="en-US"/>
          </a:p>
        </p:txBody>
      </p:sp>
    </p:spTree>
    <p:extLst>
      <p:ext uri="{BB962C8B-B14F-4D97-AF65-F5344CB8AC3E}">
        <p14:creationId xmlns:p14="http://schemas.microsoft.com/office/powerpoint/2010/main" val="73295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72</a:t>
            </a:fld>
            <a:endParaRPr lang="zh-TW" altLang="en-US"/>
          </a:p>
        </p:txBody>
      </p:sp>
    </p:spTree>
    <p:extLst>
      <p:ext uri="{BB962C8B-B14F-4D97-AF65-F5344CB8AC3E}">
        <p14:creationId xmlns:p14="http://schemas.microsoft.com/office/powerpoint/2010/main" val="335322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6</a:t>
            </a:fld>
            <a:endParaRPr lang="zh-TW" altLang="en-US"/>
          </a:p>
        </p:txBody>
      </p:sp>
    </p:spTree>
    <p:extLst>
      <p:ext uri="{BB962C8B-B14F-4D97-AF65-F5344CB8AC3E}">
        <p14:creationId xmlns:p14="http://schemas.microsoft.com/office/powerpoint/2010/main" val="1212007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73</a:t>
            </a:fld>
            <a:endParaRPr lang="zh-TW" altLang="en-US"/>
          </a:p>
        </p:txBody>
      </p:sp>
    </p:spTree>
    <p:extLst>
      <p:ext uri="{BB962C8B-B14F-4D97-AF65-F5344CB8AC3E}">
        <p14:creationId xmlns:p14="http://schemas.microsoft.com/office/powerpoint/2010/main" val="2434259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pPr/>
              <a:t>77</a:t>
            </a:fld>
            <a:endParaRPr lang="zh-TW" altLang="en-US" dirty="0"/>
          </a:p>
        </p:txBody>
      </p:sp>
    </p:spTree>
    <p:extLst>
      <p:ext uri="{BB962C8B-B14F-4D97-AF65-F5344CB8AC3E}">
        <p14:creationId xmlns:p14="http://schemas.microsoft.com/office/powerpoint/2010/main" val="1908056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7</a:t>
            </a:fld>
            <a:endParaRPr lang="zh-TW" altLang="en-US"/>
          </a:p>
        </p:txBody>
      </p:sp>
    </p:spTree>
    <p:extLst>
      <p:ext uri="{BB962C8B-B14F-4D97-AF65-F5344CB8AC3E}">
        <p14:creationId xmlns:p14="http://schemas.microsoft.com/office/powerpoint/2010/main" val="93176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8</a:t>
            </a:fld>
            <a:endParaRPr lang="zh-TW" altLang="en-US"/>
          </a:p>
        </p:txBody>
      </p:sp>
    </p:spTree>
    <p:extLst>
      <p:ext uri="{BB962C8B-B14F-4D97-AF65-F5344CB8AC3E}">
        <p14:creationId xmlns:p14="http://schemas.microsoft.com/office/powerpoint/2010/main" val="415436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11</a:t>
            </a:fld>
            <a:endParaRPr lang="zh-TW" altLang="en-US"/>
          </a:p>
        </p:txBody>
      </p:sp>
    </p:spTree>
    <p:extLst>
      <p:ext uri="{BB962C8B-B14F-4D97-AF65-F5344CB8AC3E}">
        <p14:creationId xmlns:p14="http://schemas.microsoft.com/office/powerpoint/2010/main" val="2258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學生版：不用這頁。</a:t>
            </a:r>
            <a:endParaRPr lang="en-US" dirty="0"/>
          </a:p>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12</a:t>
            </a:fld>
            <a:endParaRPr lang="zh-TW" altLang="en-US"/>
          </a:p>
        </p:txBody>
      </p:sp>
    </p:spTree>
    <p:extLst>
      <p:ext uri="{BB962C8B-B14F-4D97-AF65-F5344CB8AC3E}">
        <p14:creationId xmlns:p14="http://schemas.microsoft.com/office/powerpoint/2010/main" val="3703761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13</a:t>
            </a:fld>
            <a:endParaRPr lang="zh-TW" altLang="en-US"/>
          </a:p>
        </p:txBody>
      </p:sp>
    </p:spTree>
    <p:extLst>
      <p:ext uri="{BB962C8B-B14F-4D97-AF65-F5344CB8AC3E}">
        <p14:creationId xmlns:p14="http://schemas.microsoft.com/office/powerpoint/2010/main" val="164391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1F13B2-BC86-0249-9040-CC3198569072}"/>
              </a:ext>
            </a:extLst>
          </p:cNvPr>
          <p:cNvSpPr/>
          <p:nvPr userDrawn="1"/>
        </p:nvSpPr>
        <p:spPr>
          <a:xfrm>
            <a:off x="0" y="0"/>
            <a:ext cx="9144000" cy="6858000"/>
          </a:xfrm>
          <a:prstGeom prst="rect">
            <a:avLst/>
          </a:prstGeom>
          <a:solidFill>
            <a:srgbClr val="77C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9A2E8C1-7CB6-4B12-9336-FC7E8B24E8BD}" type="datetime1">
              <a:rPr lang="en-US" altLang="zh-TW" smtClean="0"/>
              <a:t>6/16/21</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7929040E-CB57-2D40-A712-FE599601156A}" type="slidenum">
              <a:rPr lang="en-US" smtClean="0"/>
              <a:t>‹#›</a:t>
            </a:fld>
            <a:endParaRPr lang="en-US"/>
          </a:p>
        </p:txBody>
      </p:sp>
      <p:grpSp>
        <p:nvGrpSpPr>
          <p:cNvPr id="8" name="Group 7"/>
          <p:cNvGrpSpPr/>
          <p:nvPr/>
        </p:nvGrpSpPr>
        <p:grpSpPr>
          <a:xfrm>
            <a:off x="564643" y="744469"/>
            <a:ext cx="8005589" cy="5349671"/>
            <a:chOff x="564643" y="744469"/>
            <a:chExt cx="8005589" cy="5349671"/>
          </a:xfrm>
          <a:solidFill>
            <a:schemeClr val="accent5"/>
          </a:solidFill>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grp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grpFill/>
            <a:ln w="0">
              <a:noFill/>
              <a:prstDash val="solid"/>
              <a:round/>
              <a:headEnd/>
              <a:tailEnd/>
            </a:ln>
          </p:spPr>
        </p:sp>
      </p:grpSp>
    </p:spTree>
    <p:extLst>
      <p:ext uri="{BB962C8B-B14F-4D97-AF65-F5344CB8AC3E}">
        <p14:creationId xmlns:p14="http://schemas.microsoft.com/office/powerpoint/2010/main" val="114473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1D8BC-8487-4393-AA05-0E0792D7EF82}"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25592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D3D1C-8F29-485C-A23F-D73450F0C63C}"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5290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1F13B2-BC86-0249-9040-CC319856907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9A2E8C1-7CB6-4B12-9336-FC7E8B24E8BD}" type="datetime1">
              <a:rPr lang="en-US" altLang="zh-TW" smtClean="0"/>
              <a:t>6/16/21</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7929040E-CB57-2D40-A712-FE599601156A}" type="slidenum">
              <a:rPr lang="en-US" smtClean="0"/>
              <a:t>‹#›</a:t>
            </a:fld>
            <a:endParaRPr lang="en-US"/>
          </a:p>
        </p:txBody>
      </p:sp>
      <p:grpSp>
        <p:nvGrpSpPr>
          <p:cNvPr id="8" name="Group 7"/>
          <p:cNvGrpSpPr/>
          <p:nvPr/>
        </p:nvGrpSpPr>
        <p:grpSpPr>
          <a:xfrm>
            <a:off x="564643" y="744469"/>
            <a:ext cx="8005589" cy="5349671"/>
            <a:chOff x="564643" y="744469"/>
            <a:chExt cx="8005589" cy="5349671"/>
          </a:xfrm>
          <a:solidFill>
            <a:schemeClr val="accent5"/>
          </a:solidFill>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grp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grpFill/>
            <a:ln w="0">
              <a:noFill/>
              <a:prstDash val="solid"/>
              <a:round/>
              <a:headEnd/>
              <a:tailEnd/>
            </a:ln>
          </p:spPr>
        </p:sp>
      </p:grpSp>
    </p:spTree>
    <p:extLst>
      <p:ext uri="{BB962C8B-B14F-4D97-AF65-F5344CB8AC3E}">
        <p14:creationId xmlns:p14="http://schemas.microsoft.com/office/powerpoint/2010/main" val="4154276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329184"/>
            <a:ext cx="7200900" cy="694944"/>
          </a:xfrm>
        </p:spPr>
        <p:txBody>
          <a:bodyPr>
            <a:normAutofit/>
          </a:bodyPr>
          <a:lstStyle>
            <a:lvl1pPr>
              <a:defRPr sz="3200" b="1">
                <a:latin typeface="+mj-ea"/>
                <a:ea typeface="+mj-ea"/>
              </a:defRPr>
            </a:lvl1pPr>
          </a:lstStyle>
          <a:p>
            <a:r>
              <a:rPr lang="en-US" dirty="0"/>
              <a:t>Click to edit Master title style</a:t>
            </a:r>
          </a:p>
        </p:txBody>
      </p:sp>
      <p:sp>
        <p:nvSpPr>
          <p:cNvPr id="3" name="Content Placeholder 2"/>
          <p:cNvSpPr>
            <a:spLocks noGrp="1"/>
          </p:cNvSpPr>
          <p:nvPr>
            <p:ph idx="1"/>
          </p:nvPr>
        </p:nvSpPr>
        <p:spPr>
          <a:xfrm>
            <a:off x="1028700" y="1023695"/>
            <a:ext cx="7200900" cy="5286739"/>
          </a:xfrm>
        </p:spPr>
        <p:txBody>
          <a:bodyPr/>
          <a:lstStyle>
            <a:lvl1pPr marL="266700" indent="-266700">
              <a:lnSpc>
                <a:spcPct val="120000"/>
              </a:lnSpc>
              <a:buFont typeface="Wingdings" pitchFamily="2" charset="2"/>
              <a:buChar char="§"/>
              <a:defRPr sz="2200" i="0">
                <a:latin typeface="+mn-ea"/>
                <a:ea typeface="+mn-ea"/>
              </a:defRPr>
            </a:lvl1pPr>
            <a:lvl2pPr marL="806450" indent="-274638">
              <a:lnSpc>
                <a:spcPct val="120000"/>
              </a:lnSpc>
              <a:buFontTx/>
              <a:buChar char="－"/>
              <a:defRPr sz="2200" i="0">
                <a:latin typeface="+mn-ea"/>
                <a:ea typeface="+mn-ea"/>
              </a:defRPr>
            </a:lvl2pPr>
          </a:lstStyle>
          <a:p>
            <a:pPr lvl="0"/>
            <a:r>
              <a:rPr lang="en-US" dirty="0"/>
              <a:t>Edit Master text styles</a:t>
            </a:r>
          </a:p>
          <a:p>
            <a:pPr lvl="1"/>
            <a:r>
              <a:rPr lang="en-US" dirty="0"/>
              <a:t>Second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80697" y="6310435"/>
            <a:ext cx="1197219" cy="404614"/>
          </a:xfrm>
        </p:spPr>
        <p:txBody>
          <a:bodyPr/>
          <a:lstStyle>
            <a:lvl1pPr>
              <a:defRPr sz="1400">
                <a:latin typeface="Arial" panose="020B0604020202020204" pitchFamily="34" charset="0"/>
              </a:defRPr>
            </a:lvl1pPr>
          </a:lstStyle>
          <a:p>
            <a:fld id="{7929040E-CB57-2D40-A712-FE599601156A}" type="slidenum">
              <a:rPr lang="en-US" smtClean="0"/>
              <a:pPr/>
              <a:t>‹#›</a:t>
            </a:fld>
            <a:endParaRPr lang="en-US" dirty="0"/>
          </a:p>
        </p:txBody>
      </p:sp>
    </p:spTree>
    <p:extLst>
      <p:ext uri="{BB962C8B-B14F-4D97-AF65-F5344CB8AC3E}">
        <p14:creationId xmlns:p14="http://schemas.microsoft.com/office/powerpoint/2010/main" val="218673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C1EEBF-B064-EB4C-90DB-C7C29F89AA03}"/>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573769" y="1301361"/>
            <a:ext cx="7209728" cy="2852737"/>
          </a:xfrm>
        </p:spPr>
        <p:txBody>
          <a:bodyPr anchor="b">
            <a:normAutofit/>
          </a:bodyPr>
          <a:lstStyle>
            <a:lvl1pPr algn="r">
              <a:defRPr sz="4000" b="1" cap="all" baseline="0">
                <a:solidFill>
                  <a:srgbClr val="0066CC"/>
                </a:solidFill>
                <a:latin typeface="+mn-ea"/>
                <a:ea typeface="+mn-ea"/>
              </a:defRPr>
            </a:lvl1pPr>
          </a:lstStyle>
          <a:p>
            <a:r>
              <a:rPr lang="en-US" dirty="0"/>
              <a:t>Click to edit Master title style</a:t>
            </a:r>
          </a:p>
        </p:txBody>
      </p:sp>
      <p:sp>
        <p:nvSpPr>
          <p:cNvPr id="3" name="Text Placeholder 2"/>
          <p:cNvSpPr>
            <a:spLocks noGrp="1"/>
          </p:cNvSpPr>
          <p:nvPr>
            <p:ph type="body" idx="1"/>
          </p:nvPr>
        </p:nvSpPr>
        <p:spPr>
          <a:xfrm>
            <a:off x="573769" y="4216328"/>
            <a:ext cx="7209728" cy="1143324"/>
          </a:xfrm>
        </p:spPr>
        <p:txBody>
          <a:bodyPr>
            <a:normAutofit/>
          </a:bodyPr>
          <a:lstStyle>
            <a:lvl1pPr marL="0" indent="0" algn="r">
              <a:lnSpc>
                <a:spcPct val="112000"/>
              </a:lnSpc>
              <a:spcBef>
                <a:spcPts val="0"/>
              </a:spcBef>
              <a:spcAft>
                <a:spcPts val="0"/>
              </a:spcAft>
              <a:buNone/>
              <a:defRPr sz="2600" b="1">
                <a:solidFill>
                  <a:schemeClr val="tx2">
                    <a:lumMod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0AF6A76-D812-409C-9858-A0223CE17A8E}" type="datetime1">
              <a:rPr lang="en-US" altLang="zh-TW" smtClean="0"/>
              <a:t>6/16/21</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5"/>
          </a:solidFill>
          <a:ln w="0">
            <a:solidFill>
              <a:schemeClr val="accent5"/>
            </a:solidFill>
            <a:prstDash val="solid"/>
            <a:round/>
            <a:headEnd/>
            <a:tailEnd/>
          </a:ln>
        </p:spPr>
      </p:sp>
    </p:spTree>
    <p:extLst>
      <p:ext uri="{BB962C8B-B14F-4D97-AF65-F5344CB8AC3E}">
        <p14:creationId xmlns:p14="http://schemas.microsoft.com/office/powerpoint/2010/main" val="23314069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01DCA9-B85A-4B85-BF17-176C2D170B16}" type="datetime1">
              <a:rPr lang="en-US" altLang="zh-TW"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2819438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EAC05A-5D49-4DA6-9C90-9BCD2B2BC64D}" type="datetime1">
              <a:rPr lang="en-US" altLang="zh-TW" smtClean="0"/>
              <a:t>6/16/21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879428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82052-0190-4303-BDB4-1F441D34B8FD}" type="datetime1">
              <a:rPr lang="en-US" altLang="zh-TW" smtClean="0"/>
              <a:t>6/16/21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82299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2CBEB-A75C-432E-B8E1-0CB28F8C36A2}" type="datetime1">
              <a:rPr lang="en-US" altLang="zh-TW" smtClean="0"/>
              <a:t>6/16/21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357036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C3066B1-572D-47D5-BEFA-6D543A588C73}"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057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329184"/>
            <a:ext cx="7200900" cy="694944"/>
          </a:xfrm>
        </p:spPr>
        <p:txBody>
          <a:bodyPr>
            <a:normAutofit/>
          </a:bodyPr>
          <a:lstStyle>
            <a:lvl1pPr>
              <a:defRPr sz="3200" b="1">
                <a:latin typeface="+mj-ea"/>
                <a:ea typeface="+mj-ea"/>
              </a:defRPr>
            </a:lvl1pPr>
          </a:lstStyle>
          <a:p>
            <a:r>
              <a:rPr lang="en-US" dirty="0"/>
              <a:t>Click to edit Master title style</a:t>
            </a:r>
          </a:p>
        </p:txBody>
      </p:sp>
      <p:sp>
        <p:nvSpPr>
          <p:cNvPr id="3" name="Content Placeholder 2"/>
          <p:cNvSpPr>
            <a:spLocks noGrp="1"/>
          </p:cNvSpPr>
          <p:nvPr>
            <p:ph idx="1"/>
          </p:nvPr>
        </p:nvSpPr>
        <p:spPr>
          <a:xfrm>
            <a:off x="1028700" y="1023695"/>
            <a:ext cx="7200900" cy="5286739"/>
          </a:xfrm>
        </p:spPr>
        <p:txBody>
          <a:bodyPr/>
          <a:lstStyle>
            <a:lvl1pPr marL="266700" indent="-266700">
              <a:lnSpc>
                <a:spcPct val="120000"/>
              </a:lnSpc>
              <a:buFont typeface="Wingdings" pitchFamily="2" charset="2"/>
              <a:buChar char="§"/>
              <a:defRPr sz="2200" i="0">
                <a:latin typeface="+mn-ea"/>
                <a:ea typeface="+mn-ea"/>
              </a:defRPr>
            </a:lvl1pPr>
            <a:lvl2pPr marL="806450" indent="-274638">
              <a:lnSpc>
                <a:spcPct val="120000"/>
              </a:lnSpc>
              <a:buFontTx/>
              <a:buChar char="－"/>
              <a:defRPr sz="2200" i="0">
                <a:latin typeface="+mn-ea"/>
                <a:ea typeface="+mn-ea"/>
              </a:defRPr>
            </a:lvl2pPr>
          </a:lstStyle>
          <a:p>
            <a:pPr lvl="0"/>
            <a:r>
              <a:rPr lang="en-US" dirty="0"/>
              <a:t>Edit Master text styles</a:t>
            </a:r>
          </a:p>
          <a:p>
            <a:pPr lvl="1"/>
            <a:r>
              <a:rPr lang="en-US" dirty="0"/>
              <a:t>Second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80697" y="6310435"/>
            <a:ext cx="1197219" cy="404614"/>
          </a:xfrm>
        </p:spPr>
        <p:txBody>
          <a:bodyPr/>
          <a:lstStyle>
            <a:lvl1pPr>
              <a:defRPr sz="1400">
                <a:latin typeface="Arial" panose="020B0604020202020204" pitchFamily="34" charset="0"/>
              </a:defRPr>
            </a:lvl1pPr>
          </a:lstStyle>
          <a:p>
            <a:fld id="{7929040E-CB57-2D40-A712-FE599601156A}" type="slidenum">
              <a:rPr lang="en-US" smtClean="0"/>
              <a:pPr/>
              <a:t>‹#›</a:t>
            </a:fld>
            <a:endParaRPr lang="en-US" dirty="0"/>
          </a:p>
        </p:txBody>
      </p:sp>
    </p:spTree>
    <p:extLst>
      <p:ext uri="{BB962C8B-B14F-4D97-AF65-F5344CB8AC3E}">
        <p14:creationId xmlns:p14="http://schemas.microsoft.com/office/powerpoint/2010/main" val="360258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8EEC0EC-007A-49F0-8780-C4ABCF9B12E7}"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8299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1D8BC-8487-4393-AA05-0E0792D7EF82}"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3916877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D3D1C-8F29-485C-A23F-D73450F0C63C}"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08123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C1EEBF-B064-EB4C-90DB-C7C29F89AA03}"/>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573769" y="1301361"/>
            <a:ext cx="7209728" cy="2852737"/>
          </a:xfrm>
        </p:spPr>
        <p:txBody>
          <a:bodyPr anchor="b">
            <a:normAutofit/>
          </a:bodyPr>
          <a:lstStyle>
            <a:lvl1pPr algn="r">
              <a:defRPr sz="4000" b="1" cap="all" baseline="0">
                <a:solidFill>
                  <a:srgbClr val="0066CC"/>
                </a:solidFill>
                <a:latin typeface="+mn-ea"/>
                <a:ea typeface="+mn-ea"/>
              </a:defRPr>
            </a:lvl1pPr>
          </a:lstStyle>
          <a:p>
            <a:r>
              <a:rPr lang="en-US" dirty="0"/>
              <a:t>Click to edit Master title style</a:t>
            </a:r>
          </a:p>
        </p:txBody>
      </p:sp>
      <p:sp>
        <p:nvSpPr>
          <p:cNvPr id="3" name="Text Placeholder 2"/>
          <p:cNvSpPr>
            <a:spLocks noGrp="1"/>
          </p:cNvSpPr>
          <p:nvPr>
            <p:ph type="body" idx="1"/>
          </p:nvPr>
        </p:nvSpPr>
        <p:spPr>
          <a:xfrm>
            <a:off x="573769" y="4216328"/>
            <a:ext cx="7209728" cy="1143324"/>
          </a:xfrm>
        </p:spPr>
        <p:txBody>
          <a:bodyPr>
            <a:normAutofit/>
          </a:bodyPr>
          <a:lstStyle>
            <a:lvl1pPr marL="0" indent="0" algn="r">
              <a:lnSpc>
                <a:spcPct val="112000"/>
              </a:lnSpc>
              <a:spcBef>
                <a:spcPts val="0"/>
              </a:spcBef>
              <a:spcAft>
                <a:spcPts val="0"/>
              </a:spcAft>
              <a:buNone/>
              <a:defRPr sz="2600" b="1">
                <a:solidFill>
                  <a:schemeClr val="tx2">
                    <a:lumMod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0AF6A76-D812-409C-9858-A0223CE17A8E}" type="datetime1">
              <a:rPr lang="en-US" altLang="zh-TW" smtClean="0"/>
              <a:t>6/16/21</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5"/>
          </a:solidFill>
          <a:ln w="0">
            <a:solidFill>
              <a:schemeClr val="accent5"/>
            </a:solidFill>
            <a:prstDash val="solid"/>
            <a:round/>
            <a:headEnd/>
            <a:tailEnd/>
          </a:ln>
        </p:spPr>
      </p:sp>
    </p:spTree>
    <p:extLst>
      <p:ext uri="{BB962C8B-B14F-4D97-AF65-F5344CB8AC3E}">
        <p14:creationId xmlns:p14="http://schemas.microsoft.com/office/powerpoint/2010/main" val="28106105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01DCA9-B85A-4B85-BF17-176C2D170B16}" type="datetime1">
              <a:rPr lang="en-US" altLang="zh-TW"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73062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EAC05A-5D49-4DA6-9C90-9BCD2B2BC64D}" type="datetime1">
              <a:rPr lang="en-US" altLang="zh-TW" smtClean="0"/>
              <a:t>6/16/21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160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82052-0190-4303-BDB4-1F441D34B8FD}" type="datetime1">
              <a:rPr lang="en-US" altLang="zh-TW" smtClean="0"/>
              <a:t>6/16/21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234548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2CBEB-A75C-432E-B8E1-0CB28F8C36A2}" type="datetime1">
              <a:rPr lang="en-US" altLang="zh-TW" smtClean="0"/>
              <a:t>6/16/21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423021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C3066B1-572D-47D5-BEFA-6D543A588C73}"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184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8EEC0EC-007A-49F0-8780-C4ABCF9B12E7}"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704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E7AD31-7686-3043-A79A-133D8D27738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fld id="{58D1E0C1-B9B9-4505-A549-E4ED32A94B71}" type="datetime1">
              <a:rPr lang="en-US" altLang="zh-TW" smtClean="0"/>
              <a:pPr/>
              <a:t>6/16/21</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latin typeface="Arial" panose="020B0604020202020204" pitchFamily="34" charset="0"/>
              </a:defRPr>
            </a:lvl1pPr>
          </a:lstStyle>
          <a:p>
            <a:fld id="{7929040E-CB57-2D40-A712-FE599601156A}"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374293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Arial" panose="020B0604020202020204" pitchFamily="34" charset="0"/>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Arial" panose="020B0604020202020204" pitchFamily="34" charset="0"/>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Arial" panose="020B0604020202020204" pitchFamily="34" charset="0"/>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Arial" panose="020B0604020202020204" pitchFamily="34" charset="0"/>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Arial" panose="020B0604020202020204" pitchFamily="34" charset="0"/>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E7AD31-7686-3043-A79A-133D8D27738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fld id="{58D1E0C1-B9B9-4505-A549-E4ED32A94B71}" type="datetime1">
              <a:rPr lang="en-US" altLang="zh-TW" smtClean="0"/>
              <a:pPr/>
              <a:t>6/16/21</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latin typeface="Arial" panose="020B0604020202020204" pitchFamily="34" charset="0"/>
              </a:defRPr>
            </a:lvl1pPr>
          </a:lstStyle>
          <a:p>
            <a:fld id="{7929040E-CB57-2D40-A712-FE599601156A}"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090277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Arial" panose="020B0604020202020204" pitchFamily="34" charset="0"/>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Arial" panose="020B0604020202020204" pitchFamily="34" charset="0"/>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Arial" panose="020B0604020202020204" pitchFamily="34" charset="0"/>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Arial" panose="020B0604020202020204" pitchFamily="34" charset="0"/>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Arial" panose="020B0604020202020204" pitchFamily="34" charset="0"/>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aaee.org.tw/contact.php"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library.hcml.gov.tw/mp.asp?mp=1" TargetMode="External"/><Relationship Id="rId2" Type="http://schemas.openxmlformats.org/officeDocument/2006/relationships/hyperlink" Target="https://www.ncl.edu.tw/" TargetMode="External"/><Relationship Id="rId1" Type="http://schemas.openxmlformats.org/officeDocument/2006/relationships/slideLayout" Target="../slideLayouts/slideLayout2.xml"/><Relationship Id="rId4" Type="http://schemas.openxmlformats.org/officeDocument/2006/relationships/hyperlink" Target="http://hcplibrary.hchcc.gov.tw/wSite/m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1.stat.gov.tw/mp.asp?mp=3" TargetMode="External"/><Relationship Id="rId2" Type="http://schemas.openxmlformats.org/officeDocument/2006/relationships/hyperlink" Target="https://data.un.org/" TargetMode="External"/><Relationship Id="rId1" Type="http://schemas.openxmlformats.org/officeDocument/2006/relationships/slideLayout" Target="../slideLayouts/slideLayout2.xml"/><Relationship Id="rId5" Type="http://schemas.openxmlformats.org/officeDocument/2006/relationships/hyperlink" Target="https://pride.stpi.narl.org.tw/index/dashboard/list" TargetMode="External"/><Relationship Id="rId4" Type="http://schemas.openxmlformats.org/officeDocument/2006/relationships/hyperlink" Target="https://pride.stpi.narl.org.tw/inde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los.org/" TargetMode="External"/><Relationship Id="rId2" Type="http://schemas.openxmlformats.org/officeDocument/2006/relationships/hyperlink" Target="https://ndltd.ncl.edu.tw/cgi-bin/gs32/gsweb.cgi?o=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hyperlink" Target="https://law.moj.gov.tw/" TargetMode="External"/><Relationship Id="rId1" Type="http://schemas.openxmlformats.org/officeDocument/2006/relationships/slideLayout" Target="../slideLayouts/slideLayout2.xml"/><Relationship Id="rId5" Type="http://schemas.openxmlformats.org/officeDocument/2006/relationships/hyperlink" Target="https://www.nlpi.edu.tw/DigitalResources" TargetMode="External"/><Relationship Id="rId4" Type="http://schemas.openxmlformats.org/officeDocument/2006/relationships/hyperlink" Target="https://en.wikipedia.org/wiki/Main_Pag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data.gov.tw/" TargetMode="External"/><Relationship Id="rId3" Type="http://schemas.openxmlformats.org/officeDocument/2006/relationships/hyperlink" Target="https://www.ncdr.nat.gov.tw/Frontend/DataService/WritingApply" TargetMode="External"/><Relationship Id="rId7" Type="http://schemas.openxmlformats.org/officeDocument/2006/relationships/hyperlink" Target="https://www.motc.gov.tw/ch/home.jsp?id=6&amp;parentpath=0" TargetMode="External"/><Relationship Id="rId2" Type="http://schemas.openxmlformats.org/officeDocument/2006/relationships/hyperlink" Target="https://scitechvista.nat.gov.tw/index.htm" TargetMode="External"/><Relationship Id="rId1" Type="http://schemas.openxmlformats.org/officeDocument/2006/relationships/slideLayout" Target="../slideLayouts/slideLayout2.xml"/><Relationship Id="rId6" Type="http://schemas.openxmlformats.org/officeDocument/2006/relationships/hyperlink" Target="https://www.nspo.narl.org.tw/" TargetMode="External"/><Relationship Id="rId5" Type="http://schemas.openxmlformats.org/officeDocument/2006/relationships/hyperlink" Target="https://www.moeacgs.gov.tw/" TargetMode="External"/><Relationship Id="rId4" Type="http://schemas.openxmlformats.org/officeDocument/2006/relationships/hyperlink" Target="https://airtw.epa.gov.tw/"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a.ylib.com/" TargetMode="External"/><Relationship Id="rId2" Type="http://schemas.openxmlformats.org/officeDocument/2006/relationships/hyperlink" Target="https://pansci.asia/" TargetMode="External"/><Relationship Id="rId1" Type="http://schemas.openxmlformats.org/officeDocument/2006/relationships/slideLayout" Target="../slideLayouts/slideLayout2.xml"/><Relationship Id="rId5" Type="http://schemas.openxmlformats.org/officeDocument/2006/relationships/hyperlink" Target="http://www.hast.biodiv.tw/Announce/newsC.aspx" TargetMode="External"/><Relationship Id="rId4" Type="http://schemas.openxmlformats.org/officeDocument/2006/relationships/hyperlink" Target="https://www.taipower.com.tw/tc/index.asp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readopac.ncl.edu.tw/ncl9/newspaper/title.ht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ilo.org/wcmsp5/groups/public/---dgreports/---dcomm/documents/briefingnote/wcms_749399.pdf" TargetMode="External"/><Relationship Id="rId2" Type="http://schemas.openxmlformats.org/officeDocument/2006/relationships/hyperlink" Target="https://covid19.who.int/?gclid=CjwKCAjw74b7BRA_EiwAF8yHFHCB8fXiBVpSXRKZDRDbmLW4scbKAVUMa8Dp4qIISkHTS7OtHbVojhoCdEgQAvD_Bw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pride.stpi.narl.org.tw/index/dashboard?type=INT_COMP&amp;cdmId=4" TargetMode="External"/><Relationship Id="rId13" Type="http://schemas.openxmlformats.org/officeDocument/2006/relationships/hyperlink" Target="http://camdemy.cksh.tp.edu.tw/media/2712" TargetMode="External"/><Relationship Id="rId3" Type="http://schemas.openxmlformats.org/officeDocument/2006/relationships/hyperlink" Target="https://eteacher.edu.tw/Archive.aspx?id=287" TargetMode="External"/><Relationship Id="rId7" Type="http://schemas.openxmlformats.org/officeDocument/2006/relationships/hyperlink" Target="https://data.gov.tw/" TargetMode="External"/><Relationship Id="rId12" Type="http://schemas.openxmlformats.org/officeDocument/2006/relationships/hyperlink" Target="https://www.nspo.narl.org.tw/userfiles/files/32-&#32784;&#36305;%20&#32173;&#29983;%20&#34892;&#24471;&#26356;&#36960;.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reurl.cc/zb0Q7k" TargetMode="External"/><Relationship Id="rId11" Type="http://schemas.openxmlformats.org/officeDocument/2006/relationships/hyperlink" Target="https://www.narlabs.org.tw/xmdoc/cont?xsmsid=0I148622737263495777&amp;q=&#27211;&#26753;&amp;sid=0I163642702435113165" TargetMode="External"/><Relationship Id="rId5" Type="http://schemas.openxmlformats.org/officeDocument/2006/relationships/hyperlink" Target="https://www.shs.edu.tw/doc_download/&#20840;&#22283;&#39640;&#32026;&#20013;&#31561;&#23416;&#26657;&#23567;&#35542;&#25991;&#23531;&#20316;&#27604;&#36093;&#26684;&#24335;&#35498;&#26126;&#26280;&#35413;&#23529;&#35201;&#40670;_110.pdf" TargetMode="External"/><Relationship Id="rId10" Type="http://schemas.openxmlformats.org/officeDocument/2006/relationships/hyperlink" Target="http://readopac.ncl.edu.tw/ncl9/newspaper/title.htm" TargetMode="External"/><Relationship Id="rId4" Type="http://schemas.openxmlformats.org/officeDocument/2006/relationships/hyperlink" Target="https://www.shs.edu.tw/doc_download/&#20840;&#22283;&#39640;&#32026;&#20013;&#31561;&#23416;&#26657;&#23567;&#35542;&#25991;&#23531;&#20316;&#27604;&#36093;&#24341;&#35387;&#21450;&#21443;&#32771;&#25991;&#29563;&#26684;&#24335;&#31684;&#20363;_110.pdf" TargetMode="External"/><Relationship Id="rId9" Type="http://schemas.openxmlformats.org/officeDocument/2006/relationships/hyperlink" Target="https://www.nlpi.edu.tw/DigitalResources"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ilo.org/wcmsp5/groups/public/---dgreports/---dcomm/documents/briefingnote/wcms_749399.pdf" TargetMode="External"/><Relationship Id="rId3" Type="http://schemas.openxmlformats.org/officeDocument/2006/relationships/hyperlink" Target="https://ethics.moe.edu.tw/" TargetMode="External"/><Relationship Id="rId7" Type="http://schemas.openxmlformats.org/officeDocument/2006/relationships/hyperlink" Target="https://usingsources.fas.harvard.edu/whats-wrong-wikipedia"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flaticon.com/" TargetMode="External"/><Relationship Id="rId5" Type="http://schemas.openxmlformats.org/officeDocument/2006/relationships/hyperlink" Target="https://doi.org/10.1037/0000165-000" TargetMode="External"/><Relationship Id="rId10" Type="http://schemas.openxmlformats.org/officeDocument/2006/relationships/hyperlink" Target="https://covid19.who.int/?gclid=CjwKCAjw74b7BRA_EiwAF8yHFHCB8fXiBVpSXRKZDRDbmLW4scbKAVUMa8Dp4qIISkHTS7OtHbVojhoCdEgQAvD_BwE" TargetMode="External"/><Relationship Id="rId4" Type="http://schemas.openxmlformats.org/officeDocument/2006/relationships/hyperlink" Target="https://zh.wikipedia.org/zh-tw/2019&#20896;&#29366;&#30149;&#27602;&#30149;" TargetMode="External"/><Relationship Id="rId9" Type="http://schemas.openxmlformats.org/officeDocument/2006/relationships/hyperlink" Target="https://integrity.mit.edu/sites/default/files/images/AcademicIntegrityHandbook2020-color.pdf"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taaee.org.tw/education.php" TargetMode="Externa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scitechvista.nat.gov.tw/Article/C000003/detail?ID=c775864e-5ff0-4e97-894d-ca35fc9bd652"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scitechvista.nat.gov.tw/Article/C000003/detail?ID=f83245ea-c8cb-4409-97fe-bbb1edc10dc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scitechvista.nat.gov.tw/Article/C000003/detail?ID=662bab53-229d-4758-afec-ffc912e76c53"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who.int/publications/m/item/weekly-epidemiological-update---27-october-2020"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7B79-3779-0641-8E66-1E6DF2A412E0}"/>
              </a:ext>
            </a:extLst>
          </p:cNvPr>
          <p:cNvSpPr>
            <a:spLocks noGrp="1"/>
          </p:cNvSpPr>
          <p:nvPr>
            <p:ph type="title"/>
          </p:nvPr>
        </p:nvSpPr>
        <p:spPr>
          <a:xfrm>
            <a:off x="1028700" y="306581"/>
            <a:ext cx="7200900" cy="694944"/>
          </a:xfrm>
        </p:spPr>
        <p:txBody>
          <a:bodyPr anchor="ctr"/>
          <a:lstStyle/>
          <a:p>
            <a:r>
              <a:rPr lang="en-US" dirty="0" err="1"/>
              <a:t>使用說明</a:t>
            </a:r>
            <a:endParaRPr lang="en-US" dirty="0"/>
          </a:p>
        </p:txBody>
      </p:sp>
      <p:sp>
        <p:nvSpPr>
          <p:cNvPr id="3" name="Content Placeholder 2">
            <a:extLst>
              <a:ext uri="{FF2B5EF4-FFF2-40B4-BE49-F238E27FC236}">
                <a16:creationId xmlns:a16="http://schemas.microsoft.com/office/drawing/2014/main" id="{B257166F-9F7D-6444-9200-C1C16FF17974}"/>
              </a:ext>
            </a:extLst>
          </p:cNvPr>
          <p:cNvSpPr>
            <a:spLocks noGrp="1"/>
          </p:cNvSpPr>
          <p:nvPr>
            <p:ph idx="1"/>
          </p:nvPr>
        </p:nvSpPr>
        <p:spPr>
          <a:xfrm>
            <a:off x="1028700" y="938552"/>
            <a:ext cx="7849216" cy="5598486"/>
          </a:xfrm>
        </p:spPr>
        <p:txBody>
          <a:bodyPr>
            <a:normAutofit/>
          </a:bodyPr>
          <a:lstStyle/>
          <a:p>
            <a:pPr>
              <a:spcAft>
                <a:spcPts val="0"/>
              </a:spcAft>
            </a:pPr>
            <a:r>
              <a:rPr lang="en-US" sz="1800" dirty="0" err="1"/>
              <a:t>本教材由「臺灣學術倫理教育學會」設計與製作，供教師免費下載使用</a:t>
            </a:r>
            <a:r>
              <a:rPr lang="en-US" sz="1800" dirty="0"/>
              <a:t>。</a:t>
            </a:r>
          </a:p>
          <a:p>
            <a:pPr>
              <a:spcAft>
                <a:spcPts val="0"/>
              </a:spcAft>
            </a:pPr>
            <a:r>
              <a:rPr lang="en-US" sz="1800" dirty="0" err="1"/>
              <a:t>本教材共包含四個版本</a:t>
            </a:r>
            <a:r>
              <a:rPr lang="en-US" sz="1800" dirty="0"/>
              <a:t>：</a:t>
            </a:r>
          </a:p>
          <a:p>
            <a:pPr lvl="1">
              <a:spcAft>
                <a:spcPts val="0"/>
              </a:spcAft>
            </a:pPr>
            <a:r>
              <a:rPr lang="en-US" sz="1800" dirty="0" err="1"/>
              <a:t>人文與社會科學版（教師用：含參考答案</a:t>
            </a:r>
            <a:r>
              <a:rPr lang="en-US" sz="1800" dirty="0"/>
              <a:t> ）</a:t>
            </a:r>
          </a:p>
          <a:p>
            <a:pPr lvl="1">
              <a:spcAft>
                <a:spcPts val="0"/>
              </a:spcAft>
            </a:pPr>
            <a:r>
              <a:rPr lang="en-US" sz="1800" dirty="0" err="1"/>
              <a:t>人文與社會科學版（學生用</a:t>
            </a:r>
            <a:r>
              <a:rPr lang="en-US" sz="1800" dirty="0"/>
              <a:t>）</a:t>
            </a:r>
          </a:p>
          <a:p>
            <a:pPr lvl="1">
              <a:spcAft>
                <a:spcPts val="0"/>
              </a:spcAft>
            </a:pPr>
            <a:r>
              <a:rPr lang="en-US" sz="1800" dirty="0" err="1"/>
              <a:t>數理醫版（教師用：含參考答案</a:t>
            </a:r>
            <a:r>
              <a:rPr lang="en-US" sz="1800" dirty="0"/>
              <a:t> ）</a:t>
            </a:r>
          </a:p>
          <a:p>
            <a:pPr lvl="1">
              <a:spcAft>
                <a:spcPts val="0"/>
              </a:spcAft>
            </a:pPr>
            <a:r>
              <a:rPr lang="en-US" sz="1800" dirty="0" err="1"/>
              <a:t>數理醫版（學生用</a:t>
            </a:r>
            <a:r>
              <a:rPr lang="en-US" sz="1800" dirty="0"/>
              <a:t>）</a:t>
            </a:r>
          </a:p>
          <a:p>
            <a:pPr>
              <a:spcAft>
                <a:spcPts val="0"/>
              </a:spcAft>
            </a:pPr>
            <a:r>
              <a:rPr lang="en-US" sz="1800" dirty="0" err="1"/>
              <a:t>建議授課教師依據學生的背景，挑選適用的版本</a:t>
            </a:r>
            <a:r>
              <a:rPr lang="en-US" sz="1800" dirty="0"/>
              <a:t>。</a:t>
            </a:r>
          </a:p>
          <a:p>
            <a:pPr>
              <a:spcAft>
                <a:spcPts val="0"/>
              </a:spcAft>
            </a:pPr>
            <a:r>
              <a:rPr lang="en-US" sz="1800" dirty="0" err="1"/>
              <a:t>授課教師可印製學生版給學生，作為教學講義；本教材中所設計的教學活動，係以問答、填空，以及自由書寫為主</a:t>
            </a:r>
            <a:r>
              <a:rPr lang="en-US" sz="1800" dirty="0"/>
              <a:t>。</a:t>
            </a:r>
          </a:p>
          <a:p>
            <a:pPr>
              <a:spcAft>
                <a:spcPts val="0"/>
              </a:spcAft>
            </a:pPr>
            <a:r>
              <a:rPr lang="en-US" sz="1800" dirty="0" err="1"/>
              <a:t>授課教師可自行增刪簡報頁面，以配合個人的教學進度與內容</a:t>
            </a:r>
            <a:r>
              <a:rPr lang="en-US" sz="1800" dirty="0"/>
              <a:t>。</a:t>
            </a:r>
          </a:p>
          <a:p>
            <a:pPr>
              <a:spcAft>
                <a:spcPts val="0"/>
              </a:spcAft>
            </a:pPr>
            <a:r>
              <a:rPr lang="en-US" sz="1800" dirty="0" err="1"/>
              <a:t>為尊重著作權，使用本教材時請正確引用；引用格式請見第</a:t>
            </a:r>
            <a:r>
              <a:rPr lang="zh-TW" altLang="en-US" sz="1800" dirty="0"/>
              <a:t> </a:t>
            </a:r>
            <a:r>
              <a:rPr lang="en-US" altLang="zh-TW" sz="1800" dirty="0"/>
              <a:t>69 </a:t>
            </a:r>
            <a:r>
              <a:rPr lang="zh-TW" altLang="en-US" sz="1800" dirty="0"/>
              <a:t>頁。</a:t>
            </a:r>
            <a:endParaRPr lang="en-US" altLang="zh-TW" sz="1800" dirty="0"/>
          </a:p>
          <a:p>
            <a:pPr>
              <a:spcAft>
                <a:spcPts val="0"/>
              </a:spcAft>
            </a:pPr>
            <a:r>
              <a:rPr lang="zh-TW" altLang="en-US" sz="1800" dirty="0"/>
              <a:t>若對本教材有使用上或內容上的疑問或建議，敬請聯繫</a:t>
            </a:r>
            <a:r>
              <a:rPr lang="en-US" sz="1800" dirty="0"/>
              <a:t>「</a:t>
            </a:r>
            <a:r>
              <a:rPr lang="en-US" sz="1800" dirty="0" err="1"/>
              <a:t>臺灣學術倫理教育學會</a:t>
            </a:r>
            <a:r>
              <a:rPr lang="en-US" sz="1800" dirty="0"/>
              <a:t>」，</a:t>
            </a:r>
            <a:r>
              <a:rPr lang="en-US" sz="1800" dirty="0" err="1"/>
              <a:t>聯絡方式請見</a:t>
            </a:r>
            <a:r>
              <a:rPr lang="zh-TW" altLang="en-US" sz="1800" dirty="0"/>
              <a:t> </a:t>
            </a:r>
            <a:r>
              <a:rPr lang="en-US" sz="1800" dirty="0"/>
              <a:t> </a:t>
            </a:r>
            <a:r>
              <a:rPr lang="en-US" sz="1800" dirty="0">
                <a:hlinkClick r:id="rId2"/>
              </a:rPr>
              <a:t>https://www.taaee.org.tw/contact.php</a:t>
            </a:r>
            <a:endParaRPr lang="en-US" sz="1800" dirty="0"/>
          </a:p>
        </p:txBody>
      </p:sp>
      <p:sp>
        <p:nvSpPr>
          <p:cNvPr id="4" name="Slide Number Placeholder 3">
            <a:extLst>
              <a:ext uri="{FF2B5EF4-FFF2-40B4-BE49-F238E27FC236}">
                <a16:creationId xmlns:a16="http://schemas.microsoft.com/office/drawing/2014/main" id="{244D3977-6DAA-FB45-B3F6-0A6D12CCD569}"/>
              </a:ext>
            </a:extLst>
          </p:cNvPr>
          <p:cNvSpPr>
            <a:spLocks noGrp="1"/>
          </p:cNvSpPr>
          <p:nvPr>
            <p:ph type="sldNum" sz="quarter" idx="12"/>
          </p:nvPr>
        </p:nvSpPr>
        <p:spPr/>
        <p:txBody>
          <a:bodyPr/>
          <a:lstStyle/>
          <a:p>
            <a:fld id="{7929040E-CB57-2D40-A712-FE599601156A}" type="slidenum">
              <a:rPr lang="en-US" smtClean="0"/>
              <a:pPr/>
              <a:t>1</a:t>
            </a:fld>
            <a:endParaRPr lang="en-US" dirty="0"/>
          </a:p>
        </p:txBody>
      </p:sp>
    </p:spTree>
    <p:extLst>
      <p:ext uri="{BB962C8B-B14F-4D97-AF65-F5344CB8AC3E}">
        <p14:creationId xmlns:p14="http://schemas.microsoft.com/office/powerpoint/2010/main" val="193044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AC63-6DC2-404A-A9FC-4835167EB7D1}"/>
              </a:ext>
            </a:extLst>
          </p:cNvPr>
          <p:cNvSpPr>
            <a:spLocks noGrp="1"/>
          </p:cNvSpPr>
          <p:nvPr>
            <p:ph type="title"/>
          </p:nvPr>
        </p:nvSpPr>
        <p:spPr/>
        <p:txBody>
          <a:bodyPr>
            <a:normAutofit/>
          </a:bodyPr>
          <a:lstStyle/>
          <a:p>
            <a:r>
              <a:rPr lang="zh-TW" altLang="en-US" dirty="0"/>
              <a:t>檢視研究主題</a:t>
            </a:r>
            <a:endParaRPr lang="en-US" dirty="0"/>
          </a:p>
        </p:txBody>
      </p:sp>
      <p:sp>
        <p:nvSpPr>
          <p:cNvPr id="3" name="Content Placeholder 2">
            <a:extLst>
              <a:ext uri="{FF2B5EF4-FFF2-40B4-BE49-F238E27FC236}">
                <a16:creationId xmlns:a16="http://schemas.microsoft.com/office/drawing/2014/main" id="{ABBFF73A-CAD0-1F40-ACBF-1E55005073EB}"/>
              </a:ext>
            </a:extLst>
          </p:cNvPr>
          <p:cNvSpPr>
            <a:spLocks noGrp="1"/>
          </p:cNvSpPr>
          <p:nvPr>
            <p:ph idx="1"/>
          </p:nvPr>
        </p:nvSpPr>
        <p:spPr/>
        <p:txBody>
          <a:bodyPr/>
          <a:lstStyle/>
          <a:p>
            <a:pPr lvl="0"/>
            <a:r>
              <a:rPr lang="zh-TW" altLang="en-US" dirty="0"/>
              <a:t>真的有興趣嗎？</a:t>
            </a:r>
            <a:endParaRPr lang="en-US" dirty="0"/>
          </a:p>
          <a:p>
            <a:pPr lvl="0"/>
            <a:r>
              <a:rPr lang="zh-TW" altLang="en-US" dirty="0"/>
              <a:t>題目具體明確、不會太大、太小，或太空泛籠統？</a:t>
            </a:r>
            <a:endParaRPr lang="en-US" dirty="0"/>
          </a:p>
          <a:p>
            <a:pPr lvl="0"/>
            <a:r>
              <a:rPr lang="zh-TW" altLang="en-US" dirty="0"/>
              <a:t>具有創意、新意嗎？ </a:t>
            </a:r>
            <a:endParaRPr lang="en-US" dirty="0"/>
          </a:p>
          <a:p>
            <a:pPr lvl="0"/>
            <a:r>
              <a:rPr lang="zh-TW" altLang="en-US" dirty="0"/>
              <a:t>切合實際嗎？</a:t>
            </a:r>
            <a:endParaRPr lang="en-US" dirty="0"/>
          </a:p>
          <a:p>
            <a:pPr lvl="0"/>
            <a:r>
              <a:rPr lang="zh-TW" altLang="en-US" dirty="0"/>
              <a:t>能獲得足夠的研究資源嗎？</a:t>
            </a:r>
            <a:endParaRPr lang="en-US" dirty="0"/>
          </a:p>
          <a:p>
            <a:pPr lvl="0"/>
            <a:r>
              <a:rPr lang="zh-TW" altLang="en-US" dirty="0"/>
              <a:t>能力、時間、經費，都可以負擔嗎？</a:t>
            </a:r>
            <a:endParaRPr lang="en-US" dirty="0"/>
          </a:p>
        </p:txBody>
      </p:sp>
      <p:sp>
        <p:nvSpPr>
          <p:cNvPr id="4" name="Slide Number Placeholder 3">
            <a:extLst>
              <a:ext uri="{FF2B5EF4-FFF2-40B4-BE49-F238E27FC236}">
                <a16:creationId xmlns:a16="http://schemas.microsoft.com/office/drawing/2014/main" id="{A6E5D8A9-D016-194E-8922-7812C47FD56F}"/>
              </a:ext>
            </a:extLst>
          </p:cNvPr>
          <p:cNvSpPr>
            <a:spLocks noGrp="1"/>
          </p:cNvSpPr>
          <p:nvPr>
            <p:ph type="sldNum" sz="quarter" idx="12"/>
          </p:nvPr>
        </p:nvSpPr>
        <p:spPr/>
        <p:txBody>
          <a:bodyPr/>
          <a:lstStyle/>
          <a:p>
            <a:fld id="{7929040E-CB57-2D40-A712-FE599601156A}" type="slidenum">
              <a:rPr lang="en-US" smtClean="0"/>
              <a:pPr/>
              <a:t>10</a:t>
            </a:fld>
            <a:endParaRPr lang="en-US" dirty="0"/>
          </a:p>
        </p:txBody>
      </p:sp>
    </p:spTree>
    <p:extLst>
      <p:ext uri="{BB962C8B-B14F-4D97-AF65-F5344CB8AC3E}">
        <p14:creationId xmlns:p14="http://schemas.microsoft.com/office/powerpoint/2010/main" val="160122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14E8-F2DB-924C-8BDB-D23CF0E6DE75}"/>
              </a:ext>
            </a:extLst>
          </p:cNvPr>
          <p:cNvSpPr>
            <a:spLocks noGrp="1"/>
          </p:cNvSpPr>
          <p:nvPr>
            <p:ph type="title"/>
          </p:nvPr>
        </p:nvSpPr>
        <p:spPr/>
        <p:txBody>
          <a:bodyPr>
            <a:normAutofit/>
          </a:bodyPr>
          <a:lstStyle/>
          <a:p>
            <a:r>
              <a:rPr lang="zh-TW" altLang="en-US" dirty="0"/>
              <a:t>研究方法</a:t>
            </a:r>
            <a:endParaRPr lang="en-US" dirty="0"/>
          </a:p>
        </p:txBody>
      </p:sp>
      <p:sp>
        <p:nvSpPr>
          <p:cNvPr id="3" name="Content Placeholder 2">
            <a:extLst>
              <a:ext uri="{FF2B5EF4-FFF2-40B4-BE49-F238E27FC236}">
                <a16:creationId xmlns:a16="http://schemas.microsoft.com/office/drawing/2014/main" id="{4BF185EC-A8CD-6046-A0D2-9F2AB953F111}"/>
              </a:ext>
            </a:extLst>
          </p:cNvPr>
          <p:cNvSpPr>
            <a:spLocks noGrp="1"/>
          </p:cNvSpPr>
          <p:nvPr>
            <p:ph idx="1"/>
          </p:nvPr>
        </p:nvSpPr>
        <p:spPr/>
        <p:txBody>
          <a:bodyPr/>
          <a:lstStyle/>
          <a:p>
            <a:pPr lvl="0"/>
            <a:r>
              <a:rPr lang="zh-TW" altLang="en-US" dirty="0"/>
              <a:t>文獻探討、文件分析</a:t>
            </a:r>
            <a:endParaRPr lang="en-US" dirty="0"/>
          </a:p>
          <a:p>
            <a:pPr lvl="0"/>
            <a:r>
              <a:rPr lang="zh-TW" altLang="en-US" dirty="0"/>
              <a:t>實驗法</a:t>
            </a:r>
            <a:endParaRPr lang="en-US" dirty="0"/>
          </a:p>
          <a:p>
            <a:pPr lvl="0"/>
            <a:r>
              <a:rPr lang="zh-TW" altLang="en-US" dirty="0"/>
              <a:t>問卷調查法</a:t>
            </a:r>
            <a:endParaRPr lang="en-US" dirty="0"/>
          </a:p>
          <a:p>
            <a:pPr lvl="0"/>
            <a:r>
              <a:rPr lang="zh-TW" altLang="en-US" dirty="0"/>
              <a:t>觀察法</a:t>
            </a:r>
            <a:endParaRPr lang="en-US" dirty="0"/>
          </a:p>
          <a:p>
            <a:pPr lvl="0"/>
            <a:r>
              <a:rPr lang="zh-TW" altLang="en-US" dirty="0"/>
              <a:t>訪談法（團體、個別）</a:t>
            </a:r>
            <a:endParaRPr lang="en-US" dirty="0"/>
          </a:p>
          <a:p>
            <a:pPr lvl="0"/>
            <a:r>
              <a:rPr lang="zh-TW" altLang="en-US" dirty="0"/>
              <a:t>設計發展（製作實體模型）</a:t>
            </a:r>
            <a:endParaRPr lang="en-US" dirty="0"/>
          </a:p>
          <a:p>
            <a:pPr lvl="0"/>
            <a:r>
              <a:rPr lang="zh-TW" altLang="en-US" dirty="0"/>
              <a:t>理論推導、模擬實驗、模式建立</a:t>
            </a:r>
            <a:endParaRPr lang="en-US" dirty="0"/>
          </a:p>
        </p:txBody>
      </p:sp>
      <p:sp>
        <p:nvSpPr>
          <p:cNvPr id="4" name="Slide Number Placeholder 3">
            <a:extLst>
              <a:ext uri="{FF2B5EF4-FFF2-40B4-BE49-F238E27FC236}">
                <a16:creationId xmlns:a16="http://schemas.microsoft.com/office/drawing/2014/main" id="{D122E124-4C04-4A45-8D52-3BD0BF809C4A}"/>
              </a:ext>
            </a:extLst>
          </p:cNvPr>
          <p:cNvSpPr>
            <a:spLocks noGrp="1"/>
          </p:cNvSpPr>
          <p:nvPr>
            <p:ph type="sldNum" sz="quarter" idx="12"/>
          </p:nvPr>
        </p:nvSpPr>
        <p:spPr/>
        <p:txBody>
          <a:bodyPr/>
          <a:lstStyle/>
          <a:p>
            <a:fld id="{7929040E-CB57-2D40-A712-FE599601156A}" type="slidenum">
              <a:rPr lang="en-US" smtClean="0"/>
              <a:pPr/>
              <a:t>11</a:t>
            </a:fld>
            <a:endParaRPr lang="en-US" dirty="0"/>
          </a:p>
        </p:txBody>
      </p:sp>
    </p:spTree>
    <p:extLst>
      <p:ext uri="{BB962C8B-B14F-4D97-AF65-F5344CB8AC3E}">
        <p14:creationId xmlns:p14="http://schemas.microsoft.com/office/powerpoint/2010/main" val="9523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lstStyle/>
          <a:p>
            <a:r>
              <a:rPr lang="zh-TW" altLang="en-US" b="1" dirty="0"/>
              <a:t>題目：</a:t>
            </a:r>
            <a:r>
              <a:rPr lang="zh-TW" altLang="en-US" dirty="0"/>
              <a:t>思覺失調症新思維</a:t>
            </a:r>
            <a:r>
              <a:rPr lang="en-US" altLang="zh-TW" dirty="0"/>
              <a:t>—</a:t>
            </a:r>
            <a:r>
              <a:rPr lang="zh-TW" altLang="en-US" dirty="0"/>
              <a:t>探討紋狀體迴路（</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 </a:t>
            </a:r>
            <a:r>
              <a:rPr lang="en-US"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rPr>
              <a:t>月</a:t>
            </a:r>
            <a:r>
              <a:rPr lang="en-US" dirty="0"/>
              <a:t> </a:t>
            </a:r>
            <a:r>
              <a:rPr lang="zh-TW" altLang="en-US" dirty="0"/>
              <a:t>生物類特優，新竹中學</a:t>
            </a:r>
            <a:r>
              <a:rPr lang="en-US" altLang="zh-TW" dirty="0"/>
              <a:t> / </a:t>
            </a:r>
            <a:r>
              <a:rPr lang="zh-TW" altLang="en-US" dirty="0"/>
              <a:t>林廷謙、林琮祐、張峻晟）</a:t>
            </a:r>
            <a:endParaRPr lang="en-US" dirty="0"/>
          </a:p>
          <a:p>
            <a:r>
              <a:rPr lang="zh-TW" altLang="en-US" b="1" dirty="0"/>
              <a:t>目的：</a:t>
            </a:r>
            <a:r>
              <a:rPr lang="zh-TW" altLang="en-US" dirty="0"/>
              <a:t>精簡明確的提供有關思覺失調症的病因，以及目前可行的治療方法。</a:t>
            </a:r>
            <a:endParaRPr lang="en-US" dirty="0"/>
          </a:p>
          <a:p>
            <a:r>
              <a:rPr lang="zh-TW" altLang="en-US" b="1" dirty="0">
                <a:solidFill>
                  <a:srgbClr val="0066CC"/>
                </a:solidFill>
              </a:rPr>
              <a:t>方法：文獻分析法</a:t>
            </a:r>
            <a:endParaRPr lang="en-US" b="1" dirty="0">
              <a:solidFill>
                <a:srgbClr val="0066CC"/>
              </a:solidFill>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12</a:t>
            </a:fld>
            <a:endParaRPr lang="en-US" dirty="0"/>
          </a:p>
        </p:txBody>
      </p:sp>
    </p:spTree>
    <p:extLst>
      <p:ext uri="{BB962C8B-B14F-4D97-AF65-F5344CB8AC3E}">
        <p14:creationId xmlns:p14="http://schemas.microsoft.com/office/powerpoint/2010/main" val="17974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lstStyle/>
          <a:p>
            <a:r>
              <a:rPr lang="zh-TW" altLang="en-US" b="1" dirty="0"/>
              <a:t>題目：</a:t>
            </a:r>
            <a:r>
              <a:rPr lang="zh-TW" altLang="en-US" dirty="0"/>
              <a:t>民眾對疾病防治初探（</a:t>
            </a:r>
            <a:r>
              <a:rPr lang="en-US" altLang="zh-TW" dirty="0">
                <a:latin typeface="Arial" panose="020B0604020202020204" pitchFamily="34" charset="0"/>
                <a:cs typeface="Arial" panose="020B0604020202020204" pitchFamily="34" charset="0"/>
              </a:rPr>
              <a:t>2020</a:t>
            </a:r>
            <a:r>
              <a:rPr lang="zh-TW" altLang="en-US" dirty="0"/>
              <a:t> 年 </a:t>
            </a:r>
            <a:r>
              <a:rPr lang="en-US" dirty="0">
                <a:latin typeface="Arial" panose="020B0604020202020204" pitchFamily="34" charset="0"/>
                <a:cs typeface="Arial" panose="020B0604020202020204" pitchFamily="34" charset="0"/>
              </a:rPr>
              <a:t>3</a:t>
            </a:r>
            <a:r>
              <a:rPr lang="zh-TW" altLang="en-US" dirty="0"/>
              <a:t> </a:t>
            </a:r>
            <a:r>
              <a:rPr lang="en-US" dirty="0" err="1"/>
              <a:t>月</a:t>
            </a:r>
            <a:r>
              <a:rPr lang="zh-TW" altLang="en-US" dirty="0"/>
              <a:t> 生物類特優，竹北高中 </a:t>
            </a:r>
            <a:r>
              <a:rPr lang="en-US" altLang="zh-TW" dirty="0"/>
              <a:t>/ </a:t>
            </a:r>
            <a:r>
              <a:rPr lang="zh-TW" altLang="en-US" dirty="0"/>
              <a:t>施竣凱）</a:t>
            </a:r>
            <a:endParaRPr lang="en-US" altLang="zh-TW" dirty="0"/>
          </a:p>
          <a:p>
            <a:r>
              <a:rPr lang="zh-TW" altLang="en-US" b="1" dirty="0"/>
              <a:t>目的：</a:t>
            </a:r>
            <a:r>
              <a:rPr lang="zh-TW" altLang="en-US" dirty="0"/>
              <a:t>蒐集不同職業與年齡人群對疾病、藥物和免疫力具備的概念，分析答題結果比較其差異及可能原因。</a:t>
            </a:r>
            <a:endParaRPr lang="en-US" dirty="0"/>
          </a:p>
          <a:p>
            <a:r>
              <a:rPr lang="zh-TW" altLang="en-US" b="1" dirty="0">
                <a:solidFill>
                  <a:srgbClr val="0066CC"/>
                </a:solidFill>
              </a:rPr>
              <a:t>方法：問卷調查法</a:t>
            </a:r>
            <a:endParaRPr lang="en-US" b="1" dirty="0">
              <a:solidFill>
                <a:srgbClr val="0066CC"/>
              </a:solidFill>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13</a:t>
            </a:fld>
            <a:endParaRPr lang="en-US" dirty="0"/>
          </a:p>
        </p:txBody>
      </p:sp>
    </p:spTree>
    <p:extLst>
      <p:ext uri="{BB962C8B-B14F-4D97-AF65-F5344CB8AC3E}">
        <p14:creationId xmlns:p14="http://schemas.microsoft.com/office/powerpoint/2010/main" val="24377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lstStyle/>
          <a:p>
            <a:pPr algn="just"/>
            <a:r>
              <a:rPr lang="zh-TW" altLang="en-US" b="1" dirty="0"/>
              <a:t>題目：</a:t>
            </a:r>
            <a:r>
              <a:rPr lang="zh-TW" altLang="en-US" dirty="0"/>
              <a:t>「葉」生活</a:t>
            </a:r>
            <a:r>
              <a:rPr lang="en-US" altLang="zh-TW" dirty="0"/>
              <a:t>—</a:t>
            </a:r>
            <a:r>
              <a:rPr lang="zh-TW" altLang="en-US" dirty="0"/>
              <a:t>探討福木樹葉的葉齡與各光合色素含量以及比例的關係（</a:t>
            </a:r>
            <a:r>
              <a:rPr lang="en-US" altLang="zh-TW" dirty="0">
                <a:latin typeface="Arial" panose="020B0604020202020204" pitchFamily="34" charset="0"/>
                <a:cs typeface="Arial" panose="020B0604020202020204" pitchFamily="34" charset="0"/>
              </a:rPr>
              <a:t>2020</a:t>
            </a:r>
            <a:r>
              <a:rPr lang="en-US" altLang="zh-TW" dirty="0"/>
              <a:t> </a:t>
            </a:r>
            <a:r>
              <a:rPr lang="zh-TW" altLang="en-US" dirty="0"/>
              <a:t>年 </a:t>
            </a:r>
            <a:r>
              <a:rPr lang="en-US" altLang="zh-TW" dirty="0">
                <a:latin typeface="Arial" panose="020B0604020202020204" pitchFamily="34" charset="0"/>
                <a:cs typeface="Arial" panose="020B0604020202020204" pitchFamily="34" charset="0"/>
              </a:rPr>
              <a:t>3</a:t>
            </a:r>
            <a:r>
              <a:rPr lang="zh-TW" altLang="en-US" dirty="0"/>
              <a:t> 月 生物類特優，新竹女中</a:t>
            </a:r>
            <a:r>
              <a:rPr lang="en-US" altLang="zh-TW" dirty="0"/>
              <a:t> / </a:t>
            </a:r>
            <a:r>
              <a:rPr lang="zh-TW" altLang="en-US" dirty="0"/>
              <a:t>范晨榆、沈妤潔）</a:t>
            </a:r>
            <a:endParaRPr lang="en-US" altLang="zh-TW" dirty="0"/>
          </a:p>
          <a:p>
            <a:r>
              <a:rPr lang="zh-TW" altLang="en-US" b="1" dirty="0"/>
              <a:t>目的：</a:t>
            </a:r>
            <a:r>
              <a:rPr lang="zh-TW" altLang="en-US" dirty="0"/>
              <a:t>探討福木樹葉的葉齡與各光合色素含量以及比例的關係。</a:t>
            </a:r>
            <a:endParaRPr lang="en-US" altLang="zh-TW" dirty="0"/>
          </a:p>
          <a:p>
            <a:r>
              <a:rPr lang="zh-TW" altLang="en-US" b="1" dirty="0">
                <a:solidFill>
                  <a:srgbClr val="0066CC"/>
                </a:solidFill>
              </a:rPr>
              <a:t>方法：實驗法 </a:t>
            </a: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14</a:t>
            </a:fld>
            <a:endParaRPr lang="en-US" dirty="0"/>
          </a:p>
        </p:txBody>
      </p:sp>
    </p:spTree>
    <p:extLst>
      <p:ext uri="{BB962C8B-B14F-4D97-AF65-F5344CB8AC3E}">
        <p14:creationId xmlns:p14="http://schemas.microsoft.com/office/powerpoint/2010/main" val="424233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lstStyle/>
          <a:p>
            <a:pPr algn="just"/>
            <a:r>
              <a:rPr lang="zh-TW" altLang="en-US" b="1" dirty="0"/>
              <a:t>題目：</a:t>
            </a:r>
            <a:r>
              <a:rPr lang="zh-TW" altLang="en-US" dirty="0"/>
              <a:t>自體免疫疾病</a:t>
            </a:r>
            <a:r>
              <a:rPr lang="en-US" altLang="zh-TW" dirty="0"/>
              <a:t>—</a:t>
            </a:r>
            <a:r>
              <a:rPr lang="zh-TW" altLang="en-US" dirty="0"/>
              <a:t>紅斑性狼瘡淺談（</a:t>
            </a:r>
            <a:r>
              <a:rPr lang="en-US" altLang="zh-TW" dirty="0">
                <a:latin typeface="Arial" panose="020B0604020202020204" pitchFamily="34" charset="0"/>
                <a:cs typeface="Arial" panose="020B0604020202020204" pitchFamily="34" charset="0"/>
              </a:rPr>
              <a:t>2019</a:t>
            </a:r>
            <a:r>
              <a:rPr lang="en-US" dirty="0"/>
              <a:t> 年</a:t>
            </a:r>
            <a:r>
              <a:rPr lang="zh-TW" altLang="en-US" dirty="0"/>
              <a:t> </a:t>
            </a:r>
            <a:r>
              <a:rPr lang="en-US" dirty="0">
                <a:latin typeface="Arial" panose="020B0604020202020204" pitchFamily="34" charset="0"/>
                <a:cs typeface="Arial" panose="020B0604020202020204" pitchFamily="34" charset="0"/>
              </a:rPr>
              <a:t>10</a:t>
            </a:r>
            <a:r>
              <a:rPr lang="zh-TW" altLang="en-US" dirty="0"/>
              <a:t> 月 健康與護理類特優，師大附中</a:t>
            </a:r>
            <a:r>
              <a:rPr lang="en-US" altLang="zh-TW" dirty="0"/>
              <a:t> / </a:t>
            </a:r>
            <a:r>
              <a:rPr lang="zh-TW" altLang="en-US" dirty="0"/>
              <a:t>黃聖雅、林亦恩）</a:t>
            </a:r>
            <a:endParaRPr lang="en-US" altLang="zh-TW" dirty="0"/>
          </a:p>
          <a:p>
            <a:pPr algn="just"/>
            <a:r>
              <a:rPr lang="zh-TW" altLang="en-US" b="1" dirty="0"/>
              <a:t>目的：</a:t>
            </a:r>
            <a:endParaRPr lang="en-US" altLang="zh-TW" b="1" dirty="0"/>
          </a:p>
          <a:p>
            <a:pPr marL="0" indent="292100">
              <a:lnSpc>
                <a:spcPct val="150000"/>
              </a:lnSpc>
              <a:spcBef>
                <a:spcPts val="0"/>
              </a:spcBef>
              <a:spcAft>
                <a:spcPts val="0"/>
              </a:spcAft>
              <a:buNone/>
            </a:pPr>
            <a:r>
              <a:rPr lang="zh-TW" altLang="en-US" dirty="0"/>
              <a:t>（一）了解紅斑性狼瘡判斷和易患病族群分布。</a:t>
            </a:r>
            <a:endParaRPr lang="en-US" dirty="0"/>
          </a:p>
          <a:p>
            <a:pPr marL="0" indent="292100">
              <a:lnSpc>
                <a:spcPct val="150000"/>
              </a:lnSpc>
              <a:spcBef>
                <a:spcPts val="0"/>
              </a:spcBef>
              <a:spcAft>
                <a:spcPts val="0"/>
              </a:spcAft>
              <a:buNone/>
            </a:pPr>
            <a:r>
              <a:rPr lang="zh-TW" altLang="en-US" dirty="0"/>
              <a:t>（二）探討紅斑性狼瘡的病因和影響因子。</a:t>
            </a:r>
            <a:endParaRPr lang="en-US" dirty="0"/>
          </a:p>
          <a:p>
            <a:pPr marL="0" indent="292100">
              <a:lnSpc>
                <a:spcPct val="150000"/>
              </a:lnSpc>
              <a:spcBef>
                <a:spcPts val="0"/>
              </a:spcBef>
              <a:spcAft>
                <a:spcPts val="0"/>
              </a:spcAft>
              <a:buNone/>
            </a:pPr>
            <a:r>
              <a:rPr lang="zh-TW" altLang="en-US" dirty="0"/>
              <a:t>（三）詳談紅斑性狼瘡所引發的各種常見症狀。</a:t>
            </a:r>
            <a:endParaRPr lang="en-US" dirty="0"/>
          </a:p>
          <a:p>
            <a:pPr marL="0" indent="292100">
              <a:lnSpc>
                <a:spcPct val="150000"/>
              </a:lnSpc>
              <a:spcBef>
                <a:spcPts val="0"/>
              </a:spcBef>
              <a:spcAft>
                <a:spcPts val="0"/>
              </a:spcAft>
              <a:buNone/>
            </a:pPr>
            <a:r>
              <a:rPr lang="zh-TW" altLang="en-US" dirty="0"/>
              <a:t>（四）了解紅斑性狼瘡的治療方式和注意事項。</a:t>
            </a:r>
            <a:endParaRPr lang="en-US" altLang="zh-TW" b="1" dirty="0">
              <a:solidFill>
                <a:srgbClr val="0066CC"/>
              </a:solidFill>
            </a:endParaRPr>
          </a:p>
          <a:p>
            <a:pPr algn="just"/>
            <a:r>
              <a:rPr lang="zh-TW" altLang="en-US" b="1" dirty="0">
                <a:solidFill>
                  <a:srgbClr val="0066CC"/>
                </a:solidFill>
              </a:rPr>
              <a:t>方法：文獻分析法</a:t>
            </a: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15</a:t>
            </a:fld>
            <a:endParaRPr lang="en-US" dirty="0"/>
          </a:p>
        </p:txBody>
      </p:sp>
    </p:spTree>
    <p:extLst>
      <p:ext uri="{BB962C8B-B14F-4D97-AF65-F5344CB8AC3E}">
        <p14:creationId xmlns:p14="http://schemas.microsoft.com/office/powerpoint/2010/main" val="23060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normAutofit/>
          </a:bodyPr>
          <a:lstStyle/>
          <a:p>
            <a:r>
              <a:rPr lang="zh-TW" altLang="en-US" b="1" dirty="0"/>
              <a:t>題目：</a:t>
            </a:r>
            <a:r>
              <a:rPr lang="zh-TW" altLang="en-US" dirty="0"/>
              <a:t>高韌性抗蝕陶瓷材料之製造方法與性質研究（</a:t>
            </a:r>
            <a:r>
              <a:rPr lang="en-US" altLang="zh-TW" dirty="0">
                <a:latin typeface="Arial" panose="020B0604020202020204" pitchFamily="34" charset="0"/>
                <a:cs typeface="Arial" panose="020B0604020202020204" pitchFamily="34" charset="0"/>
              </a:rPr>
              <a:t>2019</a:t>
            </a:r>
            <a:r>
              <a:rPr lang="zh-TW" altLang="en-US" dirty="0"/>
              <a:t>年 </a:t>
            </a:r>
            <a:r>
              <a:rPr lang="en-US" dirty="0">
                <a:latin typeface="Arial" panose="020B0604020202020204" pitchFamily="34" charset="0"/>
                <a:cs typeface="Arial" panose="020B0604020202020204" pitchFamily="34" charset="0"/>
              </a:rPr>
              <a:t>10</a:t>
            </a:r>
            <a:r>
              <a:rPr lang="zh-TW" altLang="en-US" dirty="0"/>
              <a:t> 月 化學類特優，中山女中 </a:t>
            </a:r>
            <a:r>
              <a:rPr lang="en-US" altLang="zh-TW" dirty="0"/>
              <a:t>/ </a:t>
            </a:r>
            <a:r>
              <a:rPr lang="zh-TW" altLang="en-US" dirty="0"/>
              <a:t>侯芃如）</a:t>
            </a:r>
            <a:endParaRPr lang="en-US" dirty="0"/>
          </a:p>
          <a:p>
            <a:pPr algn="just"/>
            <a:r>
              <a:rPr lang="zh-TW" altLang="en-US" b="1" dirty="0"/>
              <a:t>目的：</a:t>
            </a:r>
            <a:endParaRPr lang="en-US" altLang="zh-TW" b="1" dirty="0"/>
          </a:p>
          <a:p>
            <a:pPr marL="1128713" indent="-836613">
              <a:lnSpc>
                <a:spcPct val="130000"/>
              </a:lnSpc>
              <a:spcBef>
                <a:spcPts val="0"/>
              </a:spcBef>
              <a:spcAft>
                <a:spcPts val="0"/>
              </a:spcAft>
              <a:buNone/>
            </a:pPr>
            <a:r>
              <a:rPr lang="zh-TW" altLang="en-US" dirty="0"/>
              <a:t>（一）探討陶瓷、玻璃與熔融金屬鋁間之擴散反應速率，及此反應對於韌性改善的影響。 </a:t>
            </a:r>
            <a:endParaRPr lang="en-US" dirty="0"/>
          </a:p>
          <a:p>
            <a:pPr marL="1128713" indent="-836613">
              <a:lnSpc>
                <a:spcPct val="130000"/>
              </a:lnSpc>
              <a:spcBef>
                <a:spcPts val="0"/>
              </a:spcBef>
              <a:spcAft>
                <a:spcPts val="0"/>
              </a:spcAft>
              <a:buNone/>
            </a:pPr>
            <a:r>
              <a:rPr lang="zh-TW" altLang="en-US" dirty="0"/>
              <a:t>（二）探討陶瓷及玻璃中金屬鋁的擴散反應方向對於缺陷與韌性的影響。</a:t>
            </a:r>
            <a:endParaRPr lang="en-US" dirty="0"/>
          </a:p>
          <a:p>
            <a:pPr marL="1128713" indent="-836613">
              <a:lnSpc>
                <a:spcPct val="130000"/>
              </a:lnSpc>
              <a:spcBef>
                <a:spcPts val="0"/>
              </a:spcBef>
              <a:spcAft>
                <a:spcPts val="0"/>
              </a:spcAft>
              <a:buNone/>
            </a:pPr>
            <a:r>
              <a:rPr lang="zh-TW" altLang="en-US" dirty="0"/>
              <a:t>（三）改善及測試高韌性陶瓷、玻璃之抗腐蝕性質。</a:t>
            </a:r>
            <a:endParaRPr lang="en-US" dirty="0"/>
          </a:p>
          <a:p>
            <a:pPr algn="just"/>
            <a:r>
              <a:rPr lang="zh-TW" altLang="en-US" b="1" dirty="0">
                <a:solidFill>
                  <a:srgbClr val="0066CC"/>
                </a:solidFill>
              </a:rPr>
              <a:t>方法：實驗法</a:t>
            </a: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16</a:t>
            </a:fld>
            <a:endParaRPr lang="en-US" dirty="0"/>
          </a:p>
        </p:txBody>
      </p:sp>
    </p:spTree>
    <p:extLst>
      <p:ext uri="{BB962C8B-B14F-4D97-AF65-F5344CB8AC3E}">
        <p14:creationId xmlns:p14="http://schemas.microsoft.com/office/powerpoint/2010/main" val="36279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normAutofit/>
          </a:bodyPr>
          <a:lstStyle/>
          <a:p>
            <a:pPr algn="just"/>
            <a:r>
              <a:rPr lang="zh-TW" altLang="en-US" b="1" dirty="0"/>
              <a:t>題目：</a:t>
            </a:r>
            <a:r>
              <a:rPr lang="zh-TW" altLang="en-US" dirty="0"/>
              <a:t>騎士巡邏路徑在 </a:t>
            </a:r>
            <a:r>
              <a:rPr lang="en-US" altLang="zh-TW" dirty="0">
                <a:latin typeface="Arial" panose="020B0604020202020204" pitchFamily="34" charset="0"/>
                <a:cs typeface="Arial" panose="020B0604020202020204" pitchFamily="34" charset="0"/>
              </a:rPr>
              <a:t>(3m, 3n, k)</a:t>
            </a:r>
            <a:r>
              <a:rPr lang="zh-TW" altLang="en-US" dirty="0">
                <a:latin typeface="Arial" panose="020B0604020202020204" pitchFamily="34" charset="0"/>
                <a:cs typeface="Arial" panose="020B0604020202020204" pitchFamily="34" charset="0"/>
              </a:rPr>
              <a:t> </a:t>
            </a:r>
            <a:r>
              <a:rPr lang="zh-TW" altLang="en-US" dirty="0"/>
              <a:t>方格塔中之存在性（</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a:t>
            </a:r>
            <a:r>
              <a:rPr lang="zh-TW" altLang="en-US" dirty="0"/>
              <a:t>年 </a:t>
            </a:r>
            <a:r>
              <a:rPr lang="en-US" dirty="0">
                <a:latin typeface="Arial" panose="020B0604020202020204" pitchFamily="34" charset="0"/>
                <a:cs typeface="Arial" panose="020B0604020202020204" pitchFamily="34" charset="0"/>
              </a:rPr>
              <a:t>10</a:t>
            </a:r>
            <a:r>
              <a:rPr lang="zh-TW" altLang="en-US" dirty="0"/>
              <a:t> 月 數學類特優，建國中學 </a:t>
            </a:r>
            <a:r>
              <a:rPr lang="en-US" altLang="zh-TW" dirty="0"/>
              <a:t>/ </a:t>
            </a:r>
            <a:r>
              <a:rPr lang="zh-TW" altLang="en-US" dirty="0"/>
              <a:t>陳彥儒、渠立宇）</a:t>
            </a:r>
            <a:endParaRPr lang="en-US" altLang="zh-TW" dirty="0"/>
          </a:p>
          <a:p>
            <a:pPr algn="just"/>
            <a:r>
              <a:rPr lang="zh-TW" altLang="en-US" b="1" dirty="0"/>
              <a:t>目的：</a:t>
            </a:r>
            <a:r>
              <a:rPr lang="zh-TW" altLang="en-US" dirty="0"/>
              <a:t>本篇小論文的目標乃說明邊長為</a:t>
            </a:r>
            <a:r>
              <a:rPr lang="en-US" altLang="zh-TW"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(3m, 3n, k) </a:t>
            </a:r>
            <a:r>
              <a:rPr lang="zh-TW" altLang="en-US" dirty="0"/>
              <a:t>方格塔中騎士巡邏路徑之存在性，內容將分為引理（一）、引理（二）、引理（三），以導出文末定理之說明。</a:t>
            </a:r>
            <a:endParaRPr lang="en-US" altLang="zh-TW" b="1" dirty="0"/>
          </a:p>
          <a:p>
            <a:pPr algn="just"/>
            <a:r>
              <a:rPr lang="zh-TW" altLang="en-US" b="1" dirty="0">
                <a:solidFill>
                  <a:srgbClr val="0066CC"/>
                </a:solidFill>
              </a:rPr>
              <a:t>方法：理論推導法</a:t>
            </a: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17</a:t>
            </a:fld>
            <a:endParaRPr lang="en-US" dirty="0"/>
          </a:p>
        </p:txBody>
      </p:sp>
    </p:spTree>
    <p:extLst>
      <p:ext uri="{BB962C8B-B14F-4D97-AF65-F5344CB8AC3E}">
        <p14:creationId xmlns:p14="http://schemas.microsoft.com/office/powerpoint/2010/main" val="27564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lstStyle/>
          <a:p>
            <a:pPr algn="just"/>
            <a:r>
              <a:rPr lang="zh-TW" altLang="en-US" b="1" dirty="0"/>
              <a:t>題目：</a:t>
            </a:r>
            <a:r>
              <a:rPr lang="zh-TW" altLang="en-US" dirty="0"/>
              <a:t>新舊震度分級與災害相關性之探討（</a:t>
            </a:r>
            <a:r>
              <a:rPr lang="en-US" altLang="zh-TW" dirty="0">
                <a:latin typeface="Arial" panose="020B0604020202020204" pitchFamily="34" charset="0"/>
                <a:cs typeface="Arial" panose="020B0604020202020204" pitchFamily="34" charset="0"/>
              </a:rPr>
              <a:t>2019</a:t>
            </a:r>
            <a:r>
              <a:rPr lang="zh-TW" altLang="en-US" dirty="0"/>
              <a:t> 年 </a:t>
            </a:r>
            <a:r>
              <a:rPr lang="en-US" altLang="zh-TW" dirty="0">
                <a:latin typeface="Arial" panose="020B0604020202020204" pitchFamily="34" charset="0"/>
                <a:cs typeface="Arial" panose="020B0604020202020204" pitchFamily="34" charset="0"/>
              </a:rPr>
              <a:t>10</a:t>
            </a:r>
            <a:r>
              <a:rPr lang="zh-TW" altLang="en-US" dirty="0"/>
              <a:t> 月 地科類特優，新竹中學 </a:t>
            </a:r>
            <a:r>
              <a:rPr lang="en-US" altLang="zh-TW" dirty="0"/>
              <a:t>/ </a:t>
            </a:r>
            <a:r>
              <a:rPr lang="zh-TW" altLang="en-US" dirty="0"/>
              <a:t>師亦均、江子揚）</a:t>
            </a:r>
            <a:endParaRPr lang="en-US" altLang="zh-TW" dirty="0"/>
          </a:p>
          <a:p>
            <a:pPr algn="just"/>
            <a:r>
              <a:rPr lang="zh-TW" altLang="en-US" b="1" dirty="0"/>
              <a:t>目的：</a:t>
            </a:r>
            <a:r>
              <a:rPr lang="zh-TW" altLang="en-US" dirty="0"/>
              <a:t>比較前、後震度劃分方式的差異，並藉此比較其對應到的災情描述與實際災情，其各自對應到的地表破壞程度，並比較兩者的災情之相關性。</a:t>
            </a:r>
            <a:endParaRPr lang="en-US" altLang="zh-TW" b="1" dirty="0"/>
          </a:p>
          <a:p>
            <a:pPr algn="just"/>
            <a:r>
              <a:rPr lang="zh-TW" altLang="en-US" b="1" dirty="0">
                <a:solidFill>
                  <a:srgbClr val="0066CC"/>
                </a:solidFill>
              </a:rPr>
              <a:t>方法：文獻分析、數值二次分析（現行的震度表在近年來大地震中與災情相關性較低） </a:t>
            </a: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18</a:t>
            </a:fld>
            <a:endParaRPr lang="en-US" dirty="0"/>
          </a:p>
        </p:txBody>
      </p:sp>
    </p:spTree>
    <p:extLst>
      <p:ext uri="{BB962C8B-B14F-4D97-AF65-F5344CB8AC3E}">
        <p14:creationId xmlns:p14="http://schemas.microsoft.com/office/powerpoint/2010/main" val="37022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540391"/>
          </a:xfrm>
        </p:spPr>
        <p:txBody>
          <a:bodyPr>
            <a:normAutofit/>
          </a:bodyPr>
          <a:lstStyle/>
          <a:p>
            <a:r>
              <a:rPr lang="zh-TW" altLang="en-US" b="1" dirty="0"/>
              <a:t>題目：</a:t>
            </a:r>
            <a:r>
              <a:rPr lang="zh-TW" altLang="en-US" dirty="0"/>
              <a:t>我宅，我驕傲</a:t>
            </a:r>
            <a:r>
              <a:rPr lang="en-US" dirty="0"/>
              <a:t>──</a:t>
            </a:r>
            <a:r>
              <a:rPr lang="zh-TW" altLang="en-US" dirty="0"/>
              <a:t>論御宅文化對年輕族群之影響（</a:t>
            </a:r>
            <a:r>
              <a:rPr lang="en-US" altLang="zh-TW" dirty="0">
                <a:latin typeface="Arial" panose="020B0604020202020204" pitchFamily="34" charset="0"/>
                <a:cs typeface="Arial" panose="020B0604020202020204" pitchFamily="34" charset="0"/>
              </a:rPr>
              <a:t>2019</a:t>
            </a:r>
            <a:r>
              <a:rPr 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rPr>
              <a:t>年</a:t>
            </a:r>
            <a:r>
              <a:rPr lang="zh-TW" altLang="en-US" dirty="0"/>
              <a:t> </a:t>
            </a:r>
            <a:r>
              <a:rPr lang="en-US"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a:t>
            </a:r>
            <a:r>
              <a:rPr lang="zh-TW" altLang="en-US" dirty="0"/>
              <a:t>月 藝術類特優，大安高工 </a:t>
            </a:r>
            <a:r>
              <a:rPr lang="en-US" altLang="zh-TW" dirty="0"/>
              <a:t>/ </a:t>
            </a:r>
            <a:r>
              <a:rPr lang="zh-TW" altLang="en-US" dirty="0"/>
              <a:t>李伯諺）</a:t>
            </a:r>
            <a:endParaRPr lang="en-US" dirty="0"/>
          </a:p>
          <a:p>
            <a:pPr algn="just"/>
            <a:r>
              <a:rPr lang="zh-TW" altLang="en-US" b="1" dirty="0"/>
              <a:t>目的：</a:t>
            </a:r>
            <a:endParaRPr lang="en-US" altLang="zh-TW" b="1" dirty="0"/>
          </a:p>
          <a:p>
            <a:pPr marL="1149350" indent="-857250">
              <a:lnSpc>
                <a:spcPct val="130000"/>
              </a:lnSpc>
              <a:spcBef>
                <a:spcPts val="0"/>
              </a:spcBef>
              <a:spcAft>
                <a:spcPts val="0"/>
              </a:spcAft>
              <a:buNone/>
            </a:pPr>
            <a:r>
              <a:rPr lang="zh-TW" altLang="en-US" dirty="0"/>
              <a:t>（一）瞭解何謂御宅文化。 </a:t>
            </a:r>
            <a:endParaRPr lang="en-US" dirty="0"/>
          </a:p>
          <a:p>
            <a:pPr marL="1149350" indent="-857250">
              <a:lnSpc>
                <a:spcPct val="130000"/>
              </a:lnSpc>
              <a:spcBef>
                <a:spcPts val="0"/>
              </a:spcBef>
              <a:spcAft>
                <a:spcPts val="0"/>
              </a:spcAft>
              <a:buNone/>
            </a:pPr>
            <a:r>
              <a:rPr lang="zh-TW" altLang="en-US" dirty="0"/>
              <a:t>（二）探討動漫作品對年輕族群之影響。</a:t>
            </a:r>
            <a:endParaRPr lang="en-US" dirty="0"/>
          </a:p>
          <a:p>
            <a:pPr marL="1149350" indent="-857250">
              <a:lnSpc>
                <a:spcPct val="130000"/>
              </a:lnSpc>
              <a:spcBef>
                <a:spcPts val="0"/>
              </a:spcBef>
              <a:spcAft>
                <a:spcPts val="0"/>
              </a:spcAft>
              <a:buNone/>
            </a:pPr>
            <a:r>
              <a:rPr lang="zh-TW" altLang="en-US" dirty="0"/>
              <a:t>（三）深究青少年沉迷於此文化之緣由。</a:t>
            </a:r>
            <a:endParaRPr lang="en-US" altLang="zh-TW" b="1" dirty="0">
              <a:solidFill>
                <a:srgbClr val="0066CC"/>
              </a:solidFill>
            </a:endParaRPr>
          </a:p>
          <a:p>
            <a:pPr algn="just"/>
            <a:r>
              <a:rPr lang="zh-TW" altLang="en-US" dirty="0">
                <a:solidFill>
                  <a:srgbClr val="0066CC"/>
                </a:solidFill>
              </a:rPr>
              <a:t>方法：</a:t>
            </a:r>
            <a:endParaRPr lang="en-US" altLang="zh-TW" dirty="0">
              <a:solidFill>
                <a:srgbClr val="0066CC"/>
              </a:solidFill>
            </a:endParaRPr>
          </a:p>
          <a:p>
            <a:pPr marL="1128713" indent="-836613">
              <a:lnSpc>
                <a:spcPct val="130000"/>
              </a:lnSpc>
              <a:spcBef>
                <a:spcPts val="0"/>
              </a:spcBef>
              <a:spcAft>
                <a:spcPts val="0"/>
              </a:spcAft>
              <a:buNone/>
            </a:pPr>
            <a:r>
              <a:rPr lang="zh-TW" altLang="en-US" dirty="0">
                <a:solidFill>
                  <a:srgbClr val="0066CC"/>
                </a:solidFill>
              </a:rPr>
              <a:t>（一）利用問卷調查法，取得大眾對於御宅文化之看法。 </a:t>
            </a:r>
            <a:endParaRPr lang="en-US" dirty="0">
              <a:solidFill>
                <a:srgbClr val="0066CC"/>
              </a:solidFill>
            </a:endParaRPr>
          </a:p>
          <a:p>
            <a:pPr marL="1128713" indent="-836613">
              <a:lnSpc>
                <a:spcPct val="130000"/>
              </a:lnSpc>
              <a:spcBef>
                <a:spcPts val="0"/>
              </a:spcBef>
              <a:spcAft>
                <a:spcPts val="0"/>
              </a:spcAft>
              <a:buNone/>
            </a:pPr>
            <a:r>
              <a:rPr lang="zh-TW" altLang="en-US" dirty="0">
                <a:solidFill>
                  <a:srgbClr val="0066CC"/>
                </a:solidFill>
              </a:rPr>
              <a:t>（二）透過訪談法，分析年輕族群受到御宅文化所帶來的影響。</a:t>
            </a:r>
            <a:endParaRPr lang="en-US" dirty="0">
              <a:solidFill>
                <a:srgbClr val="0066CC"/>
              </a:solidFill>
            </a:endParaRPr>
          </a:p>
          <a:p>
            <a:pPr marL="1128713" indent="-836613">
              <a:lnSpc>
                <a:spcPct val="130000"/>
              </a:lnSpc>
              <a:spcBef>
                <a:spcPts val="0"/>
              </a:spcBef>
              <a:spcAft>
                <a:spcPts val="0"/>
              </a:spcAft>
              <a:buNone/>
            </a:pPr>
            <a:r>
              <a:rPr lang="zh-TW" altLang="en-US" dirty="0">
                <a:solidFill>
                  <a:srgbClr val="0066CC"/>
                </a:solidFill>
              </a:rPr>
              <a:t>（三）彙整資料，做出結論與比較。</a:t>
            </a:r>
            <a:endParaRPr lang="en-US" altLang="zh-TW" dirty="0">
              <a:solidFill>
                <a:srgbClr val="0066CC"/>
              </a:solidFill>
            </a:endParaRPr>
          </a:p>
          <a:p>
            <a:pPr marL="0" indent="0" algn="just">
              <a:buNone/>
            </a:pPr>
            <a:endParaRPr lang="zh-TW" altLang="en-US" b="1" dirty="0">
              <a:solidFill>
                <a:srgbClr val="0066CC"/>
              </a:solidFill>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19</a:t>
            </a:fld>
            <a:endParaRPr lang="en-US" dirty="0"/>
          </a:p>
        </p:txBody>
      </p:sp>
    </p:spTree>
    <p:extLst>
      <p:ext uri="{BB962C8B-B14F-4D97-AF65-F5344CB8AC3E}">
        <p14:creationId xmlns:p14="http://schemas.microsoft.com/office/powerpoint/2010/main" val="3992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C67DE71-A23A-4E4B-98E3-543C3B0211E2}"/>
              </a:ext>
            </a:extLst>
          </p:cNvPr>
          <p:cNvCxnSpPr>
            <a:cxnSpLocks/>
          </p:cNvCxnSpPr>
          <p:nvPr/>
        </p:nvCxnSpPr>
        <p:spPr>
          <a:xfrm>
            <a:off x="1296537" y="2818261"/>
            <a:ext cx="6707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B0B3A519-57FA-7B4B-ACC6-3B606983B7CE}"/>
              </a:ext>
            </a:extLst>
          </p:cNvPr>
          <p:cNvSpPr txBox="1">
            <a:spLocks/>
          </p:cNvSpPr>
          <p:nvPr/>
        </p:nvSpPr>
        <p:spPr>
          <a:xfrm>
            <a:off x="2219231" y="3567045"/>
            <a:ext cx="5123755" cy="1086237"/>
          </a:xfrm>
          <a:prstGeom prst="rect">
            <a:avLst/>
          </a:prstGeom>
        </p:spPr>
        <p:txBody>
          <a:bodyPr vert="horz" lIns="91440" tIns="45720" rIns="91440" bIns="45720" rtlCol="0">
            <a:normAutofit/>
          </a:bodyPr>
          <a:lstStyle>
            <a:lvl1pPr marL="0" indent="0" algn="ctr" defTabSz="685800" rtl="0" eaLnBrk="1" latinLnBrk="0" hangingPunct="1">
              <a:lnSpc>
                <a:spcPct val="112000"/>
              </a:lnSpc>
              <a:spcBef>
                <a:spcPts val="0"/>
              </a:spcBef>
              <a:spcAft>
                <a:spcPts val="0"/>
              </a:spcAft>
              <a:buFont typeface="Franklin Gothic Book" panose="020B0503020102020204" pitchFamily="34" charset="0"/>
              <a:buNone/>
              <a:defRPr sz="1800" kern="1200" baseline="0">
                <a:solidFill>
                  <a:schemeClr val="bg2"/>
                </a:solidFill>
                <a:latin typeface="+mn-lt"/>
                <a:ea typeface="+mn-ea"/>
                <a:cs typeface="+mn-cs"/>
              </a:defRPr>
            </a:lvl1pPr>
            <a:lvl2pPr marL="342900" indent="0" algn="ctr" defTabSz="685800" rtl="0" eaLnBrk="1" latinLnBrk="0" hangingPunct="1">
              <a:lnSpc>
                <a:spcPct val="94000"/>
              </a:lnSpc>
              <a:spcBef>
                <a:spcPts val="500"/>
              </a:spcBef>
              <a:spcAft>
                <a:spcPts val="200"/>
              </a:spcAft>
              <a:buFont typeface="Franklin Gothic Book" panose="020B0503020102020204" pitchFamily="34" charset="0"/>
              <a:buNone/>
              <a:defRPr sz="1500" i="1" kern="1200" baseline="0">
                <a:solidFill>
                  <a:schemeClr val="tx2"/>
                </a:solidFill>
                <a:latin typeface="+mn-lt"/>
                <a:ea typeface="+mn-ea"/>
                <a:cs typeface="+mn-cs"/>
              </a:defRPr>
            </a:lvl2pPr>
            <a:lvl3pPr marL="685800" indent="0" algn="ctr" defTabSz="685800" rtl="0" eaLnBrk="1" latinLnBrk="0" hangingPunct="1">
              <a:lnSpc>
                <a:spcPct val="94000"/>
              </a:lnSpc>
              <a:spcBef>
                <a:spcPts val="500"/>
              </a:spcBef>
              <a:spcAft>
                <a:spcPts val="200"/>
              </a:spcAft>
              <a:buFont typeface="Franklin Gothic Book" panose="020B0503020102020204" pitchFamily="34" charset="0"/>
              <a:buNone/>
              <a:defRPr sz="1350" kern="1200" baseline="0">
                <a:solidFill>
                  <a:schemeClr val="tx2"/>
                </a:solidFill>
                <a:latin typeface="+mn-lt"/>
                <a:ea typeface="+mn-ea"/>
                <a:cs typeface="+mn-cs"/>
              </a:defRPr>
            </a:lvl3pPr>
            <a:lvl4pPr marL="10287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4pPr>
            <a:lvl5pPr marL="13716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5pPr>
            <a:lvl6pPr marL="17145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6pPr>
            <a:lvl7pPr marL="20574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7pPr>
            <a:lvl8pPr marL="24003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8pPr>
            <a:lvl9pPr marL="27432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Franklin Gothic Book" panose="020B0503020102020204" pitchFamily="34" charset="0"/>
              <a:buNone/>
              <a:tabLst/>
              <a:defRPr/>
            </a:pPr>
            <a:endParaRPr kumimoji="0" lang="en-US" sz="2000" b="0" i="0" u="none" strike="noStrike" kern="1200" cap="none" spc="0" normalizeH="0" baseline="0" noProof="0" dirty="0">
              <a:ln>
                <a:noFill/>
              </a:ln>
              <a:solidFill>
                <a:srgbClr val="4A2318"/>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077DA9A0-BA94-E541-B8EB-73E9FBCF0C5D}"/>
              </a:ext>
            </a:extLst>
          </p:cNvPr>
          <p:cNvSpPr txBox="1"/>
          <p:nvPr/>
        </p:nvSpPr>
        <p:spPr>
          <a:xfrm>
            <a:off x="2566483" y="4484531"/>
            <a:ext cx="4011034" cy="1175706"/>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周倩、潘璿安</a:t>
            </a:r>
            <a:r>
              <a:rPr kumimoji="0" lang="en-US" altLang="zh-TW"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 / </a:t>
            </a:r>
            <a:r>
              <a:rPr kumimoji="0" lang="zh-CN"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國立</a:t>
            </a:r>
            <a:r>
              <a:rPr kumimoji="0" lang="zh-TW"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陽明</a:t>
            </a:r>
            <a:r>
              <a:rPr kumimoji="0" lang="zh-CN"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交通大學</a:t>
            </a:r>
            <a:endParaRPr kumimoji="0" lang="en-US" altLang="zh-CN"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endParaRPr>
          </a:p>
          <a:p>
            <a:pPr algn="ctr">
              <a:lnSpc>
                <a:spcPct val="130000"/>
              </a:lnSpc>
              <a:defRPr/>
            </a:pPr>
            <a:r>
              <a:rPr lang="zh-CN" altLang="en-US" dirty="0">
                <a:solidFill>
                  <a:srgbClr val="7A4758"/>
                </a:solidFill>
                <a:ea typeface="微軟正黑體" panose="020B0604030504040204" pitchFamily="34" charset="-120"/>
              </a:rPr>
              <a:t>數理醫版（教師用）</a:t>
            </a:r>
            <a:endParaRPr lang="en-US" altLang="zh-CN" dirty="0">
              <a:solidFill>
                <a:srgbClr val="7A4758"/>
              </a:solidFill>
              <a:ea typeface="微軟正黑體" panose="020B0604030504040204" pitchFamily="34" charset="-120"/>
            </a:endParaRPr>
          </a:p>
          <a:p>
            <a:pPr algn="ctr">
              <a:lnSpc>
                <a:spcPct val="130000"/>
              </a:lnSpc>
              <a:defRPr/>
            </a:pPr>
            <a:r>
              <a:rPr lang="en-US" dirty="0">
                <a:solidFill>
                  <a:srgbClr val="7A4758"/>
                </a:solidFill>
                <a:ea typeface="微軟正黑體" panose="020B0604030504040204" pitchFamily="34" charset="-120"/>
              </a:rPr>
              <a:t>2021 </a:t>
            </a:r>
            <a:r>
              <a:rPr lang="zh-CN" altLang="en-US" dirty="0">
                <a:solidFill>
                  <a:srgbClr val="7A4758"/>
                </a:solidFill>
                <a:ea typeface="微軟正黑體" panose="020B0604030504040204" pitchFamily="34" charset="-120"/>
              </a:rPr>
              <a:t>年 </a:t>
            </a:r>
            <a:r>
              <a:rPr lang="en-US" altLang="zh-CN" dirty="0">
                <a:solidFill>
                  <a:srgbClr val="7A4758"/>
                </a:solidFill>
                <a:ea typeface="微軟正黑體" panose="020B0604030504040204" pitchFamily="34" charset="-120"/>
              </a:rPr>
              <a:t>6</a:t>
            </a:r>
            <a:r>
              <a:rPr lang="en-US" dirty="0">
                <a:solidFill>
                  <a:srgbClr val="7A4758"/>
                </a:solidFill>
                <a:ea typeface="微軟正黑體" panose="020B0604030504040204" pitchFamily="34" charset="-120"/>
              </a:rPr>
              <a:t> </a:t>
            </a:r>
            <a:r>
              <a:rPr lang="zh-CN" altLang="en-US" dirty="0">
                <a:solidFill>
                  <a:srgbClr val="7A4758"/>
                </a:solidFill>
                <a:ea typeface="微軟正黑體" panose="020B0604030504040204" pitchFamily="34" charset="-120"/>
              </a:rPr>
              <a:t>月</a:t>
            </a:r>
            <a:r>
              <a:rPr lang="zh-TW" altLang="en-US" dirty="0">
                <a:solidFill>
                  <a:srgbClr val="7A4758"/>
                </a:solidFill>
              </a:rPr>
              <a:t> </a:t>
            </a:r>
            <a:r>
              <a:rPr lang="en-US" altLang="zh-TW" dirty="0">
                <a:solidFill>
                  <a:srgbClr val="7A4758"/>
                </a:solidFill>
              </a:rPr>
              <a:t>16</a:t>
            </a:r>
            <a:r>
              <a:rPr lang="zh-TW" altLang="en-US" dirty="0">
                <a:solidFill>
                  <a:srgbClr val="7A4758"/>
                </a:solidFill>
              </a:rPr>
              <a:t> </a:t>
            </a:r>
            <a:r>
              <a:rPr lang="zh-CN" altLang="en-US" dirty="0">
                <a:solidFill>
                  <a:srgbClr val="7A4758"/>
                </a:solidFill>
                <a:ea typeface="微軟正黑體" panose="020B0604030504040204" pitchFamily="34" charset="-120"/>
              </a:rPr>
              <a:t>日</a:t>
            </a:r>
            <a:endParaRPr lang="en-US" altLang="zh-CN" dirty="0">
              <a:solidFill>
                <a:srgbClr val="7A4758"/>
              </a:solidFill>
              <a:ea typeface="微軟正黑體" panose="020B0604030504040204" pitchFamily="34" charset="-120"/>
            </a:endParaRPr>
          </a:p>
        </p:txBody>
      </p:sp>
      <p:sp>
        <p:nvSpPr>
          <p:cNvPr id="15" name="Title 1">
            <a:extLst>
              <a:ext uri="{FF2B5EF4-FFF2-40B4-BE49-F238E27FC236}">
                <a16:creationId xmlns:a16="http://schemas.microsoft.com/office/drawing/2014/main" id="{FE47E826-15D4-A94E-BB86-D31C6A93AB42}"/>
              </a:ext>
            </a:extLst>
          </p:cNvPr>
          <p:cNvSpPr>
            <a:spLocks noGrp="1"/>
          </p:cNvSpPr>
          <p:nvPr>
            <p:ph type="ctrTitle"/>
          </p:nvPr>
        </p:nvSpPr>
        <p:spPr>
          <a:xfrm>
            <a:off x="1218063" y="1235315"/>
            <a:ext cx="6707875" cy="2098226"/>
          </a:xfrm>
          <a:noFill/>
        </p:spPr>
        <p:txBody>
          <a:bodyPr/>
          <a:lstStyle/>
          <a:p>
            <a:pPr>
              <a:lnSpc>
                <a:spcPct val="150000"/>
              </a:lnSpc>
            </a:pPr>
            <a:r>
              <a:rPr lang="zh-TW" altLang="en-US" sz="3200" b="1" dirty="0">
                <a:solidFill>
                  <a:schemeClr val="accent2">
                    <a:lumMod val="75000"/>
                  </a:schemeClr>
                </a:solidFill>
              </a:rPr>
              <a:t>你不可不知的</a:t>
            </a:r>
            <a:br>
              <a:rPr lang="en-US" altLang="zh-TW" sz="3200" b="1" dirty="0">
                <a:solidFill>
                  <a:schemeClr val="accent2">
                    <a:lumMod val="75000"/>
                  </a:schemeClr>
                </a:solidFill>
              </a:rPr>
            </a:br>
            <a:r>
              <a:rPr lang="zh-TW" altLang="en-US" sz="3600" b="1" dirty="0">
                <a:solidFill>
                  <a:srgbClr val="0066CC"/>
                </a:solidFill>
              </a:rPr>
              <a:t>高中小論文寫作技巧與學術倫理</a:t>
            </a:r>
            <a:endParaRPr lang="en-US" sz="3600" b="1" dirty="0">
              <a:solidFill>
                <a:srgbClr val="0066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36933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540391"/>
          </a:xfrm>
        </p:spPr>
        <p:txBody>
          <a:bodyPr/>
          <a:lstStyle/>
          <a:p>
            <a:r>
              <a:rPr lang="zh-TW" altLang="en-US" b="1" dirty="0"/>
              <a:t>題目：</a:t>
            </a:r>
            <a:r>
              <a:rPr lang="en-US" altLang="zh-TW" b="1" dirty="0"/>
              <a:t>i</a:t>
            </a:r>
            <a:r>
              <a:rPr lang="en-US" altLang="zh-TW" dirty="0"/>
              <a:t>Phone</a:t>
            </a:r>
            <a:r>
              <a:rPr lang="zh-TW" altLang="en-US" dirty="0"/>
              <a:t> 多功能轉接手機殼（</a:t>
            </a:r>
            <a:r>
              <a:rPr lang="en-US" altLang="zh-TW" dirty="0">
                <a:latin typeface="Arial" panose="020B0604020202020204" pitchFamily="34" charset="0"/>
                <a:cs typeface="Arial" panose="020B0604020202020204" pitchFamily="34" charset="0"/>
              </a:rPr>
              <a:t>2019 </a:t>
            </a:r>
            <a:r>
              <a:rPr lang="zh-TW" altLang="en-US" dirty="0"/>
              <a:t>年 </a:t>
            </a:r>
            <a:r>
              <a:rPr lang="en-US" altLang="zh-TW" dirty="0">
                <a:latin typeface="Arial" panose="020B0604020202020204" pitchFamily="34" charset="0"/>
                <a:cs typeface="Arial" panose="020B0604020202020204" pitchFamily="34" charset="0"/>
              </a:rPr>
              <a:t>10</a:t>
            </a:r>
            <a:r>
              <a:rPr lang="zh-TW" altLang="en-US" dirty="0"/>
              <a:t> 月 工程技術類特優，大安高工</a:t>
            </a:r>
            <a:r>
              <a:rPr lang="en-US" altLang="zh-TW" dirty="0"/>
              <a:t> / </a:t>
            </a:r>
            <a:r>
              <a:rPr lang="zh-TW" altLang="en-US" dirty="0"/>
              <a:t>林子容、張瀚中、黃韋翰）</a:t>
            </a:r>
            <a:endParaRPr lang="en-US" altLang="zh-TW" dirty="0"/>
          </a:p>
          <a:p>
            <a:r>
              <a:rPr lang="zh-TW" altLang="en-US" b="1" dirty="0"/>
              <a:t>目的：</a:t>
            </a:r>
            <a:endParaRPr lang="en-US" altLang="zh-TW" b="1" dirty="0"/>
          </a:p>
          <a:p>
            <a:pPr marL="1128713" indent="-836613">
              <a:lnSpc>
                <a:spcPct val="130000"/>
              </a:lnSpc>
              <a:spcBef>
                <a:spcPts val="0"/>
              </a:spcBef>
              <a:spcAft>
                <a:spcPts val="0"/>
              </a:spcAft>
              <a:buNone/>
            </a:pPr>
            <a:r>
              <a:rPr lang="zh-TW" altLang="en-US" dirty="0"/>
              <a:t>（一）希望在設計方面能一體化，讓使用者不會有忘記帶轉接頭的問題。 </a:t>
            </a:r>
            <a:endParaRPr lang="en-US" dirty="0"/>
          </a:p>
          <a:p>
            <a:pPr marL="1128713" indent="-836613">
              <a:lnSpc>
                <a:spcPct val="130000"/>
              </a:lnSpc>
              <a:spcBef>
                <a:spcPts val="0"/>
              </a:spcBef>
              <a:spcAft>
                <a:spcPts val="0"/>
              </a:spcAft>
              <a:buNone/>
            </a:pPr>
            <a:r>
              <a:rPr lang="zh-TW" altLang="en-US" dirty="0"/>
              <a:t>（二）希望能增加多個不同的功能，並且能快速地做替換，達到既多元同時又方便。</a:t>
            </a:r>
            <a:endParaRPr lang="en-US" dirty="0"/>
          </a:p>
          <a:p>
            <a:pPr marL="1128713" indent="-836613">
              <a:lnSpc>
                <a:spcPct val="130000"/>
              </a:lnSpc>
              <a:spcBef>
                <a:spcPts val="0"/>
              </a:spcBef>
              <a:spcAft>
                <a:spcPts val="0"/>
              </a:spcAft>
              <a:buNone/>
            </a:pPr>
            <a:r>
              <a:rPr lang="zh-TW" altLang="en-US" dirty="0"/>
              <a:t>（三）簡單易懂，價格實惠，使所有的使用者都能簡單上手與獲得。</a:t>
            </a:r>
            <a:endParaRPr lang="en-US" altLang="zh-TW" b="1" dirty="0">
              <a:solidFill>
                <a:srgbClr val="0066CC"/>
              </a:solidFill>
            </a:endParaRPr>
          </a:p>
          <a:p>
            <a:pPr algn="just"/>
            <a:r>
              <a:rPr lang="zh-TW" altLang="en-US" b="1" dirty="0">
                <a:solidFill>
                  <a:srgbClr val="0066CC"/>
                </a:solidFill>
              </a:rPr>
              <a:t>方法：設計發展（製作實體模型）</a:t>
            </a: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20</a:t>
            </a:fld>
            <a:endParaRPr lang="en-US" dirty="0"/>
          </a:p>
        </p:txBody>
      </p:sp>
    </p:spTree>
    <p:extLst>
      <p:ext uri="{BB962C8B-B14F-4D97-AF65-F5344CB8AC3E}">
        <p14:creationId xmlns:p14="http://schemas.microsoft.com/office/powerpoint/2010/main" val="7075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 </a:t>
            </a:r>
            <a:r>
              <a:rPr lang="zh-TW" altLang="en-US" dirty="0"/>
              <a:t>蒐集文獻資料</a:t>
            </a:r>
          </a:p>
        </p:txBody>
      </p:sp>
      <p:sp>
        <p:nvSpPr>
          <p:cNvPr id="3" name="文字版面配置區 2"/>
          <p:cNvSpPr>
            <a:spLocks noGrp="1"/>
          </p:cNvSpPr>
          <p:nvPr>
            <p:ph type="body" idx="1"/>
          </p:nvPr>
        </p:nvSpPr>
        <p:spPr/>
        <p:txBody>
          <a:bodyPr/>
          <a:lstStyle/>
          <a:p>
            <a:r>
              <a:rPr lang="zh-TW" altLang="en-US" dirty="0"/>
              <a:t>哪裡可以獲得合法、有公信力的文獻資料呢？</a:t>
            </a:r>
          </a:p>
        </p:txBody>
      </p:sp>
    </p:spTree>
    <p:extLst>
      <p:ext uri="{BB962C8B-B14F-4D97-AF65-F5344CB8AC3E}">
        <p14:creationId xmlns:p14="http://schemas.microsoft.com/office/powerpoint/2010/main" val="8500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1. </a:t>
            </a:r>
            <a:r>
              <a:rPr lang="zh-TW" altLang="en-US" dirty="0"/>
              <a:t>書籍資源</a:t>
            </a:r>
            <a:endParaRPr lang="en-US"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700" y="1025517"/>
            <a:ext cx="7200900" cy="5113065"/>
          </a:xfrm>
        </p:spPr>
        <p:txBody>
          <a:bodyPr>
            <a:normAutofit/>
          </a:bodyPr>
          <a:lstStyle/>
          <a:p>
            <a:r>
              <a:rPr lang="zh-TW" altLang="en-US" dirty="0">
                <a:latin typeface="Arial" panose="020B0604020202020204" pitchFamily="34" charset="0"/>
                <a:ea typeface="微軟正黑體" panose="020B0604030504040204" pitchFamily="34" charset="-120"/>
                <a:cs typeface="Arial" panose="020B0604020202020204" pitchFamily="34" charset="0"/>
              </a:rPr>
              <a:t>學校的圖書館</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CN" altLang="en-US" sz="2000" dirty="0">
                <a:latin typeface="Arial" panose="020B0604020202020204" pitchFamily="34" charset="0"/>
                <a:ea typeface="微軟正黑體" panose="020B0604030504040204" pitchFamily="34" charset="-120"/>
                <a:cs typeface="Arial" panose="020B0604020202020204" pitchFamily="34" charset="0"/>
              </a:rPr>
              <a:t>國立臺灣大學圖書館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sz="2000" dirty="0">
                <a:latin typeface="Arial" panose="020B0604020202020204" pitchFamily="34" charset="0"/>
                <a:ea typeface="微軟正黑體" panose="020B0604030504040204" pitchFamily="34" charset="-120"/>
                <a:cs typeface="Arial" panose="020B0604020202020204" pitchFamily="34" charset="0"/>
              </a:rPr>
              <a:t>國立陽明交通大學圖書館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sz="2000" dirty="0">
                <a:latin typeface="Arial" panose="020B0604020202020204" pitchFamily="34" charset="0"/>
                <a:ea typeface="微軟正黑體" panose="020B0604030504040204" pitchFamily="34" charset="-120"/>
                <a:cs typeface="Arial" panose="020B0604020202020204" pitchFamily="34" charset="0"/>
              </a:rPr>
              <a:t>國立清華大學圖書館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r>
              <a:rPr lang="zh-TW" altLang="en-US" dirty="0">
                <a:latin typeface="Arial" panose="020B0604020202020204" pitchFamily="34" charset="0"/>
                <a:ea typeface="微軟正黑體" panose="020B0604030504040204" pitchFamily="34" charset="-120"/>
                <a:cs typeface="Arial" panose="020B0604020202020204" pitchFamily="34" charset="0"/>
              </a:rPr>
              <a:t>公立的圖書館</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sz="2000" dirty="0">
                <a:solidFill>
                  <a:srgbClr val="4A2318"/>
                </a:solidFill>
                <a:hlinkClick r:id="rId2"/>
              </a:rPr>
              <a:t>國家圖書館</a:t>
            </a:r>
            <a:r>
              <a:rPr lang="zh-TW" altLang="en-US" sz="2000" dirty="0">
                <a:solidFill>
                  <a:srgbClr val="4A2318"/>
                </a:solidFill>
              </a:rPr>
              <a:t>（</a:t>
            </a:r>
            <a:r>
              <a:rPr lang="zh-TW" altLang="en-US" sz="2000" dirty="0"/>
              <a:t>臺北市中正區中山南路</a:t>
            </a:r>
            <a:r>
              <a:rPr lang="en-US" altLang="zh-TW" sz="2000" dirty="0"/>
              <a:t>20</a:t>
            </a:r>
            <a:r>
              <a:rPr lang="zh-TW" altLang="en-US" sz="2000" dirty="0"/>
              <a:t>號</a:t>
            </a:r>
            <a:r>
              <a:rPr lang="zh-TW" altLang="en-US" sz="2000" dirty="0">
                <a:solidFill>
                  <a:srgbClr val="4A2318"/>
                </a:solidFill>
              </a:rPr>
              <a:t>）</a:t>
            </a:r>
            <a:endParaRPr lang="en-US" altLang="zh-TW" sz="2000" dirty="0">
              <a:solidFill>
                <a:srgbClr val="4A2318"/>
              </a:solidFill>
              <a:hlinkClick r:id="rId3"/>
            </a:endParaRPr>
          </a:p>
          <a:p>
            <a:pPr lvl="1"/>
            <a:r>
              <a:rPr lang="zh-TW" altLang="en-US" sz="2000" dirty="0">
                <a:hlinkClick r:id="rId3"/>
              </a:rPr>
              <a:t>新竹市文化局圖書館</a:t>
            </a:r>
            <a:endParaRPr lang="en-US" altLang="zh-TW" sz="2000" dirty="0">
              <a:latin typeface="Arial" panose="020B0604020202020204" pitchFamily="34" charset="0"/>
            </a:endParaRPr>
          </a:p>
          <a:p>
            <a:pPr lvl="1" indent="0">
              <a:buNone/>
            </a:pPr>
            <a:r>
              <a:rPr lang="zh-CN" altLang="en-US" sz="1800" dirty="0">
                <a:latin typeface="Arial" panose="020B0604020202020204" pitchFamily="34" charset="0"/>
                <a:ea typeface="微軟正黑體" panose="020B0604030504040204" pitchFamily="34" charset="-120"/>
                <a:cs typeface="Arial" panose="020B0604020202020204" pitchFamily="34" charset="0"/>
              </a:rPr>
              <a:t>香山分館、金山分館、南寮分館、鹽水分館、動物園分館、西門自修室、文化局圖書館</a:t>
            </a:r>
            <a:endParaRPr lang="en-US" altLang="zh-TW" sz="1800" dirty="0">
              <a:solidFill>
                <a:srgbClr val="C00000"/>
              </a:solidFill>
            </a:endParaRPr>
          </a:p>
          <a:p>
            <a:pPr marL="828675" lvl="1" indent="-282575"/>
            <a:r>
              <a:rPr lang="zh-CN" altLang="en-US" sz="2000" dirty="0">
                <a:ea typeface="微軟正黑體" panose="020B0604030504040204" pitchFamily="34" charset="-120"/>
                <a:cs typeface="Arial" panose="020B0604020202020204" pitchFamily="34" charset="0"/>
                <a:hlinkClick r:id="rId4"/>
              </a:rPr>
              <a:t>新竹縣公共圖書館</a:t>
            </a:r>
            <a:endParaRPr lang="zh-CN" altLang="en-US" sz="2000" dirty="0">
              <a:latin typeface="Arial" panose="020B0604020202020204" pitchFamily="34" charset="0"/>
              <a:ea typeface="微軟正黑體" panose="020B0604030504040204" pitchFamily="34" charset="-120"/>
              <a:cs typeface="Arial" panose="020B0604020202020204" pitchFamily="34" charset="0"/>
            </a:endParaRPr>
          </a:p>
          <a:p>
            <a:endParaRPr lang="en-US"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22</a:t>
            </a:fld>
            <a:endParaRPr lang="en-US" dirty="0"/>
          </a:p>
        </p:txBody>
      </p:sp>
    </p:spTree>
    <p:extLst>
      <p:ext uri="{BB962C8B-B14F-4D97-AF65-F5344CB8AC3E}">
        <p14:creationId xmlns:p14="http://schemas.microsoft.com/office/powerpoint/2010/main" val="29793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2. </a:t>
            </a:r>
            <a:r>
              <a:rPr lang="zh-TW" altLang="en-US" dirty="0"/>
              <a:t>具公信力的統計資料</a:t>
            </a:r>
            <a:endParaRPr lang="en-US"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700" y="1024128"/>
            <a:ext cx="7200900" cy="4932231"/>
          </a:xfrm>
        </p:spPr>
        <p:txBody>
          <a:bodyPr>
            <a:normAutofit/>
          </a:bodyPr>
          <a:lstStyle/>
          <a:p>
            <a:r>
              <a:rPr lang="en-US" altLang="zh-CN" b="1" dirty="0">
                <a:latin typeface="Arial" panose="020B0604020202020204" pitchFamily="34" charset="0"/>
                <a:ea typeface="微軟正黑體" panose="020B0604030504040204" pitchFamily="34" charset="-120"/>
                <a:cs typeface="Arial" panose="020B0604020202020204" pitchFamily="34" charset="0"/>
                <a:hlinkClick r:id="rId2"/>
              </a:rPr>
              <a:t>U</a:t>
            </a:r>
            <a:r>
              <a:rPr lang="en-US" altLang="zh-TW" b="1" dirty="0">
                <a:latin typeface="Arial" panose="020B0604020202020204" pitchFamily="34" charset="0"/>
                <a:ea typeface="微軟正黑體" panose="020B0604030504040204" pitchFamily="34" charset="-120"/>
                <a:cs typeface="Arial" panose="020B0604020202020204" pitchFamily="34" charset="0"/>
                <a:hlinkClick r:id="rId2"/>
              </a:rPr>
              <a:t>N</a:t>
            </a:r>
            <a:r>
              <a:rPr lang="en-US" altLang="zh-CN" b="1" dirty="0">
                <a:latin typeface="Arial" panose="020B0604020202020204" pitchFamily="34" charset="0"/>
                <a:ea typeface="微軟正黑體" panose="020B0604030504040204" pitchFamily="34" charset="-120"/>
                <a:cs typeface="Arial" panose="020B0604020202020204" pitchFamily="34" charset="0"/>
                <a:hlinkClick r:id="rId2"/>
              </a:rPr>
              <a:t>data</a:t>
            </a:r>
            <a:r>
              <a:rPr lang="zh-TW" altLang="en-US" dirty="0">
                <a:latin typeface="Arial" panose="020B0604020202020204" pitchFamily="34" charset="0"/>
                <a:ea typeface="微軟正黑體" panose="020B0604030504040204" pitchFamily="34" charset="-120"/>
                <a:cs typeface="Arial" panose="020B0604020202020204" pitchFamily="34" charset="0"/>
              </a:rPr>
              <a:t> </a:t>
            </a:r>
            <a:r>
              <a:rPr lang="zh-CN" altLang="en-US" dirty="0">
                <a:latin typeface="Arial" panose="020B0604020202020204" pitchFamily="34" charset="0"/>
                <a:ea typeface="微軟正黑體" panose="020B0604030504040204" pitchFamily="34" charset="-120"/>
                <a:cs typeface="Arial" panose="020B0604020202020204" pitchFamily="34" charset="0"/>
              </a:rPr>
              <a:t>聯合國</a:t>
            </a:r>
            <a:r>
              <a:rPr lang="zh-TW" altLang="en-US" dirty="0">
                <a:latin typeface="Arial" panose="020B0604020202020204" pitchFamily="34" charset="0"/>
                <a:ea typeface="微軟正黑體" panose="020B0604030504040204" pitchFamily="34" charset="-120"/>
                <a:cs typeface="Arial" panose="020B0604020202020204" pitchFamily="34" charset="0"/>
              </a:rPr>
              <a:t>大</a:t>
            </a:r>
            <a:r>
              <a:rPr lang="zh-CN" altLang="en-US" dirty="0">
                <a:latin typeface="Arial" panose="020B0604020202020204" pitchFamily="34" charset="0"/>
                <a:ea typeface="微軟正黑體" panose="020B0604030504040204" pitchFamily="34" charset="-120"/>
                <a:cs typeface="Arial" panose="020B0604020202020204" pitchFamily="34" charset="0"/>
              </a:rPr>
              <a:t>數據</a:t>
            </a:r>
            <a:r>
              <a:rPr lang="zh-TW" altLang="en-US" dirty="0">
                <a:latin typeface="Arial" panose="020B0604020202020204" pitchFamily="34" charset="0"/>
                <a:ea typeface="微軟正黑體" panose="020B0604030504040204" pitchFamily="34" charset="-120"/>
                <a:cs typeface="Arial" panose="020B0604020202020204" pitchFamily="34" charset="0"/>
              </a:rPr>
              <a:t>資料庫</a:t>
            </a:r>
            <a:endParaRPr lang="en-US" altLang="zh-TW" dirty="0">
              <a:latin typeface="微軟正黑體" panose="020B0604030504040204" pitchFamily="34" charset="-120"/>
              <a:ea typeface="微軟正黑體" panose="020B0604030504040204" pitchFamily="34" charset="-120"/>
              <a:cs typeface="Arial" panose="020B0604020202020204" pitchFamily="34" charset="0"/>
            </a:endParaRPr>
          </a:p>
          <a:p>
            <a:pPr lvl="1"/>
            <a:r>
              <a:rPr lang="zh-TW" altLang="en-US" dirty="0">
                <a:latin typeface="微軟正黑體" panose="020B0604030504040204" pitchFamily="34" charset="-120"/>
                <a:ea typeface="微軟正黑體" panose="020B0604030504040204" pitchFamily="34" charset="-120"/>
                <a:cs typeface="Arial" panose="020B0604020202020204" pitchFamily="34" charset="0"/>
              </a:rPr>
              <a:t>網羅全世界各式各樣的統計資料</a:t>
            </a:r>
            <a:endParaRPr lang="en-US" altLang="zh-TW" dirty="0">
              <a:latin typeface="微軟正黑體" panose="020B0604030504040204" pitchFamily="34" charset="-120"/>
              <a:ea typeface="微軟正黑體" panose="020B0604030504040204" pitchFamily="34" charset="-120"/>
              <a:cs typeface="Arial" panose="020B0604020202020204" pitchFamily="34" charset="0"/>
            </a:endParaRPr>
          </a:p>
          <a:p>
            <a:pPr lvl="1"/>
            <a:r>
              <a:rPr lang="zh-TW" altLang="en-US" dirty="0">
                <a:latin typeface="微軟正黑體" panose="020B0604030504040204" pitchFamily="34" charset="-120"/>
                <a:ea typeface="微軟正黑體" panose="020B0604030504040204" pitchFamily="34" charset="-120"/>
                <a:cs typeface="Arial" panose="020B0604020202020204" pitchFamily="34" charset="0"/>
              </a:rPr>
              <a:t>可依</a:t>
            </a:r>
            <a:r>
              <a:rPr lang="zh-TW" altLang="en-US" dirty="0">
                <a:latin typeface="Arial" panose="020B0604020202020204" pitchFamily="34" charset="0"/>
                <a:cs typeface="Arial" panose="020B0604020202020204" pitchFamily="34" charset="0"/>
              </a:rPr>
              <a:t>國家去查</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找</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r>
              <a:rPr lang="zh-CN" altLang="en-US" dirty="0">
                <a:latin typeface="Arial" panose="020B0604020202020204" pitchFamily="34" charset="0"/>
                <a:ea typeface="微軟正黑體" panose="020B0604030504040204" pitchFamily="34" charset="-120"/>
                <a:cs typeface="Arial" panose="020B0604020202020204" pitchFamily="34" charset="0"/>
                <a:hlinkClick r:id="rId3"/>
              </a:rPr>
              <a:t>中華民國統計資訊網</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政府部門所釋出統計資料</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（人口、薪資、性別等）</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r>
              <a:rPr lang="zh-CN" altLang="en-US" dirty="0">
                <a:latin typeface="Arial" panose="020B0604020202020204" pitchFamily="34" charset="0"/>
                <a:ea typeface="微軟正黑體" panose="020B0604030504040204" pitchFamily="34" charset="-120"/>
                <a:cs typeface="Arial" panose="020B0604020202020204" pitchFamily="34" charset="0"/>
                <a:hlinkClick r:id="rId4"/>
              </a:rPr>
              <a:t>政策研究指標資料庫 </a:t>
            </a:r>
            <a:r>
              <a:rPr lang="en-US" altLang="zh-CN" b="1" dirty="0">
                <a:latin typeface="Arial" panose="020B0604020202020204" pitchFamily="34" charset="0"/>
                <a:ea typeface="微軟正黑體" panose="020B0604030504040204" pitchFamily="34" charset="-120"/>
                <a:cs typeface="Arial" panose="020B0604020202020204" pitchFamily="34" charset="0"/>
                <a:hlinkClick r:id="rId4"/>
              </a:rPr>
              <a:t>PRIDE</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dirty="0">
                <a:latin typeface="Arial" panose="020B0604020202020204" pitchFamily="34" charset="0"/>
                <a:cs typeface="Arial" panose="020B0604020202020204" pitchFamily="34" charset="0"/>
              </a:rPr>
              <a:t>財團法人國家實驗研究院科技政策研究與資訊中心</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a:t>
            </a:r>
            <a:endParaRPr lang="en-US" altLang="zh-CN" dirty="0">
              <a:latin typeface="微軟正黑體" panose="020B0604030504040204" pitchFamily="34" charset="-120"/>
              <a:ea typeface="微軟正黑體" panose="020B0604030504040204" pitchFamily="34" charset="-120"/>
              <a:cs typeface="Arial" panose="020B0604020202020204" pitchFamily="34" charset="0"/>
            </a:endParaRPr>
          </a:p>
          <a:p>
            <a:pPr lvl="1"/>
            <a:r>
              <a:rPr lang="zh-TW" altLang="en-US" dirty="0">
                <a:latin typeface="微軟正黑體" panose="020B0604030504040204" pitchFamily="34" charset="-120"/>
                <a:ea typeface="微軟正黑體" panose="020B0604030504040204" pitchFamily="34" charset="-120"/>
                <a:cs typeface="Arial" panose="020B0604020202020204" pitchFamily="34" charset="0"/>
                <a:hlinkClick r:id="rId5"/>
              </a:rPr>
              <a:t>熱門儀表板</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可看到他們做的視覺化分析報告</a:t>
            </a:r>
            <a:endParaRPr lang="zh-CN" altLang="en-US" dirty="0">
              <a:latin typeface="Arial" panose="020B0604020202020204" pitchFamily="34" charset="0"/>
              <a:ea typeface="微軟正黑體" panose="020B0604030504040204" pitchFamily="34" charset="-120"/>
              <a:cs typeface="Arial" panose="020B0604020202020204" pitchFamily="34" charset="0"/>
            </a:endParaRPr>
          </a:p>
          <a:p>
            <a:endParaRPr lang="en-US"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23</a:t>
            </a:fld>
            <a:endParaRPr lang="en-US" dirty="0"/>
          </a:p>
        </p:txBody>
      </p:sp>
    </p:spTree>
    <p:extLst>
      <p:ext uri="{BB962C8B-B14F-4D97-AF65-F5344CB8AC3E}">
        <p14:creationId xmlns:p14="http://schemas.microsoft.com/office/powerpoint/2010/main" val="419917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2. </a:t>
            </a:r>
            <a:r>
              <a:rPr lang="zh-TW" altLang="en-US" dirty="0"/>
              <a:t>具公信力的統計資料</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24</a:t>
            </a:fld>
            <a:endParaRPr 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541" y="1233895"/>
            <a:ext cx="7278782" cy="4625991"/>
          </a:xfrm>
          <a:prstGeom prst="rect">
            <a:avLst/>
          </a:prstGeom>
        </p:spPr>
      </p:pic>
      <p:sp>
        <p:nvSpPr>
          <p:cNvPr id="5" name="文字方塊 10">
            <a:extLst>
              <a:ext uri="{FF2B5EF4-FFF2-40B4-BE49-F238E27FC236}">
                <a16:creationId xmlns:a16="http://schemas.microsoft.com/office/drawing/2014/main" id="{0B365552-0A44-1B4C-9473-32D53B81349D}"/>
              </a:ext>
            </a:extLst>
          </p:cNvPr>
          <p:cNvSpPr txBox="1"/>
          <p:nvPr/>
        </p:nvSpPr>
        <p:spPr>
          <a:xfrm>
            <a:off x="1103989" y="6368421"/>
            <a:ext cx="4245073"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圖片來源：政策研究指標資料庫 </a:t>
            </a:r>
            <a:r>
              <a:rPr lang="en-US" altLang="zh-TW" sz="1400" dirty="0">
                <a:solidFill>
                  <a:schemeClr val="tx1">
                    <a:lumMod val="50000"/>
                    <a:lumOff val="50000"/>
                  </a:schemeClr>
                </a:solidFill>
                <a:latin typeface="Arial" panose="020B0604020202020204" pitchFamily="34" charset="0"/>
              </a:rPr>
              <a:t>PRIDE </a:t>
            </a:r>
            <a:r>
              <a:rPr lang="zh-TW" altLang="en-US" sz="1400" dirty="0">
                <a:solidFill>
                  <a:schemeClr val="tx1">
                    <a:lumMod val="50000"/>
                    <a:lumOff val="50000"/>
                  </a:schemeClr>
                </a:solidFill>
                <a:latin typeface="Arial" panose="020B0604020202020204" pitchFamily="34" charset="0"/>
              </a:rPr>
              <a:t>（</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無日期</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454989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3. </a:t>
            </a:r>
            <a:r>
              <a:rPr lang="zh-TW" altLang="en-US" dirty="0"/>
              <a:t>學術研究的論文</a:t>
            </a:r>
            <a:endParaRPr lang="en-US"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699" y="1015579"/>
            <a:ext cx="7904945" cy="3960426"/>
          </a:xfrm>
        </p:spPr>
        <p:txBody>
          <a:bodyPr>
            <a:normAutofit/>
          </a:bodyPr>
          <a:lstStyle/>
          <a:p>
            <a:r>
              <a:rPr lang="zh-CN" altLang="en-US" dirty="0">
                <a:latin typeface="Arial" panose="020B0604020202020204" pitchFamily="34" charset="0"/>
                <a:ea typeface="微軟正黑體" panose="020B0604030504040204" pitchFamily="34" charset="-120"/>
                <a:cs typeface="Arial" panose="020B0604020202020204" pitchFamily="34" charset="0"/>
                <a:hlinkClick r:id="rId2"/>
              </a:rPr>
              <a:t>臺灣博碩士論文知識加值系統</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臺灣研究生的學位論文</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中文為主、部分為英文</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未必開放全文下載</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r>
              <a:rPr lang="en-US" altLang="zh-CN" b="1" dirty="0">
                <a:latin typeface="Arial" panose="020B0604020202020204" pitchFamily="34" charset="0"/>
                <a:ea typeface="微軟正黑體" panose="020B0604030504040204" pitchFamily="34" charset="-120"/>
                <a:cs typeface="Arial" panose="020B0604020202020204" pitchFamily="34" charset="0"/>
                <a:hlinkClick r:id="rId3"/>
              </a:rPr>
              <a:t>PLOS Public Library Of Science</a:t>
            </a:r>
            <a:r>
              <a:rPr lang="zh-CN" altLang="en-US" dirty="0">
                <a:latin typeface="Arial" panose="020B0604020202020204" pitchFamily="34" charset="0"/>
                <a:ea typeface="微軟正黑體" panose="020B0604030504040204" pitchFamily="34" charset="-120"/>
                <a:cs typeface="Arial" panose="020B0604020202020204" pitchFamily="34" charset="0"/>
              </a:rPr>
              <a:t>（</a:t>
            </a:r>
            <a:r>
              <a:rPr lang="zh-TW" altLang="en-US" dirty="0">
                <a:latin typeface="Arial" panose="020B0604020202020204" pitchFamily="34" charset="0"/>
                <a:ea typeface="微軟正黑體" panose="020B0604030504040204" pitchFamily="34" charset="-120"/>
                <a:cs typeface="Arial" panose="020B0604020202020204" pitchFamily="34" charset="0"/>
              </a:rPr>
              <a:t>公共科學圖書館</a:t>
            </a:r>
            <a:r>
              <a:rPr lang="zh-CN" altLang="en-US" dirty="0">
                <a:latin typeface="Arial" panose="020B0604020202020204" pitchFamily="34" charset="0"/>
                <a:ea typeface="微軟正黑體" panose="020B0604030504040204" pitchFamily="34" charset="-120"/>
                <a:cs typeface="Arial" panose="020B0604020202020204" pitchFamily="34" charset="0"/>
              </a:rPr>
              <a:t>）</a:t>
            </a: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英文的期刊論文</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都可以全文合法下載</a:t>
            </a:r>
            <a:endParaRPr lang="en-US"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25</a:t>
            </a:fld>
            <a:endParaRPr lang="en-US" dirty="0"/>
          </a:p>
        </p:txBody>
      </p:sp>
    </p:spTree>
    <p:extLst>
      <p:ext uri="{BB962C8B-B14F-4D97-AF65-F5344CB8AC3E}">
        <p14:creationId xmlns:p14="http://schemas.microsoft.com/office/powerpoint/2010/main" val="290469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4. </a:t>
            </a:r>
            <a:r>
              <a:rPr lang="zh-TW" altLang="en-US" dirty="0"/>
              <a:t>臺灣法規資料</a:t>
            </a:r>
            <a:endParaRPr lang="en-US" altLang="zh-TW"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699" y="1005637"/>
            <a:ext cx="7904945" cy="1101316"/>
          </a:xfrm>
        </p:spPr>
        <p:txBody>
          <a:bodyPr>
            <a:normAutofit/>
          </a:bodyPr>
          <a:lstStyle/>
          <a:p>
            <a:r>
              <a:rPr lang="zh-TW" altLang="en-US" dirty="0">
                <a:latin typeface="Arial" panose="020B0604020202020204" pitchFamily="34" charset="0"/>
                <a:cs typeface="Arial" panose="020B0604020202020204" pitchFamily="34" charset="0"/>
                <a:hlinkClick r:id="rId2"/>
              </a:rPr>
              <a:t>全國法規資料庫</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26</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r>
              <a:rPr lang="en-US" altLang="zh-TW" sz="3200" dirty="0"/>
              <a:t>5. </a:t>
            </a:r>
            <a:r>
              <a:rPr lang="zh-TW" altLang="en-US" sz="3200" dirty="0"/>
              <a:t>線上百科與資料庫</a:t>
            </a:r>
            <a:endParaRPr lang="en-US" altLang="zh-TW" sz="3200" dirty="0"/>
          </a:p>
        </p:txBody>
      </p:sp>
      <p:sp>
        <p:nvSpPr>
          <p:cNvPr id="8" name="Content Placeholder 2">
            <a:extLst>
              <a:ext uri="{FF2B5EF4-FFF2-40B4-BE49-F238E27FC236}">
                <a16:creationId xmlns:a16="http://schemas.microsoft.com/office/drawing/2014/main" id="{60B589A2-CC92-CD44-A86A-93494E96F5F0}"/>
              </a:ext>
            </a:extLst>
          </p:cNvPr>
          <p:cNvSpPr txBox="1">
            <a:spLocks/>
          </p:cNvSpPr>
          <p:nvPr/>
        </p:nvSpPr>
        <p:spPr>
          <a:xfrm>
            <a:off x="1028698" y="2691170"/>
            <a:ext cx="7904945" cy="1905151"/>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 typeface="Wingdings" pitchFamily="2" charset="2"/>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zh-TW" b="1" dirty="0">
                <a:latin typeface="Arial" panose="020B0604020202020204" pitchFamily="34" charset="0"/>
                <a:cs typeface="Arial" panose="020B0604020202020204" pitchFamily="34" charset="0"/>
                <a:hlinkClick r:id="rId3"/>
              </a:rPr>
              <a:t>Encyclopedia Britannica Online</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dirty="0">
                <a:latin typeface="Arial" panose="020B0604020202020204" pitchFamily="34" charset="0"/>
                <a:cs typeface="Arial" panose="020B0604020202020204" pitchFamily="34" charset="0"/>
              </a:rPr>
              <a:t>大英百科全書</a:t>
            </a:r>
            <a:r>
              <a:rPr lang="zh-TW" altLang="en-US" dirty="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r>
              <a:rPr lang="en-US" altLang="zh-TW" b="1" dirty="0">
                <a:latin typeface="Arial" panose="020B0604020202020204" pitchFamily="34" charset="0"/>
                <a:cs typeface="Arial" panose="020B0604020202020204" pitchFamily="34" charset="0"/>
                <a:hlinkClick r:id="rId4"/>
              </a:rPr>
              <a:t>Wikipedia</a:t>
            </a:r>
            <a:r>
              <a:rPr lang="zh-TW" altLang="en-US" dirty="0">
                <a:cs typeface="Arial" panose="020B0604020202020204" pitchFamily="34" charset="0"/>
              </a:rPr>
              <a:t>（維基百科）</a:t>
            </a:r>
            <a:endParaRPr lang="en-US" altLang="zh-TW" dirty="0">
              <a:cs typeface="Arial" panose="020B0604020202020204" pitchFamily="34" charset="0"/>
            </a:endParaRPr>
          </a:p>
          <a:p>
            <a:r>
              <a:rPr lang="zh-TW" altLang="en-US" dirty="0">
                <a:latin typeface="Arial" panose="020B0604020202020204" pitchFamily="34" charset="0"/>
                <a:cs typeface="Arial" panose="020B0604020202020204" pitchFamily="34" charset="0"/>
                <a:hlinkClick r:id="rId5"/>
              </a:rPr>
              <a:t>國立公共資訊圖書館</a:t>
            </a:r>
            <a:r>
              <a:rPr lang="en-US" altLang="zh-TW" dirty="0">
                <a:latin typeface="Arial" panose="020B0604020202020204" pitchFamily="34" charset="0"/>
                <a:cs typeface="Arial" panose="020B0604020202020204" pitchFamily="34" charset="0"/>
                <a:hlinkClick r:id="rId5"/>
              </a:rPr>
              <a:t>—</a:t>
            </a:r>
            <a:r>
              <a:rPr lang="zh-TW" altLang="en-US" dirty="0">
                <a:latin typeface="Arial" panose="020B0604020202020204" pitchFamily="34" charset="0"/>
                <a:cs typeface="Arial" panose="020B0604020202020204" pitchFamily="34" charset="0"/>
                <a:hlinkClick r:id="rId5"/>
              </a:rPr>
              <a:t>數位資源</a:t>
            </a:r>
            <a:r>
              <a:rPr lang="zh-TW" altLang="en-US" dirty="0">
                <a:cs typeface="Arial" panose="020B0604020202020204" pitchFamily="34" charset="0"/>
              </a:rPr>
              <a:t>（部分資源</a:t>
            </a:r>
            <a:r>
              <a:rPr lang="zh-TW" altLang="en-US" dirty="0">
                <a:latin typeface="Arial" panose="020B0604020202020204" pitchFamily="34" charset="0"/>
                <a:cs typeface="Arial" panose="020B0604020202020204" pitchFamily="34" charset="0"/>
              </a:rPr>
              <a:t>需辦理帳號</a:t>
            </a:r>
            <a:r>
              <a:rPr lang="zh-TW" altLang="en-US" dirty="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endParaRPr lang="en-US" altLang="zh-TW" dirty="0">
              <a:latin typeface="Arial" panose="020B0604020202020204" pitchFamily="34" charset="0"/>
              <a:cs typeface="Arial" panose="020B0604020202020204" pitchFamily="34" charset="0"/>
            </a:endParaRPr>
          </a:p>
          <a:p>
            <a:endParaRPr lang="zh-CN" altLang="en-US" b="1" dirty="0">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80191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國立公共資訊圖書館</a:t>
            </a:r>
            <a:r>
              <a:rPr lang="en-US" altLang="zh-TW" dirty="0"/>
              <a:t>—</a:t>
            </a:r>
            <a:r>
              <a:rPr lang="zh-TW" altLang="en-US" dirty="0"/>
              <a:t>數位資源</a:t>
            </a:r>
            <a:endParaRPr lang="en-US" altLang="zh-TW"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27</a:t>
            </a:fld>
            <a:endParaRPr lang="en-US" dirty="0"/>
          </a:p>
        </p:txBody>
      </p:sp>
      <p:pic>
        <p:nvPicPr>
          <p:cNvPr id="11" name="Picture 10">
            <a:extLst>
              <a:ext uri="{FF2B5EF4-FFF2-40B4-BE49-F238E27FC236}">
                <a16:creationId xmlns:a16="http://schemas.microsoft.com/office/drawing/2014/main" id="{2092334D-425F-B343-ABAF-0130DB63FC84}"/>
              </a:ext>
            </a:extLst>
          </p:cNvPr>
          <p:cNvPicPr>
            <a:picLocks noChangeAspect="1"/>
          </p:cNvPicPr>
          <p:nvPr/>
        </p:nvPicPr>
        <p:blipFill>
          <a:blip r:embed="rId2"/>
          <a:stretch>
            <a:fillRect/>
          </a:stretch>
        </p:blipFill>
        <p:spPr>
          <a:xfrm>
            <a:off x="2665802" y="907188"/>
            <a:ext cx="1589314" cy="5859399"/>
          </a:xfrm>
          <a:prstGeom prst="rect">
            <a:avLst/>
          </a:prstGeom>
        </p:spPr>
      </p:pic>
      <p:pic>
        <p:nvPicPr>
          <p:cNvPr id="13" name="Picture 12">
            <a:extLst>
              <a:ext uri="{FF2B5EF4-FFF2-40B4-BE49-F238E27FC236}">
                <a16:creationId xmlns:a16="http://schemas.microsoft.com/office/drawing/2014/main" id="{4423642C-BF7F-0342-9306-9D3F47A1A27E}"/>
              </a:ext>
            </a:extLst>
          </p:cNvPr>
          <p:cNvPicPr>
            <a:picLocks noChangeAspect="1"/>
          </p:cNvPicPr>
          <p:nvPr/>
        </p:nvPicPr>
        <p:blipFill>
          <a:blip r:embed="rId3"/>
          <a:stretch>
            <a:fillRect/>
          </a:stretch>
        </p:blipFill>
        <p:spPr>
          <a:xfrm>
            <a:off x="626879" y="903906"/>
            <a:ext cx="1904584" cy="5405868"/>
          </a:xfrm>
          <a:prstGeom prst="rect">
            <a:avLst/>
          </a:prstGeom>
        </p:spPr>
      </p:pic>
      <p:pic>
        <p:nvPicPr>
          <p:cNvPr id="15" name="Picture 14">
            <a:extLst>
              <a:ext uri="{FF2B5EF4-FFF2-40B4-BE49-F238E27FC236}">
                <a16:creationId xmlns:a16="http://schemas.microsoft.com/office/drawing/2014/main" id="{FBBF2435-03F0-8649-9DEE-AAEEC1D219AA}"/>
              </a:ext>
            </a:extLst>
          </p:cNvPr>
          <p:cNvPicPr>
            <a:picLocks noChangeAspect="1"/>
          </p:cNvPicPr>
          <p:nvPr/>
        </p:nvPicPr>
        <p:blipFill>
          <a:blip r:embed="rId4"/>
          <a:stretch>
            <a:fillRect/>
          </a:stretch>
        </p:blipFill>
        <p:spPr>
          <a:xfrm>
            <a:off x="6137489" y="903905"/>
            <a:ext cx="1621543" cy="2481552"/>
          </a:xfrm>
          <a:prstGeom prst="rect">
            <a:avLst/>
          </a:prstGeom>
        </p:spPr>
      </p:pic>
      <p:pic>
        <p:nvPicPr>
          <p:cNvPr id="17" name="Picture 16">
            <a:extLst>
              <a:ext uri="{FF2B5EF4-FFF2-40B4-BE49-F238E27FC236}">
                <a16:creationId xmlns:a16="http://schemas.microsoft.com/office/drawing/2014/main" id="{402D78C1-6AEB-074D-AF11-428788AC546A}"/>
              </a:ext>
            </a:extLst>
          </p:cNvPr>
          <p:cNvPicPr>
            <a:picLocks noChangeAspect="1"/>
          </p:cNvPicPr>
          <p:nvPr/>
        </p:nvPicPr>
        <p:blipFill rotWithShape="1">
          <a:blip r:embed="rId5"/>
          <a:srcRect l="1" r="2567"/>
          <a:stretch/>
        </p:blipFill>
        <p:spPr>
          <a:xfrm>
            <a:off x="4389455" y="903905"/>
            <a:ext cx="1613694" cy="5405868"/>
          </a:xfrm>
          <a:prstGeom prst="rect">
            <a:avLst/>
          </a:prstGeom>
        </p:spPr>
      </p:pic>
      <p:sp>
        <p:nvSpPr>
          <p:cNvPr id="18" name="文字方塊 10">
            <a:extLst>
              <a:ext uri="{FF2B5EF4-FFF2-40B4-BE49-F238E27FC236}">
                <a16:creationId xmlns:a16="http://schemas.microsoft.com/office/drawing/2014/main" id="{59473ECE-4D11-814C-B0F0-2DF35BC7C56F}"/>
              </a:ext>
            </a:extLst>
          </p:cNvPr>
          <p:cNvSpPr txBox="1"/>
          <p:nvPr/>
        </p:nvSpPr>
        <p:spPr>
          <a:xfrm>
            <a:off x="5111342" y="6349982"/>
            <a:ext cx="348044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圖片來源：國立公共資訊圖書館（</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706863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國立公共資訊圖書館</a:t>
            </a:r>
            <a:r>
              <a:rPr lang="en-US" altLang="zh-TW" dirty="0"/>
              <a:t>—</a:t>
            </a:r>
            <a:r>
              <a:rPr lang="zh-TW" altLang="en-US" dirty="0"/>
              <a:t>數位資源</a:t>
            </a:r>
            <a:endParaRPr lang="en-US" altLang="zh-TW"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28</a:t>
            </a:fld>
            <a:endParaRPr lang="en-US" dirty="0"/>
          </a:p>
        </p:txBody>
      </p:sp>
      <p:sp>
        <p:nvSpPr>
          <p:cNvPr id="18" name="文字方塊 10">
            <a:extLst>
              <a:ext uri="{FF2B5EF4-FFF2-40B4-BE49-F238E27FC236}">
                <a16:creationId xmlns:a16="http://schemas.microsoft.com/office/drawing/2014/main" id="{59473ECE-4D11-814C-B0F0-2DF35BC7C56F}"/>
              </a:ext>
            </a:extLst>
          </p:cNvPr>
          <p:cNvSpPr txBox="1"/>
          <p:nvPr/>
        </p:nvSpPr>
        <p:spPr>
          <a:xfrm>
            <a:off x="5111342" y="6341956"/>
            <a:ext cx="348044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圖片來源：國立公共資訊圖書館（</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Arial" panose="020B0604020202020204" pitchFamily="34" charset="0"/>
              </a:rPr>
              <a:t>）</a:t>
            </a:r>
          </a:p>
        </p:txBody>
      </p:sp>
      <p:pic>
        <p:nvPicPr>
          <p:cNvPr id="5" name="Picture 4">
            <a:extLst>
              <a:ext uri="{FF2B5EF4-FFF2-40B4-BE49-F238E27FC236}">
                <a16:creationId xmlns:a16="http://schemas.microsoft.com/office/drawing/2014/main" id="{4EC6A07E-BF5E-4843-94BD-D98743E68097}"/>
              </a:ext>
            </a:extLst>
          </p:cNvPr>
          <p:cNvPicPr>
            <a:picLocks noChangeAspect="1"/>
          </p:cNvPicPr>
          <p:nvPr/>
        </p:nvPicPr>
        <p:blipFill>
          <a:blip r:embed="rId2"/>
          <a:stretch>
            <a:fillRect/>
          </a:stretch>
        </p:blipFill>
        <p:spPr>
          <a:xfrm>
            <a:off x="4797188" y="3098822"/>
            <a:ext cx="4211356" cy="2992157"/>
          </a:xfrm>
          <a:prstGeom prst="rect">
            <a:avLst/>
          </a:prstGeom>
        </p:spPr>
      </p:pic>
      <p:pic>
        <p:nvPicPr>
          <p:cNvPr id="7" name="Picture 6">
            <a:extLst>
              <a:ext uri="{FF2B5EF4-FFF2-40B4-BE49-F238E27FC236}">
                <a16:creationId xmlns:a16="http://schemas.microsoft.com/office/drawing/2014/main" id="{B797E591-7EA2-7B4F-A6DE-81ED3F2F6454}"/>
              </a:ext>
            </a:extLst>
          </p:cNvPr>
          <p:cNvPicPr>
            <a:picLocks noChangeAspect="1"/>
          </p:cNvPicPr>
          <p:nvPr/>
        </p:nvPicPr>
        <p:blipFill>
          <a:blip r:embed="rId3"/>
          <a:stretch>
            <a:fillRect/>
          </a:stretch>
        </p:blipFill>
        <p:spPr>
          <a:xfrm>
            <a:off x="669616" y="1089444"/>
            <a:ext cx="4141518" cy="3046049"/>
          </a:xfrm>
          <a:prstGeom prst="rect">
            <a:avLst/>
          </a:prstGeom>
        </p:spPr>
      </p:pic>
    </p:spTree>
    <p:extLst>
      <p:ext uri="{BB962C8B-B14F-4D97-AF65-F5344CB8AC3E}">
        <p14:creationId xmlns:p14="http://schemas.microsoft.com/office/powerpoint/2010/main" val="1192581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700" y="329184"/>
            <a:ext cx="7200900" cy="694944"/>
          </a:xfrm>
        </p:spPr>
        <p:txBody>
          <a:bodyPr/>
          <a:lstStyle/>
          <a:p>
            <a:r>
              <a:rPr lang="en-US" altLang="zh-TW" dirty="0"/>
              <a:t>Wikipedia </a:t>
            </a:r>
            <a:r>
              <a:rPr lang="zh-TW" altLang="en-US" dirty="0"/>
              <a:t>可能有什麼問題？</a:t>
            </a:r>
          </a:p>
        </p:txBody>
      </p:sp>
      <p:sp>
        <p:nvSpPr>
          <p:cNvPr id="3" name="內容版面配置區 2"/>
          <p:cNvSpPr>
            <a:spLocks noGrp="1"/>
          </p:cNvSpPr>
          <p:nvPr>
            <p:ph idx="1"/>
          </p:nvPr>
        </p:nvSpPr>
        <p:spPr>
          <a:xfrm>
            <a:off x="1028700" y="1023695"/>
            <a:ext cx="7503050" cy="5691354"/>
          </a:xfrm>
        </p:spPr>
        <p:txBody>
          <a:bodyPr>
            <a:normAutofit/>
          </a:bodyPr>
          <a:lstStyle/>
          <a:p>
            <a:r>
              <a:rPr lang="en-US" altLang="zh-TW" dirty="0">
                <a:latin typeface="Arial" panose="020B0604020202020204" pitchFamily="34" charset="0"/>
                <a:cs typeface="Arial" panose="020B0604020202020204" pitchFamily="34" charset="0"/>
              </a:rPr>
              <a:t>Wikipedia </a:t>
            </a:r>
            <a:r>
              <a:rPr lang="zh-TW" altLang="en-US" dirty="0">
                <a:latin typeface="Arial" panose="020B0604020202020204" pitchFamily="34" charset="0"/>
                <a:cs typeface="Arial" panose="020B0604020202020204" pitchFamily="34" charset="0"/>
              </a:rPr>
              <a:t>算是</a:t>
            </a:r>
            <a:r>
              <a:rPr lang="en-US" altLang="zh-TW" b="1" dirty="0">
                <a:latin typeface="Arial" panose="020B0604020202020204" pitchFamily="34" charset="0"/>
                <a:cs typeface="Arial" panose="020B0604020202020204" pitchFamily="34" charset="0"/>
              </a:rPr>
              <a:t>__________</a:t>
            </a:r>
            <a:r>
              <a:rPr lang="zh-TW" altLang="en-US" dirty="0">
                <a:latin typeface="Arial" panose="020B0604020202020204" pitchFamily="34" charset="0"/>
                <a:cs typeface="Arial" panose="020B0604020202020204" pitchFamily="34" charset="0"/>
              </a:rPr>
              <a:t>。</a:t>
            </a:r>
            <a:endParaRPr lang="en-US" altLang="zh-TW" dirty="0"/>
          </a:p>
          <a:p>
            <a:r>
              <a:rPr lang="zh-TW" altLang="en-US" dirty="0"/>
              <a:t>平常使用沒有問題：如果你只是要 </a:t>
            </a:r>
            <a:r>
              <a:rPr lang="en-US" altLang="zh-TW" dirty="0">
                <a:latin typeface="Arial" panose="020B0604020202020204" pitchFamily="34" charset="0"/>
                <a:cs typeface="Arial" panose="020B0604020202020204" pitchFamily="34" charset="0"/>
              </a:rPr>
              <a:t>quick information</a:t>
            </a:r>
            <a:r>
              <a:rPr lang="zh-TW" altLang="en-US" dirty="0"/>
              <a:t>，或你只是想開始理解一些概念。</a:t>
            </a:r>
            <a:endParaRPr lang="en-US" altLang="zh-TW" dirty="0"/>
          </a:p>
          <a:p>
            <a:r>
              <a:rPr lang="zh-TW" altLang="en-US" dirty="0"/>
              <a:t>但用於學術論文，要小心這是否為一個好的參考資料來源：</a:t>
            </a:r>
            <a:endParaRPr lang="en-US" altLang="zh-TW" dirty="0"/>
          </a:p>
          <a:p>
            <a:pPr marL="269875" lvl="1" indent="0">
              <a:buNone/>
            </a:pPr>
            <a:r>
              <a:rPr lang="en-US" altLang="zh-TW" dirty="0">
                <a:latin typeface="Arial" panose="020B0604020202020204" pitchFamily="34" charset="0"/>
                <a:cs typeface="Arial" panose="020B0604020202020204" pitchFamily="34" charset="0"/>
              </a:rPr>
              <a:t>Wikipedia </a:t>
            </a:r>
            <a:r>
              <a:rPr lang="zh-TW" altLang="en-US" dirty="0">
                <a:latin typeface="Arial" panose="020B0604020202020204" pitchFamily="34" charset="0"/>
                <a:cs typeface="Arial" panose="020B0604020202020204" pitchFamily="34" charset="0"/>
              </a:rPr>
              <a:t>自己說「</a:t>
            </a:r>
            <a:r>
              <a:rPr lang="en-US" altLang="zh-TW" i="1" dirty="0">
                <a:latin typeface="Arial" panose="020B0604020202020204" pitchFamily="34" charset="0"/>
                <a:cs typeface="Arial" panose="020B0604020202020204" pitchFamily="34" charset="0"/>
              </a:rPr>
              <a:t>information on Wikipedia is contributed by </a:t>
            </a:r>
            <a:r>
              <a:rPr lang="en-US" altLang="zh-TW" b="1" i="1" dirty="0">
                <a:solidFill>
                  <a:srgbClr val="C00000"/>
                </a:solidFill>
                <a:latin typeface="Arial" panose="020B0604020202020204" pitchFamily="34" charset="0"/>
                <a:cs typeface="Arial" panose="020B0604020202020204" pitchFamily="34" charset="0"/>
              </a:rPr>
              <a:t>anyone </a:t>
            </a:r>
            <a:r>
              <a:rPr lang="en-US" altLang="zh-TW" i="1" dirty="0">
                <a:latin typeface="Arial" panose="020B0604020202020204" pitchFamily="34" charset="0"/>
                <a:cs typeface="Arial" panose="020B0604020202020204" pitchFamily="34" charset="0"/>
              </a:rPr>
              <a:t>who wants to post material, and the expertise of the posters is </a:t>
            </a:r>
            <a:r>
              <a:rPr lang="en-US" altLang="zh-TW" b="1" i="1" dirty="0">
                <a:solidFill>
                  <a:srgbClr val="C00000"/>
                </a:solidFill>
                <a:latin typeface="Arial" panose="020B0604020202020204" pitchFamily="34" charset="0"/>
                <a:cs typeface="Arial" panose="020B0604020202020204" pitchFamily="34" charset="0"/>
              </a:rPr>
              <a:t>not</a:t>
            </a:r>
            <a:r>
              <a:rPr lang="en-US" altLang="zh-TW" i="1" dirty="0">
                <a:latin typeface="Arial" panose="020B0604020202020204" pitchFamily="34" charset="0"/>
                <a:cs typeface="Arial" panose="020B0604020202020204" pitchFamily="34" charset="0"/>
              </a:rPr>
              <a:t> taken into consideration</a:t>
            </a:r>
            <a:r>
              <a:rPr lang="zh-TW" altLang="en-US" dirty="0">
                <a:latin typeface="Arial" panose="020B0604020202020204" pitchFamily="34" charset="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endParaRPr lang="en-US" altLang="zh-TW" sz="2400" dirty="0">
              <a:latin typeface="Arial" panose="020B0604020202020204" pitchFamily="34" charset="0"/>
              <a:cs typeface="Arial" panose="020B0604020202020204" pitchFamily="34" charset="0"/>
            </a:endParaRPr>
          </a:p>
          <a:p>
            <a:pPr marL="0" indent="0">
              <a:buNone/>
            </a:pPr>
            <a:endParaRPr lang="en-US" altLang="zh-TW" sz="2400" dirty="0"/>
          </a:p>
          <a:p>
            <a:r>
              <a:rPr lang="zh-TW" altLang="en-US" dirty="0"/>
              <a:t>可以用每一則下面的參考書目（</a:t>
            </a:r>
            <a:r>
              <a:rPr lang="en-US" altLang="zh-TW" b="1" dirty="0"/>
              <a:t>__________</a:t>
            </a:r>
            <a:r>
              <a:rPr lang="zh-TW" altLang="en-US" dirty="0"/>
              <a:t>）重複查詢。</a:t>
            </a:r>
            <a:endParaRPr lang="en-US" altLang="zh-TW"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29</a:t>
            </a:fld>
            <a:endParaRPr lang="en-US" dirty="0"/>
          </a:p>
        </p:txBody>
      </p:sp>
      <p:sp>
        <p:nvSpPr>
          <p:cNvPr id="9" name="文字方塊 7">
            <a:extLst>
              <a:ext uri="{FF2B5EF4-FFF2-40B4-BE49-F238E27FC236}">
                <a16:creationId xmlns:a16="http://schemas.microsoft.com/office/drawing/2014/main" id="{499DC544-E487-6D44-8A05-DB65E37210D5}"/>
              </a:ext>
            </a:extLst>
          </p:cNvPr>
          <p:cNvSpPr txBox="1"/>
          <p:nvPr/>
        </p:nvSpPr>
        <p:spPr>
          <a:xfrm>
            <a:off x="1103989" y="6368421"/>
            <a:ext cx="31983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資料來源：</a:t>
            </a:r>
            <a:r>
              <a:rPr lang="en-US" altLang="zh-TW" sz="1400" dirty="0">
                <a:solidFill>
                  <a:schemeClr val="tx1">
                    <a:lumMod val="50000"/>
                    <a:lumOff val="50000"/>
                  </a:schemeClr>
                </a:solidFill>
                <a:latin typeface="Arial" panose="020B0604020202020204" pitchFamily="34" charset="0"/>
              </a:rPr>
              <a:t>Harvard University</a:t>
            </a:r>
            <a:r>
              <a:rPr lang="zh-TW" altLang="en-US" sz="1400" dirty="0">
                <a:solidFill>
                  <a:schemeClr val="tx1">
                    <a:lumMod val="50000"/>
                    <a:lumOff val="50000"/>
                  </a:schemeClr>
                </a:solidFill>
                <a:latin typeface="Arial" panose="020B0604020202020204" pitchFamily="34" charset="0"/>
              </a:rPr>
              <a:t>（</a:t>
            </a:r>
            <a:r>
              <a:rPr lang="en-US" altLang="zh-TW" sz="1400" dirty="0">
                <a:solidFill>
                  <a:schemeClr val="tx1">
                    <a:lumMod val="50000"/>
                    <a:lumOff val="50000"/>
                  </a:schemeClr>
                </a:solidFill>
                <a:latin typeface="Arial" panose="020B0604020202020204" pitchFamily="34" charset="0"/>
              </a:rPr>
              <a:t>n.d.</a:t>
            </a:r>
            <a:r>
              <a:rPr lang="zh-TW" altLang="en-US" sz="1400" dirty="0">
                <a:solidFill>
                  <a:schemeClr val="tx1">
                    <a:lumMod val="50000"/>
                    <a:lumOff val="50000"/>
                  </a:schemeClr>
                </a:solidFill>
                <a:latin typeface="Arial" panose="020B0604020202020204" pitchFamily="34" charset="0"/>
              </a:rPr>
              <a:t>）</a:t>
            </a:r>
          </a:p>
        </p:txBody>
      </p:sp>
      <p:sp>
        <p:nvSpPr>
          <p:cNvPr id="5" name="文字方塊 4"/>
          <p:cNvSpPr txBox="1"/>
          <p:nvPr/>
        </p:nvSpPr>
        <p:spPr>
          <a:xfrm>
            <a:off x="1250731" y="5076380"/>
            <a:ext cx="5827236" cy="430887"/>
          </a:xfrm>
          <a:prstGeom prst="rect">
            <a:avLst/>
          </a:prstGeom>
          <a:noFill/>
        </p:spPr>
        <p:txBody>
          <a:bodyPr wrap="none" rtlCol="0">
            <a:spAutoFit/>
          </a:bodyPr>
          <a:lstStyle/>
          <a:p>
            <a:pPr marL="0" lvl="1"/>
            <a:r>
              <a:rPr lang="zh-TW" altLang="en-US" sz="2200" b="1" dirty="0">
                <a:solidFill>
                  <a:srgbClr val="C00000"/>
                </a:solidFill>
                <a:latin typeface="Arial" panose="020B0604020202020204" pitchFamily="34" charset="0"/>
                <a:cs typeface="Arial" panose="020B0604020202020204" pitchFamily="34" charset="0"/>
                <a:sym typeface="Wingdings" panose="05000000000000000000" pitchFamily="2" charset="2"/>
              </a:rPr>
              <a:t>沒有考慮到編輯者的專業度，與內文的時效性</a:t>
            </a:r>
            <a:endParaRPr lang="en-US" altLang="zh-TW" sz="2200" b="1" dirty="0">
              <a:solidFill>
                <a:srgbClr val="C00000"/>
              </a:solidFill>
              <a:latin typeface="Arial" panose="020B0604020202020204" pitchFamily="34" charset="0"/>
              <a:cs typeface="Arial" panose="020B0604020202020204" pitchFamily="34" charset="0"/>
              <a:sym typeface="Wingdings" panose="05000000000000000000" pitchFamily="2" charset="2"/>
            </a:endParaRPr>
          </a:p>
        </p:txBody>
      </p:sp>
      <p:sp>
        <p:nvSpPr>
          <p:cNvPr id="6" name="TextBox 5">
            <a:extLst>
              <a:ext uri="{FF2B5EF4-FFF2-40B4-BE49-F238E27FC236}">
                <a16:creationId xmlns:a16="http://schemas.microsoft.com/office/drawing/2014/main" id="{91FC5B38-D2CD-F348-9AE9-A548D80C625D}"/>
              </a:ext>
            </a:extLst>
          </p:cNvPr>
          <p:cNvSpPr txBox="1"/>
          <p:nvPr/>
        </p:nvSpPr>
        <p:spPr>
          <a:xfrm>
            <a:off x="3375499" y="1014730"/>
            <a:ext cx="1313180" cy="430887"/>
          </a:xfrm>
          <a:prstGeom prst="rect">
            <a:avLst/>
          </a:prstGeom>
          <a:noFill/>
        </p:spPr>
        <p:txBody>
          <a:bodyPr wrap="none" rtlCol="0">
            <a:spAutoFit/>
          </a:bodyPr>
          <a:lstStyle/>
          <a:p>
            <a:r>
              <a:rPr lang="zh-TW" altLang="en-US" sz="2200" b="1" dirty="0">
                <a:solidFill>
                  <a:schemeClr val="tx2"/>
                </a:solidFill>
                <a:latin typeface="Arial" panose="020B0604020202020204" pitchFamily="34" charset="0"/>
                <a:cs typeface="Arial" panose="020B0604020202020204" pitchFamily="34" charset="0"/>
              </a:rPr>
              <a:t>二手文獻</a:t>
            </a:r>
            <a:endParaRPr lang="en-US" sz="2200" b="1" dirty="0">
              <a:solidFill>
                <a:schemeClr val="tx2"/>
              </a:solidFill>
              <a:latin typeface="Arial" panose="020B0604020202020204" pitchFamily="34" charset="0"/>
            </a:endParaRPr>
          </a:p>
        </p:txBody>
      </p:sp>
      <p:sp>
        <p:nvSpPr>
          <p:cNvPr id="10" name="TextBox 9">
            <a:extLst>
              <a:ext uri="{FF2B5EF4-FFF2-40B4-BE49-F238E27FC236}">
                <a16:creationId xmlns:a16="http://schemas.microsoft.com/office/drawing/2014/main" id="{AC2BCBE2-F5EE-784D-AEE9-72EAA5E59887}"/>
              </a:ext>
            </a:extLst>
          </p:cNvPr>
          <p:cNvSpPr txBox="1"/>
          <p:nvPr/>
        </p:nvSpPr>
        <p:spPr>
          <a:xfrm>
            <a:off x="5262284" y="5936700"/>
            <a:ext cx="1313180"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cs typeface="Arial" panose="020B0604020202020204" pitchFamily="34" charset="0"/>
              </a:rPr>
              <a:t>一</a:t>
            </a:r>
            <a:r>
              <a:rPr lang="zh-TW" altLang="en-US" sz="2200" b="1" dirty="0">
                <a:solidFill>
                  <a:schemeClr val="tx2"/>
                </a:solidFill>
                <a:latin typeface="Arial" panose="020B0604020202020204" pitchFamily="34" charset="0"/>
                <a:cs typeface="Arial" panose="020B0604020202020204" pitchFamily="34" charset="0"/>
              </a:rPr>
              <a:t>手文獻</a:t>
            </a:r>
            <a:endParaRPr lang="en-US" sz="22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360641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AEAA1112-DACD-7A41-B49A-198A26A987A9}"/>
              </a:ext>
            </a:extLst>
          </p:cNvPr>
          <p:cNvSpPr>
            <a:spLocks noGrp="1"/>
          </p:cNvSpPr>
          <p:nvPr>
            <p:ph type="title"/>
          </p:nvPr>
        </p:nvSpPr>
        <p:spPr>
          <a:xfrm>
            <a:off x="1175656" y="853220"/>
            <a:ext cx="7478486" cy="4363304"/>
          </a:xfrm>
        </p:spPr>
        <p:txBody>
          <a:bodyPr>
            <a:noAutofit/>
          </a:bodyPr>
          <a:lstStyle/>
          <a:p>
            <a:pPr algn="l">
              <a:lnSpc>
                <a:spcPct val="150000"/>
              </a:lnSpc>
              <a:spcBef>
                <a:spcPts val="0"/>
              </a:spcBef>
              <a:spcAft>
                <a:spcPts val="600"/>
              </a:spcAft>
              <a:buFont typeface="+mj-lt"/>
              <a:buAutoNum type="arabicPeriod"/>
            </a:pPr>
            <a:r>
              <a:rPr lang="zh-TW" altLang="en-US" sz="2800" dirty="0"/>
              <a:t> 小論文寫作</a:t>
            </a:r>
            <a:br>
              <a:rPr lang="en-US" altLang="zh-TW" sz="2800" dirty="0"/>
            </a:br>
            <a:r>
              <a:rPr lang="en-US" altLang="zh-TW" sz="2800" dirty="0"/>
              <a:t>2.</a:t>
            </a:r>
            <a:r>
              <a:rPr lang="zh-TW" altLang="en-US" sz="2800" dirty="0"/>
              <a:t> 什麼是研究？</a:t>
            </a:r>
            <a:br>
              <a:rPr lang="en-US" altLang="zh-TW" sz="2800" dirty="0"/>
            </a:br>
            <a:r>
              <a:rPr lang="en-US" altLang="zh-TW" sz="2800" dirty="0"/>
              <a:t>3.</a:t>
            </a:r>
            <a:r>
              <a:rPr lang="zh-TW" altLang="en-US" sz="2800" dirty="0"/>
              <a:t> 蒐集文獻資料</a:t>
            </a:r>
            <a:br>
              <a:rPr lang="en-US" altLang="zh-TW" sz="2800" dirty="0"/>
            </a:br>
            <a:r>
              <a:rPr lang="en-US" altLang="zh-TW" sz="2800" dirty="0"/>
              <a:t>4.</a:t>
            </a:r>
            <a:r>
              <a:rPr lang="zh-TW" altLang="en-US" sz="2800" dirty="0"/>
              <a:t> 查詢到的資料可信嗎？</a:t>
            </a:r>
            <a:br>
              <a:rPr lang="en-US" altLang="zh-TW" sz="2800" dirty="0"/>
            </a:br>
            <a:r>
              <a:rPr lang="en-US" altLang="zh-TW" sz="2800" dirty="0"/>
              <a:t>5.</a:t>
            </a:r>
            <a:r>
              <a:rPr lang="zh-TW" altLang="en-US" sz="2800" dirty="0"/>
              <a:t> 善用論文寫作技巧</a:t>
            </a:r>
            <a:br>
              <a:rPr lang="en-US" altLang="zh-TW" sz="2800" dirty="0"/>
            </a:br>
            <a:r>
              <a:rPr lang="en-US" altLang="zh-TW" sz="2800" dirty="0"/>
              <a:t>6.</a:t>
            </a:r>
            <a:r>
              <a:rPr lang="zh-TW" altLang="en-US" sz="2800" dirty="0"/>
              <a:t> 正確引註資料來源的方法</a:t>
            </a:r>
          </a:p>
        </p:txBody>
      </p:sp>
    </p:spTree>
    <p:extLst>
      <p:ext uri="{BB962C8B-B14F-4D97-AF65-F5344CB8AC3E}">
        <p14:creationId xmlns:p14="http://schemas.microsoft.com/office/powerpoint/2010/main" val="131940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Wikipedia </a:t>
            </a:r>
            <a:r>
              <a:rPr lang="zh-TW" altLang="en-US" dirty="0"/>
              <a:t>有什麼問題？</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30</a:t>
            </a:fld>
            <a:endParaRPr lang="en-US" dirty="0"/>
          </a:p>
        </p:txBody>
      </p:sp>
      <p:pic>
        <p:nvPicPr>
          <p:cNvPr id="9" name="圖片 8"/>
          <p:cNvPicPr>
            <a:picLocks noChangeAspect="1"/>
          </p:cNvPicPr>
          <p:nvPr/>
        </p:nvPicPr>
        <p:blipFill rotWithShape="1">
          <a:blip r:embed="rId2">
            <a:extLst>
              <a:ext uri="{28A0092B-C50C-407E-A947-70E740481C1C}">
                <a14:useLocalDpi xmlns:a14="http://schemas.microsoft.com/office/drawing/2010/main" val="0"/>
              </a:ext>
            </a:extLst>
          </a:blip>
          <a:srcRect t="2176" r="46572"/>
          <a:stretch/>
        </p:blipFill>
        <p:spPr>
          <a:xfrm>
            <a:off x="789176" y="121000"/>
            <a:ext cx="7490130" cy="2549664"/>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349" y="2733648"/>
            <a:ext cx="4149861" cy="4027336"/>
          </a:xfrm>
          <a:prstGeom prst="rect">
            <a:avLst/>
          </a:prstGeom>
        </p:spPr>
      </p:pic>
      <p:sp>
        <p:nvSpPr>
          <p:cNvPr id="11" name="文字方塊 10"/>
          <p:cNvSpPr txBox="1"/>
          <p:nvPr/>
        </p:nvSpPr>
        <p:spPr>
          <a:xfrm>
            <a:off x="5184875" y="6354133"/>
            <a:ext cx="348044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圖片來源：嚴重特殊傳染性肺炎（</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3814401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6. </a:t>
            </a:r>
            <a:r>
              <a:rPr lang="zh-TW" altLang="en-US" dirty="0"/>
              <a:t>官方科學資料、報導</a:t>
            </a:r>
            <a:endParaRPr lang="en-US" altLang="zh-TW"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699" y="1005637"/>
            <a:ext cx="7904945" cy="5085342"/>
          </a:xfrm>
        </p:spPr>
        <p:txBody>
          <a:bodyPr>
            <a:normAutofit/>
          </a:bodyPr>
          <a:lstStyle/>
          <a:p>
            <a:pPr>
              <a:spcBef>
                <a:spcPts val="1800"/>
              </a:spcBef>
            </a:pPr>
            <a:r>
              <a:rPr lang="zh-TW" altLang="en-US" sz="2000" dirty="0">
                <a:hlinkClick r:id="rId2"/>
              </a:rPr>
              <a:t>科技部</a:t>
            </a:r>
            <a:r>
              <a:rPr lang="en-US" altLang="zh-TW" sz="2000" dirty="0">
                <a:hlinkClick r:id="rId2"/>
              </a:rPr>
              <a:t>—</a:t>
            </a:r>
            <a:r>
              <a:rPr lang="zh-TW" altLang="en-US" sz="2000" dirty="0">
                <a:hlinkClick r:id="rId2"/>
              </a:rPr>
              <a:t>科技大觀園</a:t>
            </a:r>
            <a:endParaRPr lang="en-US" altLang="zh-TW" sz="2000" dirty="0"/>
          </a:p>
          <a:p>
            <a:r>
              <a:rPr lang="zh-TW" altLang="en-US" sz="2000" dirty="0">
                <a:hlinkClick r:id="rId3"/>
              </a:rPr>
              <a:t>國家災害防救科技中心</a:t>
            </a:r>
            <a:r>
              <a:rPr lang="zh-TW" altLang="en-US" sz="2000" dirty="0">
                <a:cs typeface="Arial" panose="020B0604020202020204" pitchFamily="34" charset="0"/>
              </a:rPr>
              <a:t>（資料服務）</a:t>
            </a:r>
            <a:endParaRPr lang="en-US" altLang="zh-TW" sz="2000" dirty="0"/>
          </a:p>
          <a:p>
            <a:r>
              <a:rPr lang="zh-TW" altLang="en-US" sz="2000" dirty="0">
                <a:hlinkClick r:id="rId4"/>
              </a:rPr>
              <a:t>行政院環保署 空氣品質監測網</a:t>
            </a:r>
            <a:endParaRPr lang="en-US" altLang="zh-TW" sz="2000" dirty="0"/>
          </a:p>
          <a:p>
            <a:r>
              <a:rPr lang="zh-TW" altLang="en-US" sz="2000" dirty="0">
                <a:hlinkClick r:id="rId5"/>
              </a:rPr>
              <a:t>經濟部中央地質調查所</a:t>
            </a:r>
            <a:endParaRPr lang="en-US" altLang="zh-TW" sz="2000" dirty="0"/>
          </a:p>
          <a:p>
            <a:r>
              <a:rPr lang="zh-TW" altLang="en-US" sz="2000" dirty="0">
                <a:hlinkClick r:id="rId6"/>
              </a:rPr>
              <a:t>國家太空中心</a:t>
            </a:r>
            <a:endParaRPr lang="en-US" altLang="zh-TW" sz="2000" dirty="0"/>
          </a:p>
          <a:p>
            <a:r>
              <a:rPr lang="zh-TW" altLang="en-US" sz="2000" dirty="0">
                <a:hlinkClick r:id="rId7"/>
              </a:rPr>
              <a:t>交通部 交通統計</a:t>
            </a:r>
            <a:endParaRPr lang="en-US" altLang="zh-TW" sz="2000" dirty="0"/>
          </a:p>
          <a:p>
            <a:r>
              <a:rPr lang="zh-CN" altLang="en-US" sz="2000" dirty="0">
                <a:latin typeface="Arial" panose="020B0604020202020204" pitchFamily="34" charset="0"/>
                <a:ea typeface="微軟正黑體" panose="020B0604030504040204" pitchFamily="34" charset="-120"/>
                <a:cs typeface="Arial" panose="020B0604020202020204" pitchFamily="34" charset="0"/>
                <a:hlinkClick r:id="rId8"/>
              </a:rPr>
              <a:t>政府資料開放平台</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31</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endParaRPr lang="en-US" altLang="zh-TW" sz="3200" dirty="0"/>
          </a:p>
        </p:txBody>
      </p:sp>
    </p:spTree>
    <p:extLst>
      <p:ext uri="{BB962C8B-B14F-4D97-AF65-F5344CB8AC3E}">
        <p14:creationId xmlns:p14="http://schemas.microsoft.com/office/powerpoint/2010/main" val="41364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政府資料開放平台</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32</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endParaRPr lang="en-US" altLang="zh-TW" sz="3200" dirty="0"/>
          </a:p>
        </p:txBody>
      </p:sp>
      <p:pic>
        <p:nvPicPr>
          <p:cNvPr id="6" name="Picture 5">
            <a:extLst>
              <a:ext uri="{FF2B5EF4-FFF2-40B4-BE49-F238E27FC236}">
                <a16:creationId xmlns:a16="http://schemas.microsoft.com/office/drawing/2014/main" id="{4D0D7B01-1FFD-7949-814A-F6DFEAE2DC71}"/>
              </a:ext>
            </a:extLst>
          </p:cNvPr>
          <p:cNvPicPr>
            <a:picLocks noChangeAspect="1"/>
          </p:cNvPicPr>
          <p:nvPr/>
        </p:nvPicPr>
        <p:blipFill>
          <a:blip r:embed="rId2"/>
          <a:stretch>
            <a:fillRect/>
          </a:stretch>
        </p:blipFill>
        <p:spPr>
          <a:xfrm>
            <a:off x="805541" y="1235938"/>
            <a:ext cx="7903029" cy="4299204"/>
          </a:xfrm>
          <a:prstGeom prst="rect">
            <a:avLst/>
          </a:prstGeom>
        </p:spPr>
      </p:pic>
      <p:sp>
        <p:nvSpPr>
          <p:cNvPr id="10" name="文字方塊 10">
            <a:extLst>
              <a:ext uri="{FF2B5EF4-FFF2-40B4-BE49-F238E27FC236}">
                <a16:creationId xmlns:a16="http://schemas.microsoft.com/office/drawing/2014/main" id="{8A43891F-AEF2-924F-BFD0-F414B53CCAD4}"/>
              </a:ext>
            </a:extLst>
          </p:cNvPr>
          <p:cNvSpPr txBox="1"/>
          <p:nvPr/>
        </p:nvSpPr>
        <p:spPr>
          <a:xfrm>
            <a:off x="1103989" y="6368421"/>
            <a:ext cx="341632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政府資料開放平台</a:t>
            </a:r>
            <a:r>
              <a:rPr lang="zh-TW" altLang="en-US" sz="1400" dirty="0">
                <a:solidFill>
                  <a:schemeClr val="tx1">
                    <a:lumMod val="50000"/>
                    <a:lumOff val="50000"/>
                  </a:schemeClr>
                </a:solidFill>
                <a:latin typeface="Arial" panose="020B0604020202020204" pitchFamily="34" charset="0"/>
              </a:rPr>
              <a:t>（</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無日期</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2374143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政府資料開放平台</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33</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endParaRPr lang="en-US" altLang="zh-TW" sz="3200" dirty="0"/>
          </a:p>
        </p:txBody>
      </p:sp>
      <p:pic>
        <p:nvPicPr>
          <p:cNvPr id="6" name="Picture 5">
            <a:extLst>
              <a:ext uri="{FF2B5EF4-FFF2-40B4-BE49-F238E27FC236}">
                <a16:creationId xmlns:a16="http://schemas.microsoft.com/office/drawing/2014/main" id="{4D0D7B01-1FFD-7949-814A-F6DFEAE2DC71}"/>
              </a:ext>
            </a:extLst>
          </p:cNvPr>
          <p:cNvPicPr>
            <a:picLocks noChangeAspect="1"/>
          </p:cNvPicPr>
          <p:nvPr/>
        </p:nvPicPr>
        <p:blipFill>
          <a:blip r:embed="rId2"/>
          <a:stretch>
            <a:fillRect/>
          </a:stretch>
        </p:blipFill>
        <p:spPr>
          <a:xfrm>
            <a:off x="2041279" y="863105"/>
            <a:ext cx="6493119" cy="5468231"/>
          </a:xfrm>
          <a:prstGeom prst="rect">
            <a:avLst/>
          </a:prstGeom>
        </p:spPr>
      </p:pic>
      <p:pic>
        <p:nvPicPr>
          <p:cNvPr id="5" name="Picture 4">
            <a:extLst>
              <a:ext uri="{FF2B5EF4-FFF2-40B4-BE49-F238E27FC236}">
                <a16:creationId xmlns:a16="http://schemas.microsoft.com/office/drawing/2014/main" id="{A1A55E12-65BB-ED42-9F7E-43F1AB44DF17}"/>
              </a:ext>
            </a:extLst>
          </p:cNvPr>
          <p:cNvPicPr>
            <a:picLocks noChangeAspect="1"/>
          </p:cNvPicPr>
          <p:nvPr/>
        </p:nvPicPr>
        <p:blipFill>
          <a:blip r:embed="rId3"/>
          <a:stretch>
            <a:fillRect/>
          </a:stretch>
        </p:blipFill>
        <p:spPr>
          <a:xfrm>
            <a:off x="827032" y="926154"/>
            <a:ext cx="1111114" cy="950686"/>
          </a:xfrm>
          <a:prstGeom prst="rect">
            <a:avLst/>
          </a:prstGeom>
        </p:spPr>
      </p:pic>
      <p:sp>
        <p:nvSpPr>
          <p:cNvPr id="8" name="文字方塊 10">
            <a:extLst>
              <a:ext uri="{FF2B5EF4-FFF2-40B4-BE49-F238E27FC236}">
                <a16:creationId xmlns:a16="http://schemas.microsoft.com/office/drawing/2014/main" id="{976D51B4-090C-3545-87B7-270A706A326A}"/>
              </a:ext>
            </a:extLst>
          </p:cNvPr>
          <p:cNvSpPr txBox="1"/>
          <p:nvPr/>
        </p:nvSpPr>
        <p:spPr>
          <a:xfrm>
            <a:off x="827032" y="6368421"/>
            <a:ext cx="341632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政府資料開放平台</a:t>
            </a:r>
            <a:r>
              <a:rPr lang="zh-TW" altLang="en-US" sz="1400" dirty="0">
                <a:solidFill>
                  <a:schemeClr val="tx1">
                    <a:lumMod val="50000"/>
                    <a:lumOff val="50000"/>
                  </a:schemeClr>
                </a:solidFill>
                <a:latin typeface="Arial" panose="020B0604020202020204" pitchFamily="34" charset="0"/>
              </a:rPr>
              <a:t>（</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無日期</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3134833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764434-15B5-427E-A74F-128425564CFC}"/>
              </a:ext>
            </a:extLst>
          </p:cNvPr>
          <p:cNvSpPr>
            <a:spLocks noGrp="1"/>
          </p:cNvSpPr>
          <p:nvPr>
            <p:ph type="title"/>
          </p:nvPr>
        </p:nvSpPr>
        <p:spPr>
          <a:xfrm>
            <a:off x="1028700" y="329184"/>
            <a:ext cx="7849216" cy="694944"/>
          </a:xfrm>
        </p:spPr>
        <p:txBody>
          <a:bodyPr>
            <a:normAutofit/>
          </a:bodyPr>
          <a:lstStyle/>
          <a:p>
            <a:r>
              <a:rPr lang="en-US" altLang="zh-TW" dirty="0"/>
              <a:t>7.</a:t>
            </a:r>
            <a:r>
              <a:rPr lang="zh-TW" altLang="en-US" dirty="0"/>
              <a:t> 民間較有公信力、具科學訊息的網站</a:t>
            </a:r>
          </a:p>
        </p:txBody>
      </p:sp>
      <p:sp>
        <p:nvSpPr>
          <p:cNvPr id="3" name="內容版面配置區 2">
            <a:extLst>
              <a:ext uri="{FF2B5EF4-FFF2-40B4-BE49-F238E27FC236}">
                <a16:creationId xmlns:a16="http://schemas.microsoft.com/office/drawing/2014/main" id="{E60A4007-9BD2-49B7-BCD9-AAD0FE855973}"/>
              </a:ext>
            </a:extLst>
          </p:cNvPr>
          <p:cNvSpPr>
            <a:spLocks noGrp="1"/>
          </p:cNvSpPr>
          <p:nvPr>
            <p:ph idx="1"/>
          </p:nvPr>
        </p:nvSpPr>
        <p:spPr/>
        <p:txBody>
          <a:bodyPr/>
          <a:lstStyle/>
          <a:p>
            <a:r>
              <a:rPr lang="zh-TW" altLang="en-US" dirty="0">
                <a:latin typeface="Arial" panose="020B0604020202020204" pitchFamily="34" charset="0"/>
                <a:cs typeface="Arial" panose="020B0604020202020204" pitchFamily="34" charset="0"/>
              </a:rPr>
              <a:t>泛科學 </a:t>
            </a:r>
            <a:r>
              <a:rPr lang="en-US" altLang="zh-TW" b="1" dirty="0" err="1">
                <a:latin typeface="Arial" panose="020B0604020202020204" pitchFamily="34" charset="0"/>
                <a:cs typeface="Arial" panose="020B0604020202020204" pitchFamily="34" charset="0"/>
              </a:rPr>
              <a:t>PanSci</a:t>
            </a:r>
            <a:r>
              <a:rPr lang="zh-TW" altLang="en-US" dirty="0">
                <a:latin typeface="Arial" panose="020B0604020202020204" pitchFamily="34" charset="0"/>
                <a:cs typeface="Arial" panose="020B0604020202020204" pitchFamily="34" charset="0"/>
              </a:rPr>
              <a:t>：</a:t>
            </a:r>
            <a:r>
              <a:rPr lang="en-US" altLang="zh-TW" dirty="0">
                <a:latin typeface="Arial" panose="020B0604020202020204" pitchFamily="34" charset="0"/>
                <a:cs typeface="Arial" panose="020B0604020202020204" pitchFamily="34" charset="0"/>
                <a:hlinkClick r:id="rId2"/>
              </a:rPr>
              <a:t>https://pansci.asia/</a:t>
            </a:r>
            <a:endParaRPr lang="en-US" altLang="zh-TW" dirty="0">
              <a:latin typeface="Arial" panose="020B0604020202020204" pitchFamily="34" charset="0"/>
              <a:cs typeface="Arial" panose="020B0604020202020204" pitchFamily="34" charset="0"/>
            </a:endParaRPr>
          </a:p>
          <a:p>
            <a:r>
              <a:rPr lang="zh-TW" altLang="en-US" dirty="0">
                <a:latin typeface="Arial" panose="020B0604020202020204" pitchFamily="34" charset="0"/>
                <a:cs typeface="Arial" panose="020B0604020202020204" pitchFamily="34" charset="0"/>
              </a:rPr>
              <a:t>科學人雜誌：</a:t>
            </a:r>
            <a:r>
              <a:rPr lang="en-US" altLang="zh-TW" dirty="0">
                <a:latin typeface="Arial" panose="020B0604020202020204" pitchFamily="34" charset="0"/>
                <a:cs typeface="Arial" panose="020B0604020202020204" pitchFamily="34" charset="0"/>
                <a:hlinkClick r:id="rId3"/>
              </a:rPr>
              <a:t>https://sa.ylib.com/</a:t>
            </a:r>
            <a:endParaRPr lang="en-US" altLang="zh-TW" dirty="0">
              <a:latin typeface="Arial" panose="020B0604020202020204" pitchFamily="34" charset="0"/>
              <a:cs typeface="Arial" panose="020B0604020202020204" pitchFamily="34" charset="0"/>
            </a:endParaRPr>
          </a:p>
          <a:p>
            <a:r>
              <a:rPr lang="zh-TW" altLang="en-US" dirty="0">
                <a:latin typeface="Arial" panose="020B0604020202020204" pitchFamily="34" charset="0"/>
                <a:cs typeface="Arial" panose="020B0604020202020204" pitchFamily="34" charset="0"/>
              </a:rPr>
              <a:t>台灣電力公司（例如：電力小辭典） ： </a:t>
            </a:r>
            <a:r>
              <a:rPr lang="en-US" altLang="zh-TW" dirty="0">
                <a:latin typeface="Arial" panose="020B0604020202020204" pitchFamily="34" charset="0"/>
                <a:cs typeface="Arial" panose="020B0604020202020204" pitchFamily="34" charset="0"/>
                <a:hlinkClick r:id="rId4"/>
              </a:rPr>
              <a:t>https://www.taipower.com.tw/tc/index.aspx</a:t>
            </a:r>
            <a:endParaRPr lang="en-US" altLang="zh-TW" dirty="0">
              <a:latin typeface="Arial" panose="020B0604020202020204" pitchFamily="34" charset="0"/>
              <a:cs typeface="Arial" panose="020B0604020202020204" pitchFamily="34" charset="0"/>
            </a:endParaRPr>
          </a:p>
          <a:p>
            <a:r>
              <a:rPr lang="zh-TW" altLang="en-US" dirty="0">
                <a:latin typeface="Arial" panose="020B0604020202020204" pitchFamily="34" charset="0"/>
                <a:cs typeface="Arial" panose="020B0604020202020204" pitchFamily="34" charset="0"/>
              </a:rPr>
              <a:t>中央研究院 臺灣本土植物資料庫</a:t>
            </a:r>
            <a:r>
              <a:rPr lang="en-US" altLang="zh-TW" dirty="0">
                <a:latin typeface="Arial" panose="020B0604020202020204" pitchFamily="34" charset="0"/>
                <a:cs typeface="Arial" panose="020B0604020202020204" pitchFamily="34" charset="0"/>
                <a:hlinkClick r:id="rId5"/>
              </a:rPr>
              <a:t>http://www.hast.biodiv.tw/Announce/newsC.aspx</a:t>
            </a:r>
            <a:endParaRPr lang="en-US" altLang="zh-TW" dirty="0">
              <a:latin typeface="Arial" panose="020B0604020202020204" pitchFamily="34" charset="0"/>
              <a:cs typeface="Arial" panose="020B0604020202020204" pitchFamily="34" charset="0"/>
            </a:endParaRPr>
          </a:p>
          <a:p>
            <a:pPr marL="0" indent="0">
              <a:buNone/>
            </a:pPr>
            <a:endParaRPr lang="en-US" altLang="zh-TW" dirty="0">
              <a:latin typeface="Arial" panose="020B0604020202020204" pitchFamily="34" charset="0"/>
              <a:cs typeface="Arial" panose="020B0604020202020204" pitchFamily="34" charset="0"/>
            </a:endParaRPr>
          </a:p>
          <a:p>
            <a:pPr marL="0" indent="0">
              <a:buNone/>
            </a:pP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51F5138B-EE4F-4100-9B42-491211D78BB6}"/>
              </a:ext>
            </a:extLst>
          </p:cNvPr>
          <p:cNvSpPr>
            <a:spLocks noGrp="1"/>
          </p:cNvSpPr>
          <p:nvPr>
            <p:ph type="sldNum" sz="quarter" idx="12"/>
          </p:nvPr>
        </p:nvSpPr>
        <p:spPr/>
        <p:txBody>
          <a:bodyPr/>
          <a:lstStyle/>
          <a:p>
            <a:fld id="{7929040E-CB57-2D40-A712-FE599601156A}" type="slidenum">
              <a:rPr lang="en-US" smtClean="0"/>
              <a:pPr/>
              <a:t>34</a:t>
            </a:fld>
            <a:endParaRPr lang="en-US" dirty="0"/>
          </a:p>
        </p:txBody>
      </p:sp>
    </p:spTree>
    <p:extLst>
      <p:ext uri="{BB962C8B-B14F-4D97-AF65-F5344CB8AC3E}">
        <p14:creationId xmlns:p14="http://schemas.microsoft.com/office/powerpoint/2010/main" val="468465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764434-15B5-427E-A74F-128425564CFC}"/>
              </a:ext>
            </a:extLst>
          </p:cNvPr>
          <p:cNvSpPr>
            <a:spLocks noGrp="1"/>
          </p:cNvSpPr>
          <p:nvPr>
            <p:ph type="title"/>
          </p:nvPr>
        </p:nvSpPr>
        <p:spPr>
          <a:xfrm>
            <a:off x="1028700" y="329184"/>
            <a:ext cx="7849216" cy="694944"/>
          </a:xfrm>
        </p:spPr>
        <p:txBody>
          <a:bodyPr>
            <a:normAutofit/>
          </a:bodyPr>
          <a:lstStyle/>
          <a:p>
            <a:r>
              <a:rPr lang="en-US" altLang="zh-TW" dirty="0"/>
              <a:t>8.</a:t>
            </a:r>
            <a:r>
              <a:rPr lang="zh-TW" altLang="en-US" dirty="0"/>
              <a:t> 臺灣報紙資料</a:t>
            </a:r>
          </a:p>
        </p:txBody>
      </p:sp>
      <p:sp>
        <p:nvSpPr>
          <p:cNvPr id="3" name="內容版面配置區 2">
            <a:extLst>
              <a:ext uri="{FF2B5EF4-FFF2-40B4-BE49-F238E27FC236}">
                <a16:creationId xmlns:a16="http://schemas.microsoft.com/office/drawing/2014/main" id="{E60A4007-9BD2-49B7-BCD9-AAD0FE855973}"/>
              </a:ext>
            </a:extLst>
          </p:cNvPr>
          <p:cNvSpPr>
            <a:spLocks noGrp="1"/>
          </p:cNvSpPr>
          <p:nvPr>
            <p:ph idx="1"/>
          </p:nvPr>
        </p:nvSpPr>
        <p:spPr>
          <a:xfrm>
            <a:off x="1028700" y="1023695"/>
            <a:ext cx="7849216" cy="5286739"/>
          </a:xfrm>
        </p:spPr>
        <p:txBody>
          <a:bodyPr/>
          <a:lstStyle/>
          <a:p>
            <a:r>
              <a:rPr lang="zh-TW" altLang="en-US" dirty="0">
                <a:latin typeface="Arial" panose="020B0604020202020204" pitchFamily="34" charset="0"/>
                <a:cs typeface="Arial" panose="020B0604020202020204" pitchFamily="34" charset="0"/>
              </a:rPr>
              <a:t>國家圖書館</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全國報紙資訊系統（限國家圖書館網域內使用）：</a:t>
            </a:r>
            <a:r>
              <a:rPr lang="en-US" altLang="zh-TW" dirty="0">
                <a:latin typeface="Arial" panose="020B0604020202020204" pitchFamily="34" charset="0"/>
                <a:cs typeface="Arial" panose="020B0604020202020204" pitchFamily="34" charset="0"/>
              </a:rPr>
              <a:t> </a:t>
            </a:r>
            <a:r>
              <a:rPr lang="en-US" altLang="zh-TW" dirty="0">
                <a:latin typeface="Arial" panose="020B0604020202020204" pitchFamily="34" charset="0"/>
                <a:cs typeface="Arial" panose="020B0604020202020204" pitchFamily="34" charset="0"/>
                <a:hlinkClick r:id="rId2"/>
              </a:rPr>
              <a:t>http://readopac.ncl.edu.tw/ncl9/newspaper/title.htm</a:t>
            </a:r>
            <a:endParaRPr lang="en-US" altLang="zh-TW" dirty="0">
              <a:latin typeface="Arial" panose="020B0604020202020204" pitchFamily="34" charset="0"/>
              <a:cs typeface="Arial" panose="020B0604020202020204" pitchFamily="34" charset="0"/>
            </a:endParaRPr>
          </a:p>
          <a:p>
            <a:pPr marL="0" indent="0">
              <a:buNone/>
            </a:pPr>
            <a:endParaRPr lang="en-US" altLang="zh-TW" dirty="0">
              <a:latin typeface="Arial" panose="020B0604020202020204" pitchFamily="34" charset="0"/>
              <a:cs typeface="Arial" panose="020B0604020202020204" pitchFamily="34" charset="0"/>
            </a:endParaRPr>
          </a:p>
          <a:p>
            <a:pPr marL="0" indent="0">
              <a:buNone/>
            </a:pP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51F5138B-EE4F-4100-9B42-491211D78BB6}"/>
              </a:ext>
            </a:extLst>
          </p:cNvPr>
          <p:cNvSpPr>
            <a:spLocks noGrp="1"/>
          </p:cNvSpPr>
          <p:nvPr>
            <p:ph type="sldNum" sz="quarter" idx="12"/>
          </p:nvPr>
        </p:nvSpPr>
        <p:spPr/>
        <p:txBody>
          <a:bodyPr/>
          <a:lstStyle/>
          <a:p>
            <a:fld id="{7929040E-CB57-2D40-A712-FE599601156A}" type="slidenum">
              <a:rPr lang="en-US" smtClean="0"/>
              <a:pPr/>
              <a:t>35</a:t>
            </a:fld>
            <a:endParaRPr lang="en-US" dirty="0"/>
          </a:p>
        </p:txBody>
      </p:sp>
      <p:pic>
        <p:nvPicPr>
          <p:cNvPr id="6" name="Picture 5">
            <a:extLst>
              <a:ext uri="{FF2B5EF4-FFF2-40B4-BE49-F238E27FC236}">
                <a16:creationId xmlns:a16="http://schemas.microsoft.com/office/drawing/2014/main" id="{B6737928-0AA8-BD42-9796-E1738804A735}"/>
              </a:ext>
            </a:extLst>
          </p:cNvPr>
          <p:cNvPicPr>
            <a:picLocks noChangeAspect="1"/>
          </p:cNvPicPr>
          <p:nvPr/>
        </p:nvPicPr>
        <p:blipFill rotWithShape="1">
          <a:blip r:embed="rId3"/>
          <a:srcRect l="476" t="231" b="-1"/>
          <a:stretch/>
        </p:blipFill>
        <p:spPr>
          <a:xfrm>
            <a:off x="2240717" y="2503324"/>
            <a:ext cx="4795954" cy="3438556"/>
          </a:xfrm>
          <a:prstGeom prst="rect">
            <a:avLst/>
          </a:prstGeom>
        </p:spPr>
      </p:pic>
      <p:sp>
        <p:nvSpPr>
          <p:cNvPr id="8" name="文字方塊 4">
            <a:extLst>
              <a:ext uri="{FF2B5EF4-FFF2-40B4-BE49-F238E27FC236}">
                <a16:creationId xmlns:a16="http://schemas.microsoft.com/office/drawing/2014/main" id="{6290B28C-23F7-D848-AF84-5682F2098E1B}"/>
              </a:ext>
            </a:extLst>
          </p:cNvPr>
          <p:cNvSpPr txBox="1"/>
          <p:nvPr/>
        </p:nvSpPr>
        <p:spPr>
          <a:xfrm>
            <a:off x="1103989" y="6368421"/>
            <a:ext cx="28777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圖片來源：國家圖書館（無日期）</a:t>
            </a:r>
          </a:p>
        </p:txBody>
      </p:sp>
      <p:sp>
        <p:nvSpPr>
          <p:cNvPr id="9" name="TextBox 8">
            <a:extLst>
              <a:ext uri="{FF2B5EF4-FFF2-40B4-BE49-F238E27FC236}">
                <a16:creationId xmlns:a16="http://schemas.microsoft.com/office/drawing/2014/main" id="{66D649FB-F991-4245-9AAC-8472FF9809A0}"/>
              </a:ext>
            </a:extLst>
          </p:cNvPr>
          <p:cNvSpPr txBox="1"/>
          <p:nvPr/>
        </p:nvSpPr>
        <p:spPr>
          <a:xfrm>
            <a:off x="7881257" y="2275114"/>
            <a:ext cx="184731" cy="369332"/>
          </a:xfrm>
          <a:prstGeom prst="rect">
            <a:avLst/>
          </a:prstGeom>
          <a:noFill/>
        </p:spPr>
        <p:txBody>
          <a:bodyPr wrap="none" rtlCol="0">
            <a:spAutoFit/>
          </a:bodyPr>
          <a:lstStyle/>
          <a:p>
            <a:endParaRPr lang="en-US" dirty="0">
              <a:latin typeface="Arial" panose="020B0604020202020204" pitchFamily="34" charset="0"/>
            </a:endParaRPr>
          </a:p>
        </p:txBody>
      </p:sp>
      <p:sp>
        <p:nvSpPr>
          <p:cNvPr id="10" name="TextBox 9">
            <a:extLst>
              <a:ext uri="{FF2B5EF4-FFF2-40B4-BE49-F238E27FC236}">
                <a16:creationId xmlns:a16="http://schemas.microsoft.com/office/drawing/2014/main" id="{9D57C3E4-34B9-514C-8FF3-347835FE56E6}"/>
              </a:ext>
            </a:extLst>
          </p:cNvPr>
          <p:cNvSpPr txBox="1"/>
          <p:nvPr/>
        </p:nvSpPr>
        <p:spPr>
          <a:xfrm>
            <a:off x="1617694" y="1969774"/>
            <a:ext cx="3924472" cy="400110"/>
          </a:xfrm>
          <a:prstGeom prst="rect">
            <a:avLst/>
          </a:prstGeom>
          <a:noFill/>
        </p:spPr>
        <p:txBody>
          <a:bodyPr wrap="none" rtlCol="0">
            <a:spAutoFit/>
          </a:bodyPr>
          <a:lstStyle/>
          <a:p>
            <a:r>
              <a:rPr lang="en-US" altLang="zh-TW" sz="2000" dirty="0">
                <a:solidFill>
                  <a:schemeClr val="tx2"/>
                </a:solidFill>
                <a:latin typeface="Arial" panose="020B0604020202020204" pitchFamily="34" charset="0"/>
                <a:cs typeface="Arial" panose="020B0604020202020204" pitchFamily="34" charset="0"/>
              </a:rPr>
              <a:t>100</a:t>
            </a:r>
            <a:r>
              <a:rPr lang="zh-TW" altLang="en-US" sz="2000" dirty="0">
                <a:solidFill>
                  <a:schemeClr val="tx2"/>
                </a:solidFill>
                <a:latin typeface="Arial" panose="020B0604020202020204" pitchFamily="34" charset="0"/>
                <a:cs typeface="Arial" panose="020B0604020202020204" pitchFamily="34" charset="0"/>
              </a:rPr>
              <a:t> 臺北市中正區中山南路 </a:t>
            </a:r>
            <a:r>
              <a:rPr lang="en-US" altLang="zh-TW" sz="2000" dirty="0">
                <a:solidFill>
                  <a:schemeClr val="tx2"/>
                </a:solidFill>
                <a:latin typeface="Arial" panose="020B0604020202020204" pitchFamily="34" charset="0"/>
                <a:cs typeface="Arial" panose="020B0604020202020204" pitchFamily="34" charset="0"/>
              </a:rPr>
              <a:t>20</a:t>
            </a:r>
            <a:r>
              <a:rPr lang="zh-TW" altLang="en-US" sz="2000" dirty="0">
                <a:solidFill>
                  <a:schemeClr val="tx2"/>
                </a:solidFill>
                <a:latin typeface="Arial" panose="020B0604020202020204" pitchFamily="34" charset="0"/>
                <a:cs typeface="Arial" panose="020B0604020202020204" pitchFamily="34" charset="0"/>
              </a:rPr>
              <a:t> 號</a:t>
            </a:r>
            <a:endParaRPr 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CCF6D64-6F54-5646-A5DA-9A9DA055EA0F}"/>
              </a:ext>
            </a:extLst>
          </p:cNvPr>
          <p:cNvPicPr>
            <a:picLocks noChangeAspect="1"/>
          </p:cNvPicPr>
          <p:nvPr/>
        </p:nvPicPr>
        <p:blipFill>
          <a:blip r:embed="rId4"/>
          <a:stretch>
            <a:fillRect/>
          </a:stretch>
        </p:blipFill>
        <p:spPr>
          <a:xfrm>
            <a:off x="1354475" y="1991290"/>
            <a:ext cx="316482" cy="316482"/>
          </a:xfrm>
          <a:prstGeom prst="rect">
            <a:avLst/>
          </a:prstGeom>
        </p:spPr>
      </p:pic>
    </p:spTree>
    <p:extLst>
      <p:ext uri="{BB962C8B-B14F-4D97-AF65-F5344CB8AC3E}">
        <p14:creationId xmlns:p14="http://schemas.microsoft.com/office/powerpoint/2010/main" val="1124557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 </a:t>
            </a:r>
            <a:r>
              <a:rPr lang="zh-TW" altLang="en-US" dirty="0"/>
              <a:t>查詢到的資料可信嗎？</a:t>
            </a:r>
          </a:p>
        </p:txBody>
      </p:sp>
      <p:sp>
        <p:nvSpPr>
          <p:cNvPr id="3" name="文字版面配置區 2"/>
          <p:cNvSpPr>
            <a:spLocks noGrp="1"/>
          </p:cNvSpPr>
          <p:nvPr>
            <p:ph type="body" idx="1"/>
          </p:nvPr>
        </p:nvSpPr>
        <p:spPr/>
        <p:txBody>
          <a:bodyPr/>
          <a:lstStyle/>
          <a:p>
            <a:r>
              <a:rPr lang="zh-TW" altLang="en-US" dirty="0"/>
              <a:t>網路資訊評估</a:t>
            </a:r>
          </a:p>
        </p:txBody>
      </p:sp>
    </p:spTree>
    <p:extLst>
      <p:ext uri="{BB962C8B-B14F-4D97-AF65-F5344CB8AC3E}">
        <p14:creationId xmlns:p14="http://schemas.microsoft.com/office/powerpoint/2010/main" val="3573112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網路資訊評估六步驟</a:t>
            </a:r>
          </a:p>
        </p:txBody>
      </p:sp>
      <p:sp>
        <p:nvSpPr>
          <p:cNvPr id="3" name="內容版面配置區 2"/>
          <p:cNvSpPr>
            <a:spLocks noGrp="1"/>
          </p:cNvSpPr>
          <p:nvPr>
            <p:ph idx="1"/>
          </p:nvPr>
        </p:nvSpPr>
        <p:spPr>
          <a:xfrm>
            <a:off x="1028700" y="1082964"/>
            <a:ext cx="7200900" cy="5459607"/>
          </a:xfrm>
        </p:spPr>
        <p:txBody>
          <a:bodyPr>
            <a:normAutofit/>
          </a:bodyPr>
          <a:lstStyle/>
          <a:p>
            <a:pPr marL="457200" indent="-457200">
              <a:spcAft>
                <a:spcPts val="600"/>
              </a:spcAft>
              <a:buFont typeface="+mj-lt"/>
              <a:buAutoNum type="arabicPeriod"/>
            </a:pPr>
            <a:r>
              <a:rPr lang="en-US" altLang="zh-TW" b="1" dirty="0">
                <a:latin typeface="Arial" panose="020B0604020202020204" pitchFamily="34" charset="0"/>
                <a:cs typeface="Arial" panose="020B0604020202020204" pitchFamily="34" charset="0"/>
              </a:rPr>
              <a:t>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注意網域的單位</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a:t>
            </a:r>
            <a:r>
              <a:rPr lang="en-US" altLang="zh-TW" dirty="0" err="1">
                <a:latin typeface="Arial" panose="020B0604020202020204" pitchFamily="34" charset="0"/>
                <a:cs typeface="Arial" panose="020B0604020202020204" pitchFamily="34" charset="0"/>
              </a:rPr>
              <a:t>gov</a:t>
            </a:r>
            <a:r>
              <a:rPr lang="zh-TW" altLang="en-US" dirty="0">
                <a:latin typeface="Arial" panose="020B0604020202020204" pitchFamily="34" charset="0"/>
                <a:cs typeface="Arial" panose="020B0604020202020204" pitchFamily="34" charset="0"/>
              </a:rPr>
              <a:t>  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a:t>
            </a:r>
            <a:r>
              <a:rPr lang="en-US" altLang="zh-TW" dirty="0" err="1">
                <a:latin typeface="Arial" panose="020B0604020202020204" pitchFamily="34" charset="0"/>
                <a:cs typeface="Arial" panose="020B0604020202020204" pitchFamily="34" charset="0"/>
              </a:rPr>
              <a:t>edu</a:t>
            </a:r>
            <a:r>
              <a:rPr lang="zh-TW" altLang="en-US" dirty="0">
                <a:latin typeface="Arial" panose="020B0604020202020204" pitchFamily="34" charset="0"/>
                <a:cs typeface="Arial" panose="020B0604020202020204" pitchFamily="34" charset="0"/>
              </a:rPr>
              <a:t>  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.com</a:t>
            </a:r>
            <a:r>
              <a:rPr lang="zh-TW" altLang="en-US" dirty="0">
                <a:latin typeface="Arial" panose="020B0604020202020204" pitchFamily="34" charset="0"/>
                <a:cs typeface="Arial" panose="020B0604020202020204" pitchFamily="34" charset="0"/>
              </a:rPr>
              <a:t> 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.org</a:t>
            </a:r>
            <a:r>
              <a:rPr lang="zh-TW" altLang="en-US" dirty="0">
                <a:latin typeface="Arial" panose="020B0604020202020204" pitchFamily="34" charset="0"/>
                <a:cs typeface="Arial" panose="020B0604020202020204" pitchFamily="34" charset="0"/>
              </a:rPr>
              <a:t>  </a:t>
            </a:r>
            <a:r>
              <a:rPr lang="zh-TW" altLang="en-US" sz="1000"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US" altLang="zh-TW" b="1" dirty="0">
                <a:latin typeface="Arial" panose="020B0604020202020204" pitchFamily="34" charset="0"/>
                <a:cs typeface="Arial" panose="020B0604020202020204" pitchFamily="34" charset="0"/>
              </a:rPr>
              <a:t>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從網站的「關於我」（</a:t>
            </a:r>
            <a:r>
              <a:rPr lang="en-US" altLang="zh-TW" dirty="0">
                <a:latin typeface="Arial" panose="020B0604020202020204" pitchFamily="34" charset="0"/>
                <a:cs typeface="Arial" panose="020B0604020202020204" pitchFamily="34" charset="0"/>
              </a:rPr>
              <a:t>About us</a:t>
            </a:r>
            <a:r>
              <a:rPr lang="zh-TW" altLang="en-US" dirty="0">
                <a:latin typeface="Arial" panose="020B0604020202020204" pitchFamily="34" charset="0"/>
                <a:cs typeface="Arial" panose="020B0604020202020204" pitchFamily="34" charset="0"/>
              </a:rPr>
              <a:t>）、組織（</a:t>
            </a:r>
            <a:r>
              <a:rPr lang="en-US" altLang="zh-TW" dirty="0">
                <a:latin typeface="Arial" panose="020B0604020202020204" pitchFamily="34" charset="0"/>
                <a:cs typeface="Arial" panose="020B0604020202020204" pitchFamily="34" charset="0"/>
              </a:rPr>
              <a:t>Mission</a:t>
            </a:r>
            <a:r>
              <a:rPr lang="zh-TW" altLang="en-US" dirty="0">
                <a:latin typeface="Arial" panose="020B0604020202020204" pitchFamily="34" charset="0"/>
                <a:cs typeface="Arial" panose="020B0604020202020204" pitchFamily="34" charset="0"/>
              </a:rPr>
              <a:t>），來查看網站的贊助者，可瞭解發</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布</a:t>
            </a:r>
            <a:r>
              <a:rPr lang="zh-TW" altLang="en-US" dirty="0">
                <a:latin typeface="Arial" panose="020B0604020202020204" pitchFamily="34" charset="0"/>
                <a:cs typeface="Arial" panose="020B0604020202020204" pitchFamily="34" charset="0"/>
              </a:rPr>
              <a:t>網站的目的或動機。</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US" altLang="zh-TW" b="1" dirty="0">
                <a:latin typeface="Arial" panose="020B0604020202020204" pitchFamily="34" charset="0"/>
                <a:cs typeface="Arial" panose="020B0604020202020204" pitchFamily="34" charset="0"/>
              </a:rPr>
              <a:t>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在網路上搜尋作者的名字，間接證實這個作者的存在與否和可信度。</a:t>
            </a:r>
            <a:endParaRPr lang="zh-TW" altLang="en-US" dirty="0">
              <a:solidFill>
                <a:srgbClr val="FF0000"/>
              </a:solidFill>
              <a:latin typeface="Arial" panose="020B0604020202020204" pitchFamily="34" charset="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37</a:t>
            </a:fld>
            <a:endParaRPr lang="en-US" dirty="0"/>
          </a:p>
        </p:txBody>
      </p:sp>
      <p:sp>
        <p:nvSpPr>
          <p:cNvPr id="8" name="文字方塊 7"/>
          <p:cNvSpPr txBox="1"/>
          <p:nvPr/>
        </p:nvSpPr>
        <p:spPr>
          <a:xfrm>
            <a:off x="1103989" y="6368421"/>
            <a:ext cx="74687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引述自：中小學網路素養與認知網站（</a:t>
            </a:r>
            <a:r>
              <a:rPr lang="en-US" altLang="zh-TW" sz="1400" dirty="0">
                <a:solidFill>
                  <a:schemeClr val="tx1">
                    <a:lumMod val="50000"/>
                    <a:lumOff val="50000"/>
                  </a:schemeClr>
                </a:solidFill>
                <a:latin typeface="Arial" panose="020B0604020202020204" pitchFamily="34" charset="0"/>
              </a:rPr>
              <a:t>2017</a:t>
            </a:r>
            <a:r>
              <a:rPr lang="zh-TW" altLang="en-US" sz="1400" dirty="0">
                <a:solidFill>
                  <a:schemeClr val="tx1">
                    <a:lumMod val="50000"/>
                    <a:lumOff val="50000"/>
                  </a:schemeClr>
                </a:solidFill>
                <a:latin typeface="Arial" panose="020B0604020202020204" pitchFamily="34" charset="0"/>
              </a:rPr>
              <a:t>） ；數字圖標取自：</a:t>
            </a:r>
            <a:r>
              <a:rPr lang="en-US" altLang="zh-TW" sz="1400" dirty="0" err="1">
                <a:solidFill>
                  <a:schemeClr val="tx1">
                    <a:lumMod val="50000"/>
                    <a:lumOff val="50000"/>
                  </a:schemeClr>
                </a:solidFill>
                <a:latin typeface="Arial" panose="020B0604020202020204" pitchFamily="34" charset="0"/>
              </a:rPr>
              <a:t>Freepik</a:t>
            </a:r>
            <a:r>
              <a:rPr lang="en-US" altLang="zh-TW" sz="1400" dirty="0">
                <a:solidFill>
                  <a:schemeClr val="tx1">
                    <a:lumMod val="50000"/>
                    <a:lumOff val="50000"/>
                  </a:schemeClr>
                </a:solidFill>
                <a:latin typeface="Arial" panose="020B0604020202020204" pitchFamily="34" charset="0"/>
              </a:rPr>
              <a:t> Company</a:t>
            </a:r>
            <a:r>
              <a:rPr lang="zh-TW" altLang="en-US" sz="1400" dirty="0">
                <a:solidFill>
                  <a:schemeClr val="tx1">
                    <a:lumMod val="50000"/>
                    <a:lumOff val="50000"/>
                  </a:schemeClr>
                </a:solidFill>
                <a:latin typeface="Arial" panose="020B0604020202020204" pitchFamily="34" charset="0"/>
              </a:rPr>
              <a:t>（</a:t>
            </a:r>
            <a:r>
              <a:rPr lang="en-US" altLang="zh-TW" sz="1400" dirty="0">
                <a:solidFill>
                  <a:schemeClr val="tx1">
                    <a:lumMod val="50000"/>
                    <a:lumOff val="50000"/>
                  </a:schemeClr>
                </a:solidFill>
                <a:latin typeface="Arial" panose="020B0604020202020204" pitchFamily="34" charset="0"/>
              </a:rPr>
              <a:t>2021</a:t>
            </a:r>
            <a:r>
              <a:rPr lang="zh-TW" altLang="en-US" sz="1400" dirty="0">
                <a:solidFill>
                  <a:schemeClr val="tx1">
                    <a:lumMod val="50000"/>
                    <a:lumOff val="50000"/>
                  </a:schemeClr>
                </a:solidFill>
                <a:latin typeface="Arial" panose="020B0604020202020204" pitchFamily="34" charset="0"/>
              </a:rPr>
              <a:t>）</a:t>
            </a:r>
          </a:p>
        </p:txBody>
      </p:sp>
      <p:pic>
        <p:nvPicPr>
          <p:cNvPr id="6" name="圖片 5">
            <a:extLst>
              <a:ext uri="{FF2B5EF4-FFF2-40B4-BE49-F238E27FC236}">
                <a16:creationId xmlns:a16="http://schemas.microsoft.com/office/drawing/2014/main" id="{E74C5A70-3A9C-6048-A7CB-AFD1A9C1A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27" y="1147911"/>
            <a:ext cx="457200" cy="457200"/>
          </a:xfrm>
          <a:prstGeom prst="rect">
            <a:avLst/>
          </a:prstGeom>
        </p:spPr>
      </p:pic>
      <p:pic>
        <p:nvPicPr>
          <p:cNvPr id="7" name="圖片 7">
            <a:extLst>
              <a:ext uri="{FF2B5EF4-FFF2-40B4-BE49-F238E27FC236}">
                <a16:creationId xmlns:a16="http://schemas.microsoft.com/office/drawing/2014/main" id="{1C153931-AF38-1247-95C6-70EE8C71E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27" y="3485030"/>
            <a:ext cx="457200" cy="457200"/>
          </a:xfrm>
          <a:prstGeom prst="rect">
            <a:avLst/>
          </a:prstGeom>
        </p:spPr>
      </p:pic>
      <p:pic>
        <p:nvPicPr>
          <p:cNvPr id="9" name="圖片 9">
            <a:extLst>
              <a:ext uri="{FF2B5EF4-FFF2-40B4-BE49-F238E27FC236}">
                <a16:creationId xmlns:a16="http://schemas.microsoft.com/office/drawing/2014/main" id="{E41A98C1-8103-AB48-BF06-929BF5DAFB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327" y="4928173"/>
            <a:ext cx="457200" cy="457200"/>
          </a:xfrm>
          <a:prstGeom prst="rect">
            <a:avLst/>
          </a:prstGeom>
        </p:spPr>
      </p:pic>
      <p:sp>
        <p:nvSpPr>
          <p:cNvPr id="5" name="TextBox 4">
            <a:extLst>
              <a:ext uri="{FF2B5EF4-FFF2-40B4-BE49-F238E27FC236}">
                <a16:creationId xmlns:a16="http://schemas.microsoft.com/office/drawing/2014/main" id="{E7A50777-1D1F-7F40-8A4E-6B20BB7A1B78}"/>
              </a:ext>
            </a:extLst>
          </p:cNvPr>
          <p:cNvSpPr txBox="1"/>
          <p:nvPr/>
        </p:nvSpPr>
        <p:spPr>
          <a:xfrm>
            <a:off x="1547757" y="1085687"/>
            <a:ext cx="1595309"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cs typeface="Arial" panose="020B0604020202020204" pitchFamily="34" charset="0"/>
              </a:rPr>
              <a:t>從網域開始</a:t>
            </a:r>
            <a:endParaRPr lang="en-US" sz="2200" dirty="0">
              <a:solidFill>
                <a:srgbClr val="0066CC"/>
              </a:solidFill>
              <a:latin typeface="Arial" panose="020B0604020202020204" pitchFamily="34" charset="0"/>
            </a:endParaRPr>
          </a:p>
        </p:txBody>
      </p:sp>
      <p:sp>
        <p:nvSpPr>
          <p:cNvPr id="10" name="TextBox 9">
            <a:extLst>
              <a:ext uri="{FF2B5EF4-FFF2-40B4-BE49-F238E27FC236}">
                <a16:creationId xmlns:a16="http://schemas.microsoft.com/office/drawing/2014/main" id="{B4F1593A-8245-3A47-B961-51190EB991CD}"/>
              </a:ext>
            </a:extLst>
          </p:cNvPr>
          <p:cNvSpPr txBox="1"/>
          <p:nvPr/>
        </p:nvSpPr>
        <p:spPr>
          <a:xfrm>
            <a:off x="1547757" y="3448885"/>
            <a:ext cx="1595309"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cs typeface="Arial" panose="020B0604020202020204" pitchFamily="34" charset="0"/>
              </a:rPr>
              <a:t>確認贊助者</a:t>
            </a:r>
            <a:endParaRPr lang="en-US" sz="2200" dirty="0">
              <a:solidFill>
                <a:srgbClr val="0066CC"/>
              </a:solidFill>
              <a:latin typeface="Arial" panose="020B0604020202020204" pitchFamily="34" charset="0"/>
            </a:endParaRPr>
          </a:p>
        </p:txBody>
      </p:sp>
      <p:sp>
        <p:nvSpPr>
          <p:cNvPr id="11" name="TextBox 10">
            <a:extLst>
              <a:ext uri="{FF2B5EF4-FFF2-40B4-BE49-F238E27FC236}">
                <a16:creationId xmlns:a16="http://schemas.microsoft.com/office/drawing/2014/main" id="{967B3D5B-69DE-4745-AA9A-786299C8FC78}"/>
              </a:ext>
            </a:extLst>
          </p:cNvPr>
          <p:cNvSpPr txBox="1"/>
          <p:nvPr/>
        </p:nvSpPr>
        <p:spPr>
          <a:xfrm>
            <a:off x="1547757" y="4858675"/>
            <a:ext cx="1313180"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cs typeface="Arial" panose="020B0604020202020204" pitchFamily="34" charset="0"/>
              </a:rPr>
              <a:t>確認</a:t>
            </a:r>
            <a:r>
              <a:rPr lang="zh-CN" altLang="en-US" sz="2200" b="1" dirty="0">
                <a:solidFill>
                  <a:srgbClr val="0066CC"/>
                </a:solidFill>
                <a:latin typeface="微軟正黑體" panose="020B0604030504040204" pitchFamily="34" charset="-120"/>
                <a:ea typeface="微軟正黑體" panose="020B0604030504040204" pitchFamily="34" charset="-120"/>
                <a:cs typeface="Arial" panose="020B0604020202020204" pitchFamily="34" charset="0"/>
              </a:rPr>
              <a:t>作者</a:t>
            </a:r>
            <a:endParaRPr lang="en-US" sz="2200" dirty="0">
              <a:solidFill>
                <a:srgbClr val="0066CC"/>
              </a:solidFill>
              <a:latin typeface="微軟正黑體" panose="020B0604030504040204" pitchFamily="34" charset="-120"/>
              <a:ea typeface="微軟正黑體" panose="020B0604030504040204" pitchFamily="34" charset="-120"/>
            </a:endParaRPr>
          </a:p>
        </p:txBody>
      </p:sp>
      <p:sp>
        <p:nvSpPr>
          <p:cNvPr id="12" name="TextBox 11">
            <a:extLst>
              <a:ext uri="{FF2B5EF4-FFF2-40B4-BE49-F238E27FC236}">
                <a16:creationId xmlns:a16="http://schemas.microsoft.com/office/drawing/2014/main" id="{993FDC91-19B2-444E-ADC2-24E5BA6AD766}"/>
              </a:ext>
            </a:extLst>
          </p:cNvPr>
          <p:cNvSpPr txBox="1"/>
          <p:nvPr/>
        </p:nvSpPr>
        <p:spPr>
          <a:xfrm>
            <a:off x="2674460" y="1569347"/>
            <a:ext cx="1313180" cy="430887"/>
          </a:xfrm>
          <a:prstGeom prst="rect">
            <a:avLst/>
          </a:prstGeom>
          <a:noFill/>
        </p:spPr>
        <p:txBody>
          <a:bodyPr wrap="none" rtlCol="0">
            <a:spAutoFit/>
          </a:bodyPr>
          <a:lstStyle/>
          <a:p>
            <a:r>
              <a:rPr lang="zh-CN" altLang="en-US" sz="2200" dirty="0">
                <a:solidFill>
                  <a:schemeClr val="tx2"/>
                </a:solidFill>
                <a:latin typeface="微軟正黑體" panose="020B0604030504040204" pitchFamily="34" charset="-120"/>
                <a:ea typeface="微軟正黑體" panose="020B0604030504040204" pitchFamily="34" charset="-120"/>
              </a:rPr>
              <a:t>政府單位</a:t>
            </a:r>
            <a:endParaRPr lang="en-US" sz="2200" dirty="0">
              <a:solidFill>
                <a:schemeClr val="tx2"/>
              </a:solidFill>
              <a:latin typeface="微軟正黑體" panose="020B0604030504040204" pitchFamily="34" charset="-120"/>
              <a:ea typeface="微軟正黑體" panose="020B0604030504040204" pitchFamily="34" charset="-120"/>
            </a:endParaRPr>
          </a:p>
        </p:txBody>
      </p:sp>
      <p:sp>
        <p:nvSpPr>
          <p:cNvPr id="13" name="TextBox 12">
            <a:extLst>
              <a:ext uri="{FF2B5EF4-FFF2-40B4-BE49-F238E27FC236}">
                <a16:creationId xmlns:a16="http://schemas.microsoft.com/office/drawing/2014/main" id="{4A3D059B-DEC3-9F4D-B71D-B9032E375ACC}"/>
              </a:ext>
            </a:extLst>
          </p:cNvPr>
          <p:cNvSpPr txBox="1"/>
          <p:nvPr/>
        </p:nvSpPr>
        <p:spPr>
          <a:xfrm>
            <a:off x="2815525" y="2017582"/>
            <a:ext cx="1031051" cy="430887"/>
          </a:xfrm>
          <a:prstGeom prst="rect">
            <a:avLst/>
          </a:prstGeom>
          <a:noFill/>
        </p:spPr>
        <p:txBody>
          <a:bodyPr wrap="none" rtlCol="0">
            <a:spAutoFit/>
          </a:bodyPr>
          <a:lstStyle/>
          <a:p>
            <a:r>
              <a:rPr lang="zh-CN" altLang="en-US" sz="2200" dirty="0">
                <a:solidFill>
                  <a:schemeClr val="tx2"/>
                </a:solidFill>
                <a:latin typeface="微軟正黑體" panose="020B0604030504040204" pitchFamily="34" charset="-120"/>
                <a:ea typeface="微軟正黑體" panose="020B0604030504040204" pitchFamily="34" charset="-120"/>
              </a:rPr>
              <a:t>教育類</a:t>
            </a:r>
            <a:endParaRPr lang="en-US" sz="2200" dirty="0">
              <a:solidFill>
                <a:schemeClr val="tx2"/>
              </a:solidFill>
              <a:latin typeface="微軟正黑體" panose="020B0604030504040204" pitchFamily="34" charset="-120"/>
              <a:ea typeface="微軟正黑體" panose="020B0604030504040204" pitchFamily="34" charset="-120"/>
            </a:endParaRPr>
          </a:p>
        </p:txBody>
      </p:sp>
      <p:sp>
        <p:nvSpPr>
          <p:cNvPr id="14" name="TextBox 13">
            <a:extLst>
              <a:ext uri="{FF2B5EF4-FFF2-40B4-BE49-F238E27FC236}">
                <a16:creationId xmlns:a16="http://schemas.microsoft.com/office/drawing/2014/main" id="{C7FBE355-DF36-DF45-A46E-61A23CA38CDE}"/>
              </a:ext>
            </a:extLst>
          </p:cNvPr>
          <p:cNvSpPr txBox="1"/>
          <p:nvPr/>
        </p:nvSpPr>
        <p:spPr>
          <a:xfrm>
            <a:off x="2815525" y="2458763"/>
            <a:ext cx="1031051" cy="430887"/>
          </a:xfrm>
          <a:prstGeom prst="rect">
            <a:avLst/>
          </a:prstGeom>
          <a:noFill/>
        </p:spPr>
        <p:txBody>
          <a:bodyPr wrap="none" rtlCol="0">
            <a:spAutoFit/>
          </a:bodyPr>
          <a:lstStyle/>
          <a:p>
            <a:r>
              <a:rPr lang="zh-CN" altLang="en-US" sz="2200" dirty="0">
                <a:solidFill>
                  <a:schemeClr val="tx2"/>
                </a:solidFill>
                <a:latin typeface="微軟正黑體" panose="020B0604030504040204" pitchFamily="34" charset="-120"/>
                <a:ea typeface="微軟正黑體" panose="020B0604030504040204" pitchFamily="34" charset="-120"/>
              </a:rPr>
              <a:t>商業類</a:t>
            </a:r>
            <a:endParaRPr lang="en-US" sz="2200" dirty="0">
              <a:solidFill>
                <a:schemeClr val="tx2"/>
              </a:solidFill>
              <a:latin typeface="微軟正黑體" panose="020B0604030504040204" pitchFamily="34" charset="-120"/>
              <a:ea typeface="微軟正黑體" panose="020B0604030504040204" pitchFamily="34" charset="-120"/>
            </a:endParaRPr>
          </a:p>
        </p:txBody>
      </p:sp>
      <p:sp>
        <p:nvSpPr>
          <p:cNvPr id="15" name="TextBox 14">
            <a:extLst>
              <a:ext uri="{FF2B5EF4-FFF2-40B4-BE49-F238E27FC236}">
                <a16:creationId xmlns:a16="http://schemas.microsoft.com/office/drawing/2014/main" id="{CF6A69BA-22FA-264B-910C-39A81792EA1A}"/>
              </a:ext>
            </a:extLst>
          </p:cNvPr>
          <p:cNvSpPr txBox="1"/>
          <p:nvPr/>
        </p:nvSpPr>
        <p:spPr>
          <a:xfrm>
            <a:off x="2674460" y="2890544"/>
            <a:ext cx="1313180" cy="430887"/>
          </a:xfrm>
          <a:prstGeom prst="rect">
            <a:avLst/>
          </a:prstGeom>
          <a:noFill/>
        </p:spPr>
        <p:txBody>
          <a:bodyPr wrap="none" rtlCol="0">
            <a:spAutoFit/>
          </a:bodyPr>
          <a:lstStyle/>
          <a:p>
            <a:r>
              <a:rPr lang="zh-CN" altLang="en-US" sz="2200" dirty="0">
                <a:solidFill>
                  <a:schemeClr val="tx2"/>
                </a:solidFill>
                <a:latin typeface="微軟正黑體" panose="020B0604030504040204" pitchFamily="34" charset="-120"/>
                <a:ea typeface="微軟正黑體" panose="020B0604030504040204" pitchFamily="34" charset="-120"/>
              </a:rPr>
              <a:t>法人組織</a:t>
            </a:r>
            <a:endParaRPr lang="en-US" sz="2200"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3596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網路資訊評估六步驟</a:t>
            </a:r>
          </a:p>
        </p:txBody>
      </p:sp>
      <p:sp>
        <p:nvSpPr>
          <p:cNvPr id="3" name="內容版面配置區 2"/>
          <p:cNvSpPr>
            <a:spLocks noGrp="1"/>
          </p:cNvSpPr>
          <p:nvPr>
            <p:ph idx="1"/>
          </p:nvPr>
        </p:nvSpPr>
        <p:spPr>
          <a:xfrm>
            <a:off x="1028700" y="1082964"/>
            <a:ext cx="7200900" cy="5459607"/>
          </a:xfrm>
        </p:spPr>
        <p:txBody>
          <a:bodyPr>
            <a:normAutofit/>
          </a:bodyPr>
          <a:lstStyle/>
          <a:p>
            <a:pPr marL="457200" indent="-457200">
              <a:spcAft>
                <a:spcPts val="600"/>
              </a:spcAft>
              <a:buFont typeface="+mj-lt"/>
              <a:buAutoNum type="arabicPeriod" startAt="4"/>
            </a:pPr>
            <a:r>
              <a:rPr lang="en-US" altLang="zh-TW" b="1" dirty="0">
                <a:latin typeface="Arial" panose="020B0604020202020204" pitchFamily="34" charset="0"/>
                <a:cs typeface="Arial" panose="020B0604020202020204" pitchFamily="34" charset="0"/>
              </a:rPr>
              <a:t>_______________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留意網頁底端或標題的資訊發</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布</a:t>
            </a:r>
            <a:r>
              <a:rPr lang="zh-TW" altLang="en-US" dirty="0">
                <a:latin typeface="Arial" panose="020B0604020202020204" pitchFamily="34" charset="0"/>
                <a:cs typeface="Arial" panose="020B0604020202020204" pitchFamily="34" charset="0"/>
              </a:rPr>
              <a:t>時間以及修改時間，要特別注意的是，網站的設計或背景顏色更新，不表示資訊內容也會更新。</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startAt="4"/>
            </a:pPr>
            <a:r>
              <a:rPr lang="en-US" altLang="zh-TW" b="1" dirty="0">
                <a:latin typeface="Arial" panose="020B0604020202020204" pitchFamily="34" charset="0"/>
                <a:cs typeface="Arial" panose="020B0604020202020204" pitchFamily="34" charset="0"/>
              </a:rPr>
              <a:t>_______________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從網站地圖（</a:t>
            </a:r>
            <a:r>
              <a:rPr lang="en-US" altLang="zh-TW" dirty="0">
                <a:latin typeface="Arial" panose="020B0604020202020204" pitchFamily="34" charset="0"/>
                <a:cs typeface="Arial" panose="020B0604020202020204" pitchFamily="34" charset="0"/>
              </a:rPr>
              <a:t>site map</a:t>
            </a:r>
            <a:r>
              <a:rPr lang="zh-TW" altLang="en-US" dirty="0">
                <a:latin typeface="Arial" panose="020B0604020202020204" pitchFamily="34" charset="0"/>
                <a:cs typeface="Arial" panose="020B0604020202020204" pitchFamily="34" charset="0"/>
              </a:rPr>
              <a:t>）中可看出這個網站的內容是廣泛或深入，通常該網站會提供內部的搜尋引擎。</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startAt="4"/>
            </a:pPr>
            <a:r>
              <a:rPr lang="en-US" altLang="zh-TW" b="1" dirty="0">
                <a:latin typeface="Arial" panose="020B0604020202020204" pitchFamily="34" charset="0"/>
                <a:cs typeface="Arial" panose="020B0604020202020204" pitchFamily="34" charset="0"/>
              </a:rPr>
              <a:t>_______________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留意是否有錯字，以及這個網路資訊是否太過戲劇化，或是有煽動性、不合理或錯誤的描述。</a:t>
            </a:r>
            <a:endParaRPr lang="zh-TW" altLang="en-US" dirty="0">
              <a:solidFill>
                <a:srgbClr val="FF0000"/>
              </a:solidFill>
              <a:latin typeface="Arial" panose="020B0604020202020204" pitchFamily="34" charset="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38</a:t>
            </a:fld>
            <a:endParaRPr lang="en-US" dirty="0"/>
          </a:p>
        </p:txBody>
      </p:sp>
      <p:sp>
        <p:nvSpPr>
          <p:cNvPr id="5" name="文字方塊 4"/>
          <p:cNvSpPr txBox="1"/>
          <p:nvPr/>
        </p:nvSpPr>
        <p:spPr>
          <a:xfrm>
            <a:off x="1103989" y="6368421"/>
            <a:ext cx="74687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引述自：中小學網路素養與認知網站（</a:t>
            </a:r>
            <a:r>
              <a:rPr lang="en-US" altLang="zh-TW" sz="1400" dirty="0">
                <a:solidFill>
                  <a:schemeClr val="tx1">
                    <a:lumMod val="50000"/>
                    <a:lumOff val="50000"/>
                  </a:schemeClr>
                </a:solidFill>
                <a:latin typeface="Arial" panose="020B0604020202020204" pitchFamily="34" charset="0"/>
              </a:rPr>
              <a:t>2017</a:t>
            </a:r>
            <a:r>
              <a:rPr lang="zh-TW" altLang="en-US" sz="1400" dirty="0">
                <a:solidFill>
                  <a:schemeClr val="tx1">
                    <a:lumMod val="50000"/>
                    <a:lumOff val="50000"/>
                  </a:schemeClr>
                </a:solidFill>
                <a:latin typeface="Arial" panose="020B0604020202020204" pitchFamily="34" charset="0"/>
              </a:rPr>
              <a:t>） ；數字圖標取自：</a:t>
            </a:r>
            <a:r>
              <a:rPr lang="en-US" altLang="zh-TW" sz="1400" dirty="0" err="1">
                <a:solidFill>
                  <a:schemeClr val="tx1">
                    <a:lumMod val="50000"/>
                    <a:lumOff val="50000"/>
                  </a:schemeClr>
                </a:solidFill>
                <a:latin typeface="Arial" panose="020B0604020202020204" pitchFamily="34" charset="0"/>
              </a:rPr>
              <a:t>Freepik</a:t>
            </a:r>
            <a:r>
              <a:rPr lang="en-US" altLang="zh-TW" sz="1400" dirty="0">
                <a:solidFill>
                  <a:schemeClr val="tx1">
                    <a:lumMod val="50000"/>
                    <a:lumOff val="50000"/>
                  </a:schemeClr>
                </a:solidFill>
                <a:latin typeface="Arial" panose="020B0604020202020204" pitchFamily="34" charset="0"/>
              </a:rPr>
              <a:t> Company</a:t>
            </a:r>
            <a:r>
              <a:rPr lang="zh-TW" altLang="en-US" sz="1400" dirty="0">
                <a:solidFill>
                  <a:schemeClr val="tx1">
                    <a:lumMod val="50000"/>
                    <a:lumOff val="50000"/>
                  </a:schemeClr>
                </a:solidFill>
                <a:latin typeface="Arial" panose="020B0604020202020204" pitchFamily="34" charset="0"/>
              </a:rPr>
              <a:t>（</a:t>
            </a:r>
            <a:r>
              <a:rPr lang="en-US" altLang="zh-TW" sz="1400" dirty="0">
                <a:solidFill>
                  <a:schemeClr val="tx1">
                    <a:lumMod val="50000"/>
                    <a:lumOff val="50000"/>
                  </a:schemeClr>
                </a:solidFill>
                <a:latin typeface="Arial" panose="020B0604020202020204" pitchFamily="34" charset="0"/>
              </a:rPr>
              <a:t>2021</a:t>
            </a:r>
            <a:r>
              <a:rPr lang="zh-TW" altLang="en-US" sz="1400" dirty="0">
                <a:solidFill>
                  <a:schemeClr val="tx1">
                    <a:lumMod val="50000"/>
                    <a:lumOff val="50000"/>
                  </a:schemeClr>
                </a:solidFill>
                <a:latin typeface="Arial" panose="020B0604020202020204" pitchFamily="34" charset="0"/>
              </a:rPr>
              <a:t>）</a:t>
            </a:r>
          </a:p>
        </p:txBody>
      </p:sp>
      <p:pic>
        <p:nvPicPr>
          <p:cNvPr id="6" name="圖片 11">
            <a:extLst>
              <a:ext uri="{FF2B5EF4-FFF2-40B4-BE49-F238E27FC236}">
                <a16:creationId xmlns:a16="http://schemas.microsoft.com/office/drawing/2014/main" id="{914A9C1A-2815-174C-B1A9-4B7919413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837" y="1160871"/>
            <a:ext cx="457200" cy="457200"/>
          </a:xfrm>
          <a:prstGeom prst="rect">
            <a:avLst/>
          </a:prstGeom>
        </p:spPr>
      </p:pic>
      <p:pic>
        <p:nvPicPr>
          <p:cNvPr id="7" name="圖片 18">
            <a:extLst>
              <a:ext uri="{FF2B5EF4-FFF2-40B4-BE49-F238E27FC236}">
                <a16:creationId xmlns:a16="http://schemas.microsoft.com/office/drawing/2014/main" id="{C0D054B4-A883-3645-9733-D20392039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837" y="2581582"/>
            <a:ext cx="457200" cy="457200"/>
          </a:xfrm>
          <a:prstGeom prst="rect">
            <a:avLst/>
          </a:prstGeom>
        </p:spPr>
      </p:pic>
      <p:pic>
        <p:nvPicPr>
          <p:cNvPr id="8" name="圖片 21">
            <a:extLst>
              <a:ext uri="{FF2B5EF4-FFF2-40B4-BE49-F238E27FC236}">
                <a16:creationId xmlns:a16="http://schemas.microsoft.com/office/drawing/2014/main" id="{DA002C22-D6F5-6C47-87FB-E8E254885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837" y="3994311"/>
            <a:ext cx="457200" cy="457200"/>
          </a:xfrm>
          <a:prstGeom prst="rect">
            <a:avLst/>
          </a:prstGeom>
        </p:spPr>
      </p:pic>
      <p:sp>
        <p:nvSpPr>
          <p:cNvPr id="9" name="TextBox 8">
            <a:extLst>
              <a:ext uri="{FF2B5EF4-FFF2-40B4-BE49-F238E27FC236}">
                <a16:creationId xmlns:a16="http://schemas.microsoft.com/office/drawing/2014/main" id="{620653C6-F8EB-BC40-86F5-15C5AF4962B1}"/>
              </a:ext>
            </a:extLst>
          </p:cNvPr>
          <p:cNvSpPr txBox="1"/>
          <p:nvPr/>
        </p:nvSpPr>
        <p:spPr>
          <a:xfrm>
            <a:off x="1548655" y="1082964"/>
            <a:ext cx="1877437"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cs typeface="Arial" panose="020B0604020202020204" pitchFamily="34" charset="0"/>
              </a:rPr>
              <a:t>資訊的時效性</a:t>
            </a:r>
            <a:endParaRPr lang="en-US" sz="2200" dirty="0">
              <a:solidFill>
                <a:srgbClr val="0066CC"/>
              </a:solidFill>
              <a:latin typeface="Arial" panose="020B0604020202020204" pitchFamily="34" charset="0"/>
            </a:endParaRPr>
          </a:p>
        </p:txBody>
      </p:sp>
      <p:sp>
        <p:nvSpPr>
          <p:cNvPr id="10" name="TextBox 9">
            <a:extLst>
              <a:ext uri="{FF2B5EF4-FFF2-40B4-BE49-F238E27FC236}">
                <a16:creationId xmlns:a16="http://schemas.microsoft.com/office/drawing/2014/main" id="{3E60639F-F735-A84B-BA11-6B4A6AEF4DD2}"/>
              </a:ext>
            </a:extLst>
          </p:cNvPr>
          <p:cNvSpPr txBox="1"/>
          <p:nvPr/>
        </p:nvSpPr>
        <p:spPr>
          <a:xfrm>
            <a:off x="1548655" y="2492221"/>
            <a:ext cx="2159566"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cs typeface="Arial" panose="020B0604020202020204" pitchFamily="34" charset="0"/>
              </a:rPr>
              <a:t>確認適宜的範圍</a:t>
            </a:r>
            <a:endParaRPr lang="en-US" sz="2200" dirty="0">
              <a:solidFill>
                <a:srgbClr val="0066CC"/>
              </a:solidFill>
              <a:latin typeface="Arial" panose="020B0604020202020204" pitchFamily="34" charset="0"/>
            </a:endParaRPr>
          </a:p>
        </p:txBody>
      </p:sp>
      <p:sp>
        <p:nvSpPr>
          <p:cNvPr id="11" name="TextBox 10">
            <a:extLst>
              <a:ext uri="{FF2B5EF4-FFF2-40B4-BE49-F238E27FC236}">
                <a16:creationId xmlns:a16="http://schemas.microsoft.com/office/drawing/2014/main" id="{65593FB9-67D9-BA47-BFA4-1FC156B9200A}"/>
              </a:ext>
            </a:extLst>
          </p:cNvPr>
          <p:cNvSpPr txBox="1"/>
          <p:nvPr/>
        </p:nvSpPr>
        <p:spPr>
          <a:xfrm>
            <a:off x="1548655" y="3898757"/>
            <a:ext cx="1595309"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cs typeface="Arial" panose="020B0604020202020204" pitchFamily="34" charset="0"/>
              </a:rPr>
              <a:t>評估準確性</a:t>
            </a:r>
            <a:endParaRPr lang="en-US" sz="2200" dirty="0">
              <a:solidFill>
                <a:srgbClr val="0066CC"/>
              </a:solidFill>
              <a:latin typeface="Arial" panose="020B0604020202020204" pitchFamily="34" charset="0"/>
            </a:endParaRPr>
          </a:p>
        </p:txBody>
      </p:sp>
    </p:spTree>
    <p:extLst>
      <p:ext uri="{BB962C8B-B14F-4D97-AF65-F5344CB8AC3E}">
        <p14:creationId xmlns:p14="http://schemas.microsoft.com/office/powerpoint/2010/main" val="106583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 </a:t>
            </a:r>
            <a:r>
              <a:rPr lang="zh-TW" altLang="en-US" dirty="0"/>
              <a:t>善用論文寫作技巧</a:t>
            </a:r>
          </a:p>
        </p:txBody>
      </p:sp>
      <p:sp>
        <p:nvSpPr>
          <p:cNvPr id="3" name="文字版面配置區 2"/>
          <p:cNvSpPr>
            <a:spLocks noGrp="1"/>
          </p:cNvSpPr>
          <p:nvPr>
            <p:ph type="body" idx="1"/>
          </p:nvPr>
        </p:nvSpPr>
        <p:spPr/>
        <p:txBody>
          <a:bodyPr/>
          <a:lstStyle/>
          <a:p>
            <a:r>
              <a:rPr lang="zh-TW" altLang="en-US" dirty="0"/>
              <a:t>引述、改寫、摘寫</a:t>
            </a:r>
          </a:p>
        </p:txBody>
      </p:sp>
    </p:spTree>
    <p:extLst>
      <p:ext uri="{BB962C8B-B14F-4D97-AF65-F5344CB8AC3E}">
        <p14:creationId xmlns:p14="http://schemas.microsoft.com/office/powerpoint/2010/main" val="343032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 </a:t>
            </a:r>
            <a:r>
              <a:rPr lang="zh-TW" altLang="en-US" dirty="0"/>
              <a:t>小論文寫作</a:t>
            </a:r>
          </a:p>
        </p:txBody>
      </p:sp>
      <p:sp>
        <p:nvSpPr>
          <p:cNvPr id="3" name="文字版面配置區 2"/>
          <p:cNvSpPr>
            <a:spLocks noGrp="1"/>
          </p:cNvSpPr>
          <p:nvPr>
            <p:ph type="body" idx="1"/>
          </p:nvPr>
        </p:nvSpPr>
        <p:spPr/>
        <p:txBody>
          <a:bodyPr/>
          <a:lstStyle/>
          <a:p>
            <a:r>
              <a:rPr lang="zh-TW" altLang="en-US" dirty="0"/>
              <a:t>什麼是小論文？你可以學到甚麼？</a:t>
            </a:r>
          </a:p>
        </p:txBody>
      </p:sp>
    </p:spTree>
    <p:extLst>
      <p:ext uri="{BB962C8B-B14F-4D97-AF65-F5344CB8AC3E}">
        <p14:creationId xmlns:p14="http://schemas.microsoft.com/office/powerpoint/2010/main" val="2115322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為什麼要引註資料來源？</a:t>
            </a:r>
          </a:p>
        </p:txBody>
      </p:sp>
      <p:sp>
        <p:nvSpPr>
          <p:cNvPr id="3" name="內容版面配置區 2"/>
          <p:cNvSpPr>
            <a:spLocks noGrp="1"/>
          </p:cNvSpPr>
          <p:nvPr>
            <p:ph idx="1"/>
          </p:nvPr>
        </p:nvSpPr>
        <p:spPr>
          <a:xfrm>
            <a:off x="1028700" y="1081318"/>
            <a:ext cx="7200900" cy="5171926"/>
          </a:xfrm>
        </p:spPr>
        <p:txBody>
          <a:bodyPr/>
          <a:lstStyle/>
          <a:p>
            <a:r>
              <a:rPr lang="zh-TW" altLang="en-US" dirty="0"/>
              <a:t>讓讀者知道，你已經完成了一個「研究」。</a:t>
            </a:r>
            <a:endParaRPr lang="en-US" altLang="zh-TW" dirty="0"/>
          </a:p>
          <a:p>
            <a:r>
              <a:rPr lang="zh-TW" altLang="en-US" dirty="0"/>
              <a:t>讓讀者知道這些資料的的貢獻者是誰。</a:t>
            </a:r>
            <a:endParaRPr lang="en-US" altLang="zh-TW" dirty="0"/>
          </a:p>
          <a:p>
            <a:r>
              <a:rPr lang="zh-TW" altLang="en-US" dirty="0"/>
              <a:t>讓讀者知道資料的來源，說不定這些資料對他們也會有幫助。</a:t>
            </a:r>
            <a:endParaRPr lang="en-US" altLang="zh-TW" dirty="0"/>
          </a:p>
          <a:p>
            <a:r>
              <a:rPr lang="zh-TW" altLang="en-US" dirty="0"/>
              <a:t>如果讀者對你的研究產生問題，他們可以去查找這些資料來源以釐清問題。</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40</a:t>
            </a:fld>
            <a:endParaRPr lang="en-US" dirty="0"/>
          </a:p>
        </p:txBody>
      </p:sp>
      <p:sp>
        <p:nvSpPr>
          <p:cNvPr id="5" name="文字方塊 4"/>
          <p:cNvSpPr txBox="1"/>
          <p:nvPr/>
        </p:nvSpPr>
        <p:spPr>
          <a:xfrm>
            <a:off x="1103989" y="6368421"/>
            <a:ext cx="487915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翻譯自：</a:t>
            </a:r>
            <a:r>
              <a:rPr lang="en-US" altLang="zh-TW" sz="1400" dirty="0">
                <a:solidFill>
                  <a:schemeClr val="tx1">
                    <a:lumMod val="50000"/>
                    <a:lumOff val="50000"/>
                  </a:schemeClr>
                </a:solidFill>
                <a:latin typeface="Arial" panose="020B0604020202020204" pitchFamily="34" charset="0"/>
              </a:rPr>
              <a:t>Massachusetts Institute of Technology</a:t>
            </a:r>
            <a:r>
              <a:rPr lang="zh-TW" altLang="en-US" sz="1400" dirty="0">
                <a:solidFill>
                  <a:schemeClr val="tx1">
                    <a:lumMod val="50000"/>
                    <a:lumOff val="50000"/>
                  </a:schemeClr>
                </a:solidFill>
                <a:latin typeface="Arial" panose="020B0604020202020204" pitchFamily="34" charset="0"/>
              </a:rPr>
              <a:t> </a:t>
            </a:r>
            <a:r>
              <a:rPr lang="en-US" altLang="zh-TW" sz="1400" dirty="0">
                <a:solidFill>
                  <a:schemeClr val="tx1">
                    <a:lumMod val="50000"/>
                    <a:lumOff val="50000"/>
                  </a:schemeClr>
                </a:solidFill>
                <a:latin typeface="Arial" panose="020B0604020202020204" pitchFamily="34" charset="0"/>
              </a:rPr>
              <a:t>(2020, p.</a:t>
            </a:r>
            <a:r>
              <a:rPr lang="zh-TW" altLang="en-US" sz="1400" dirty="0">
                <a:solidFill>
                  <a:schemeClr val="tx1">
                    <a:lumMod val="50000"/>
                    <a:lumOff val="50000"/>
                  </a:schemeClr>
                </a:solidFill>
                <a:latin typeface="Arial" panose="020B0604020202020204" pitchFamily="34" charset="0"/>
              </a:rPr>
              <a:t> </a:t>
            </a:r>
            <a:r>
              <a:rPr lang="en-US" altLang="zh-TW" sz="1400" dirty="0">
                <a:solidFill>
                  <a:schemeClr val="tx1">
                    <a:lumMod val="50000"/>
                    <a:lumOff val="50000"/>
                  </a:schemeClr>
                </a:solidFill>
                <a:latin typeface="Arial" panose="020B0604020202020204" pitchFamily="34" charset="0"/>
              </a:rPr>
              <a:t>5)</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609891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正確引註資料來源的方法</a:t>
            </a:r>
          </a:p>
        </p:txBody>
      </p:sp>
      <p:sp>
        <p:nvSpPr>
          <p:cNvPr id="3" name="內容版面配置區 2"/>
          <p:cNvSpPr>
            <a:spLocks noGrp="1"/>
          </p:cNvSpPr>
          <p:nvPr>
            <p:ph idx="1"/>
          </p:nvPr>
        </p:nvSpPr>
        <p:spPr>
          <a:xfrm>
            <a:off x="1028700" y="1023695"/>
            <a:ext cx="7200900" cy="5286739"/>
          </a:xfrm>
        </p:spPr>
        <p:txBody>
          <a:bodyPr/>
          <a:lstStyle/>
          <a:p>
            <a:r>
              <a:rPr lang="zh-TW" altLang="en-US" b="1" dirty="0"/>
              <a:t>善用論文寫作技巧</a:t>
            </a:r>
            <a:endParaRPr lang="en-US" altLang="zh-TW" b="1" dirty="0"/>
          </a:p>
          <a:p>
            <a:pPr lvl="1"/>
            <a:r>
              <a:rPr lang="en-US" altLang="zh-TW" dirty="0"/>
              <a:t> _________</a:t>
            </a:r>
          </a:p>
          <a:p>
            <a:pPr lvl="1"/>
            <a:r>
              <a:rPr lang="en-US" altLang="zh-TW" dirty="0"/>
              <a:t> _________</a:t>
            </a:r>
          </a:p>
          <a:p>
            <a:pPr lvl="1"/>
            <a:r>
              <a:rPr lang="en-US" altLang="zh-TW" dirty="0"/>
              <a:t> _________</a:t>
            </a:r>
            <a:endParaRPr lang="zh-TW" altLang="en-US" dirty="0"/>
          </a:p>
          <a:p>
            <a:r>
              <a:rPr lang="zh-TW" altLang="en-US" b="1" dirty="0"/>
              <a:t>依格式正確註明資料來源</a:t>
            </a:r>
            <a:endParaRPr lang="en-US" altLang="zh-TW" b="1" dirty="0"/>
          </a:p>
          <a:p>
            <a:pPr lvl="1"/>
            <a:r>
              <a:rPr lang="zh-TW" altLang="en-US" dirty="0"/>
              <a:t>全國高級中等學校小論文寫作比賽引註資料格式範例</a:t>
            </a:r>
            <a:r>
              <a:rPr lang="zh-TW" altLang="en-US" dirty="0">
                <a:latin typeface="微軟正黑體" panose="020B0604030504040204" pitchFamily="34" charset="-120"/>
                <a:ea typeface="微軟正黑體" panose="020B0604030504040204" pitchFamily="34" charset="-120"/>
              </a:rPr>
              <a:t>（</a:t>
            </a:r>
            <a:r>
              <a:rPr lang="zh-TW" altLang="en-US" dirty="0"/>
              <a:t>參考</a:t>
            </a:r>
            <a:r>
              <a:rPr lang="en-US" altLang="zh-TW" dirty="0"/>
              <a:t>________________</a:t>
            </a:r>
            <a:r>
              <a:rPr lang="zh-TW" altLang="en-US" dirty="0"/>
              <a:t>精神訂定之</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t>全國高級中等學校小論文寫作比賽格式說明暨評審要點</a:t>
            </a:r>
          </a:p>
          <a:p>
            <a:endParaRPr lang="zh-TW" alt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41</a:t>
            </a:fld>
            <a:endParaRPr lang="en-US" dirty="0"/>
          </a:p>
        </p:txBody>
      </p:sp>
      <p:sp>
        <p:nvSpPr>
          <p:cNvPr id="5" name="TextBox 4">
            <a:extLst>
              <a:ext uri="{FF2B5EF4-FFF2-40B4-BE49-F238E27FC236}">
                <a16:creationId xmlns:a16="http://schemas.microsoft.com/office/drawing/2014/main" id="{36C588F0-71A3-024B-BD5E-C64EAB8AE00E}"/>
              </a:ext>
            </a:extLst>
          </p:cNvPr>
          <p:cNvSpPr txBox="1"/>
          <p:nvPr/>
        </p:nvSpPr>
        <p:spPr>
          <a:xfrm>
            <a:off x="3109071" y="3935507"/>
            <a:ext cx="1957459" cy="430887"/>
          </a:xfrm>
          <a:prstGeom prst="rect">
            <a:avLst/>
          </a:prstGeom>
          <a:noFill/>
        </p:spPr>
        <p:txBody>
          <a:bodyPr wrap="none" rtlCol="0">
            <a:spAutoFit/>
          </a:bodyPr>
          <a:lstStyle/>
          <a:p>
            <a:r>
              <a:rPr lang="en-US" altLang="zh-TW" sz="2200" b="1" dirty="0">
                <a:solidFill>
                  <a:srgbClr val="0066CC"/>
                </a:solidFill>
                <a:latin typeface="Arial" panose="020B0604020202020204" pitchFamily="34" charset="0"/>
              </a:rPr>
              <a:t>APA</a:t>
            </a:r>
            <a:r>
              <a:rPr lang="zh-TW" altLang="en-US" sz="2200" b="1" dirty="0">
                <a:solidFill>
                  <a:srgbClr val="0066CC"/>
                </a:solidFill>
                <a:latin typeface="Arial" panose="020B0604020202020204" pitchFamily="34" charset="0"/>
              </a:rPr>
              <a:t> 論文格式</a:t>
            </a:r>
            <a:endParaRPr lang="en-US" sz="2200" dirty="0">
              <a:latin typeface="Arial" panose="020B0604020202020204" pitchFamily="34" charset="0"/>
            </a:endParaRPr>
          </a:p>
        </p:txBody>
      </p:sp>
      <p:sp>
        <p:nvSpPr>
          <p:cNvPr id="6" name="TextBox 5">
            <a:extLst>
              <a:ext uri="{FF2B5EF4-FFF2-40B4-BE49-F238E27FC236}">
                <a16:creationId xmlns:a16="http://schemas.microsoft.com/office/drawing/2014/main" id="{094B6D68-B1D6-DD4D-B4B5-198AF5038FA2}"/>
              </a:ext>
            </a:extLst>
          </p:cNvPr>
          <p:cNvSpPr txBox="1"/>
          <p:nvPr/>
        </p:nvSpPr>
        <p:spPr>
          <a:xfrm>
            <a:off x="2122715" y="1492309"/>
            <a:ext cx="748923"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改寫</a:t>
            </a:r>
            <a:endParaRPr lang="en-US" sz="2200" b="1" dirty="0">
              <a:solidFill>
                <a:schemeClr val="tx2"/>
              </a:solidFill>
              <a:latin typeface="微軟正黑體" panose="020B0604030504040204" pitchFamily="34" charset="-120"/>
              <a:ea typeface="微軟正黑體" panose="020B0604030504040204" pitchFamily="34" charset="-120"/>
            </a:endParaRPr>
          </a:p>
        </p:txBody>
      </p:sp>
      <p:sp>
        <p:nvSpPr>
          <p:cNvPr id="7" name="TextBox 6">
            <a:extLst>
              <a:ext uri="{FF2B5EF4-FFF2-40B4-BE49-F238E27FC236}">
                <a16:creationId xmlns:a16="http://schemas.microsoft.com/office/drawing/2014/main" id="{2ADCC195-67F1-7444-978F-5ECCF1548D56}"/>
              </a:ext>
            </a:extLst>
          </p:cNvPr>
          <p:cNvSpPr txBox="1"/>
          <p:nvPr/>
        </p:nvSpPr>
        <p:spPr>
          <a:xfrm>
            <a:off x="2122715" y="1977626"/>
            <a:ext cx="748923"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摘寫</a:t>
            </a:r>
            <a:endParaRPr lang="en-US" sz="2200" b="1" dirty="0">
              <a:solidFill>
                <a:schemeClr val="tx2"/>
              </a:solidFill>
              <a:latin typeface="微軟正黑體" panose="020B0604030504040204" pitchFamily="34" charset="-120"/>
              <a:ea typeface="微軟正黑體" panose="020B0604030504040204" pitchFamily="34" charset="-120"/>
            </a:endParaRPr>
          </a:p>
        </p:txBody>
      </p:sp>
      <p:sp>
        <p:nvSpPr>
          <p:cNvPr id="8" name="TextBox 7">
            <a:extLst>
              <a:ext uri="{FF2B5EF4-FFF2-40B4-BE49-F238E27FC236}">
                <a16:creationId xmlns:a16="http://schemas.microsoft.com/office/drawing/2014/main" id="{92DD1259-3327-5846-9999-29FE90D48231}"/>
              </a:ext>
            </a:extLst>
          </p:cNvPr>
          <p:cNvSpPr txBox="1"/>
          <p:nvPr/>
        </p:nvSpPr>
        <p:spPr>
          <a:xfrm>
            <a:off x="2122715" y="2477583"/>
            <a:ext cx="748923"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引述</a:t>
            </a:r>
            <a:endParaRPr lang="en-US" sz="2200" b="1"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251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2" y="1176575"/>
            <a:ext cx="7751491" cy="296605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F83E0D2A-55A4-4912-85F1-8F62BCB230AD}"/>
              </a:ext>
            </a:extLst>
          </p:cNvPr>
          <p:cNvSpPr>
            <a:spLocks noGrp="1"/>
          </p:cNvSpPr>
          <p:nvPr>
            <p:ph type="title"/>
          </p:nvPr>
        </p:nvSpPr>
        <p:spPr/>
        <p:txBody>
          <a:bodyPr>
            <a:normAutofit/>
          </a:bodyPr>
          <a:lstStyle/>
          <a:p>
            <a:r>
              <a:rPr lang="zh-TW" altLang="en-US" sz="2800" dirty="0"/>
              <a:t>想一想：為什麼需要引註資料來源？</a:t>
            </a:r>
          </a:p>
        </p:txBody>
      </p:sp>
      <p:sp>
        <p:nvSpPr>
          <p:cNvPr id="3" name="內容版面配置區 2">
            <a:extLst>
              <a:ext uri="{FF2B5EF4-FFF2-40B4-BE49-F238E27FC236}">
                <a16:creationId xmlns:a16="http://schemas.microsoft.com/office/drawing/2014/main" id="{5A150D4E-A038-4F25-971B-F8476C1FA9A3}"/>
              </a:ext>
            </a:extLst>
          </p:cNvPr>
          <p:cNvSpPr>
            <a:spLocks noGrp="1"/>
          </p:cNvSpPr>
          <p:nvPr>
            <p:ph idx="1"/>
          </p:nvPr>
        </p:nvSpPr>
        <p:spPr>
          <a:xfrm>
            <a:off x="980994" y="1270185"/>
            <a:ext cx="7654124" cy="5286739"/>
          </a:xfrm>
        </p:spPr>
        <p:txBody>
          <a:bodyPr/>
          <a:lstStyle/>
          <a:p>
            <a:pPr marL="0" indent="0">
              <a:buNone/>
            </a:pPr>
            <a:r>
              <a:rPr lang="zh-TW" altLang="en-US" sz="2000" dirty="0"/>
              <a:t>這裡有</a:t>
            </a:r>
            <a:r>
              <a:rPr lang="zh-TW" altLang="en-US" sz="2000" b="1" dirty="0">
                <a:solidFill>
                  <a:srgbClr val="C00000"/>
                </a:solidFill>
              </a:rPr>
              <a:t>五</a:t>
            </a:r>
            <a:r>
              <a:rPr lang="zh-TW" altLang="en-US" sz="2000" dirty="0"/>
              <a:t>句話，哪幾句需要引註？</a:t>
            </a:r>
            <a:endParaRPr lang="en-US" altLang="zh-TW" sz="2000" dirty="0"/>
          </a:p>
          <a:p>
            <a:pPr marL="0" indent="0" algn="just">
              <a:buNone/>
            </a:pPr>
            <a:r>
              <a:rPr lang="zh-TW" altLang="en-US" sz="2000" dirty="0">
                <a:latin typeface="Arial" panose="020B0604020202020204" pitchFamily="34" charset="0"/>
                <a:cs typeface="Arial" panose="020B0604020202020204" pitchFamily="34" charset="0"/>
              </a:rPr>
              <a:t>新冠肺炎是 </a:t>
            </a:r>
            <a:r>
              <a:rPr lang="en-US" altLang="zh-TW" sz="2000" dirty="0">
                <a:latin typeface="Arial" panose="020B0604020202020204" pitchFamily="34" charset="0"/>
                <a:cs typeface="Arial" panose="020B0604020202020204" pitchFamily="34" charset="0"/>
              </a:rPr>
              <a:t>2020 </a:t>
            </a:r>
            <a:r>
              <a:rPr lang="zh-TW" altLang="en-US" sz="2000" dirty="0">
                <a:latin typeface="Arial" panose="020B0604020202020204" pitchFamily="34" charset="0"/>
                <a:cs typeface="Arial" panose="020B0604020202020204" pitchFamily="34" charset="0"/>
              </a:rPr>
              <a:t>年最重大的事件，幾乎影響了全世界人類的生命與生活</a:t>
            </a:r>
            <a:r>
              <a:rPr lang="en-US" altLang="zh-TW" sz="2000" dirty="0">
                <a:solidFill>
                  <a:srgbClr val="C00000"/>
                </a:solidFill>
                <a:latin typeface="Arial" panose="020B0604020202020204" pitchFamily="34" charset="0"/>
                <a:cs typeface="Arial" panose="020B0604020202020204" pitchFamily="34" charset="0"/>
              </a:rPr>
              <a:t>[1]</a:t>
            </a:r>
            <a:r>
              <a:rPr lang="zh-TW" altLang="en-US" sz="2000" dirty="0">
                <a:latin typeface="Arial" panose="020B0604020202020204" pitchFamily="34" charset="0"/>
                <a:cs typeface="Arial" panose="020B0604020202020204" pitchFamily="34" charset="0"/>
              </a:rPr>
              <a:t>。截至 </a:t>
            </a:r>
            <a:r>
              <a:rPr lang="en-US" altLang="zh-TW" sz="2000" dirty="0">
                <a:latin typeface="Arial" panose="020B0604020202020204" pitchFamily="34" charset="0"/>
                <a:cs typeface="Arial" panose="020B0604020202020204" pitchFamily="34" charset="0"/>
              </a:rPr>
              <a:t>9 </a:t>
            </a:r>
            <a:r>
              <a:rPr lang="zh-TW" altLang="en-US" sz="2000" dirty="0">
                <a:latin typeface="Arial" panose="020B0604020202020204" pitchFamily="34" charset="0"/>
                <a:cs typeface="Arial" panose="020B0604020202020204" pitchFamily="34" charset="0"/>
              </a:rPr>
              <a:t>月 </a:t>
            </a:r>
            <a:r>
              <a:rPr lang="en-US" altLang="zh-TW" sz="2000" dirty="0">
                <a:latin typeface="Arial" panose="020B0604020202020204" pitchFamily="34" charset="0"/>
                <a:cs typeface="Arial" panose="020B0604020202020204" pitchFamily="34" charset="0"/>
              </a:rPr>
              <a:t>16 </a:t>
            </a:r>
            <a:r>
              <a:rPr lang="zh-TW" altLang="en-US" sz="2000" dirty="0">
                <a:latin typeface="Arial" panose="020B0604020202020204" pitchFamily="34" charset="0"/>
                <a:cs typeface="Arial" panose="020B0604020202020204" pitchFamily="34" charset="0"/>
              </a:rPr>
              <a:t>日，全球已經有 </a:t>
            </a:r>
            <a:r>
              <a:rPr lang="en-US" altLang="zh-TW" sz="2000" dirty="0">
                <a:latin typeface="Arial" panose="020B0604020202020204" pitchFamily="34" charset="0"/>
                <a:cs typeface="Arial" panose="020B0604020202020204" pitchFamily="34" charset="0"/>
              </a:rPr>
              <a:t>2944 </a:t>
            </a:r>
            <a:r>
              <a:rPr lang="zh-TW" altLang="en-US" sz="2000" dirty="0">
                <a:latin typeface="Arial" panose="020B0604020202020204" pitchFamily="34" charset="0"/>
                <a:cs typeface="Arial" panose="020B0604020202020204" pitchFamily="34" charset="0"/>
              </a:rPr>
              <a:t>萬人感染，有 </a:t>
            </a:r>
            <a:r>
              <a:rPr lang="en-US" altLang="zh-TW" sz="2000" dirty="0">
                <a:latin typeface="Arial" panose="020B0604020202020204" pitchFamily="34" charset="0"/>
                <a:cs typeface="Arial" panose="020B0604020202020204" pitchFamily="34" charset="0"/>
              </a:rPr>
              <a:t>93 </a:t>
            </a:r>
            <a:r>
              <a:rPr lang="zh-TW" altLang="en-US" sz="2000" dirty="0">
                <a:latin typeface="Arial" panose="020B0604020202020204" pitchFamily="34" charset="0"/>
                <a:cs typeface="Arial" panose="020B0604020202020204" pitchFamily="34" charset="0"/>
              </a:rPr>
              <a:t>萬多人因而喪命</a:t>
            </a:r>
            <a:r>
              <a:rPr lang="en-US" altLang="zh-TW" sz="2000" dirty="0">
                <a:solidFill>
                  <a:srgbClr val="C00000"/>
                </a:solidFill>
                <a:latin typeface="Arial" panose="020B0604020202020204" pitchFamily="34" charset="0"/>
                <a:cs typeface="Arial" panose="020B0604020202020204" pitchFamily="34" charset="0"/>
              </a:rPr>
              <a:t>[2]</a:t>
            </a:r>
            <a:r>
              <a:rPr lang="zh-TW" altLang="en-US" sz="2000" dirty="0">
                <a:latin typeface="Arial" panose="020B0604020202020204" pitchFamily="34" charset="0"/>
                <a:cs typeface="Arial" panose="020B0604020202020204" pitchFamily="34" charset="0"/>
              </a:rPr>
              <a:t>。除了生活改變以外，勞動力的損失也不計其數</a:t>
            </a:r>
            <a:r>
              <a:rPr lang="en-US" altLang="zh-TW" sz="2000" dirty="0">
                <a:solidFill>
                  <a:srgbClr val="C00000"/>
                </a:solidFill>
                <a:latin typeface="Arial" panose="020B0604020202020204" pitchFamily="34" charset="0"/>
                <a:cs typeface="Arial" panose="020B0604020202020204" pitchFamily="34" charset="0"/>
              </a:rPr>
              <a:t>[3]</a:t>
            </a:r>
            <a:r>
              <a:rPr lang="zh-TW" altLang="en-US" sz="2000" dirty="0">
                <a:latin typeface="Arial" panose="020B0604020202020204" pitchFamily="34" charset="0"/>
                <a:cs typeface="Arial" panose="020B0604020202020204" pitchFamily="34" charset="0"/>
              </a:rPr>
              <a:t>。</a:t>
            </a:r>
            <a:r>
              <a:rPr lang="en-US" altLang="zh-TW" sz="2000" dirty="0">
                <a:latin typeface="Arial" panose="020B0604020202020204" pitchFamily="34" charset="0"/>
                <a:cs typeface="Arial" panose="020B0604020202020204" pitchFamily="34" charset="0"/>
              </a:rPr>
              <a:t>2020 </a:t>
            </a:r>
            <a:r>
              <a:rPr lang="zh-TW" altLang="en-US" sz="2000" dirty="0">
                <a:latin typeface="Arial" panose="020B0604020202020204" pitchFamily="34" charset="0"/>
                <a:cs typeface="Arial" panose="020B0604020202020204" pitchFamily="34" charset="0"/>
              </a:rPr>
              <a:t>年第二季，相較於去年的第四季，全球總勞動時數因為疫情的爆發，預計減少 </a:t>
            </a:r>
            <a:r>
              <a:rPr lang="en-US" altLang="zh-TW" sz="2000" dirty="0">
                <a:latin typeface="Arial" panose="020B0604020202020204" pitchFamily="34" charset="0"/>
                <a:cs typeface="Arial" panose="020B0604020202020204" pitchFamily="34" charset="0"/>
              </a:rPr>
              <a:t>14%</a:t>
            </a:r>
            <a:r>
              <a:rPr lang="zh-TW" altLang="en-US" sz="2000" dirty="0">
                <a:latin typeface="Arial" panose="020B0604020202020204" pitchFamily="34" charset="0"/>
                <a:cs typeface="Arial" panose="020B0604020202020204" pitchFamily="34" charset="0"/>
              </a:rPr>
              <a:t>、相當於 </a:t>
            </a:r>
            <a:r>
              <a:rPr lang="en-US" altLang="zh-TW" sz="2000" dirty="0">
                <a:latin typeface="Arial" panose="020B0604020202020204" pitchFamily="34" charset="0"/>
                <a:cs typeface="Arial" panose="020B0604020202020204" pitchFamily="34" charset="0"/>
              </a:rPr>
              <a:t>4 </a:t>
            </a:r>
            <a:r>
              <a:rPr lang="zh-TW" altLang="en-US" sz="2000" dirty="0">
                <a:latin typeface="Arial" panose="020B0604020202020204" pitchFamily="34" charset="0"/>
                <a:cs typeface="Arial" panose="020B0604020202020204" pitchFamily="34" charset="0"/>
              </a:rPr>
              <a:t>億個全職工作</a:t>
            </a:r>
            <a:r>
              <a:rPr lang="en-US" altLang="zh-TW" sz="2000" dirty="0">
                <a:solidFill>
                  <a:srgbClr val="C00000"/>
                </a:solidFill>
                <a:latin typeface="Arial" panose="020B0604020202020204" pitchFamily="34" charset="0"/>
                <a:cs typeface="Arial" panose="020B0604020202020204" pitchFamily="34" charset="0"/>
              </a:rPr>
              <a:t>[4] </a:t>
            </a:r>
            <a:r>
              <a:rPr lang="zh-TW" altLang="en-US" sz="2000" dirty="0">
                <a:latin typeface="Arial" panose="020B0604020202020204" pitchFamily="34" charset="0"/>
                <a:cs typeface="Arial" panose="020B0604020202020204" pitchFamily="34" charset="0"/>
              </a:rPr>
              <a:t>。這代表可能有上億個家庭受到財務上的影響</a:t>
            </a:r>
            <a:r>
              <a:rPr lang="en-US" altLang="zh-TW" sz="2000" dirty="0">
                <a:solidFill>
                  <a:srgbClr val="C00000"/>
                </a:solidFill>
                <a:latin typeface="Arial" panose="020B0604020202020204" pitchFamily="34" charset="0"/>
                <a:cs typeface="Arial" panose="020B0604020202020204" pitchFamily="34" charset="0"/>
              </a:rPr>
              <a:t>[5]</a:t>
            </a:r>
            <a:r>
              <a:rPr lang="zh-TW" altLang="en-US" sz="2000" dirty="0">
                <a:latin typeface="Arial" panose="020B0604020202020204" pitchFamily="34" charset="0"/>
                <a:cs typeface="Arial" panose="020B0604020202020204" pitchFamily="34" charset="0"/>
              </a:rPr>
              <a:t>。</a:t>
            </a:r>
            <a:endParaRPr lang="en-US" altLang="zh-TW" sz="2000" dirty="0">
              <a:latin typeface="Arial" panose="020B0604020202020204" pitchFamily="34" charset="0"/>
              <a:cs typeface="Arial" panose="020B0604020202020204" pitchFamily="34" charset="0"/>
            </a:endParaRPr>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8641BD30-0646-411C-86C2-388C9B72EBAC}"/>
              </a:ext>
            </a:extLst>
          </p:cNvPr>
          <p:cNvSpPr>
            <a:spLocks noGrp="1"/>
          </p:cNvSpPr>
          <p:nvPr>
            <p:ph type="sldNum" sz="quarter" idx="12"/>
          </p:nvPr>
        </p:nvSpPr>
        <p:spPr/>
        <p:txBody>
          <a:bodyPr/>
          <a:lstStyle/>
          <a:p>
            <a:fld id="{7929040E-CB57-2D40-A712-FE599601156A}" type="slidenum">
              <a:rPr lang="en-US" smtClean="0"/>
              <a:pPr/>
              <a:t>42</a:t>
            </a:fld>
            <a:endParaRPr lang="en-US" dirty="0"/>
          </a:p>
        </p:txBody>
      </p:sp>
      <p:sp>
        <p:nvSpPr>
          <p:cNvPr id="7" name="文字方塊 6"/>
          <p:cNvSpPr txBox="1"/>
          <p:nvPr/>
        </p:nvSpPr>
        <p:spPr>
          <a:xfrm>
            <a:off x="1469711" y="4331910"/>
            <a:ext cx="7213112" cy="1089529"/>
          </a:xfrm>
          <a:prstGeom prst="rect">
            <a:avLst/>
          </a:prstGeom>
          <a:noFill/>
        </p:spPr>
        <p:txBody>
          <a:bodyPr wrap="square" rtlCol="0">
            <a:spAutoFit/>
          </a:bodyPr>
          <a:lstStyle/>
          <a:p>
            <a:pPr>
              <a:lnSpc>
                <a:spcPct val="120000"/>
              </a:lnSpc>
            </a:pPr>
            <a:r>
              <a:rPr lang="zh-TW" altLang="en-US" b="1" dirty="0">
                <a:solidFill>
                  <a:schemeClr val="accent1">
                    <a:lumMod val="50000"/>
                  </a:schemeClr>
                </a:solidFill>
                <a:latin typeface="Arial" panose="020B0604020202020204" pitchFamily="34" charset="0"/>
              </a:rPr>
              <a:t>只要不是依常識、自然法則、歷史事實、廣為該領域人知的方程式</a:t>
            </a:r>
            <a:r>
              <a:rPr lang="en-US" altLang="zh-TW" b="1" dirty="0">
                <a:solidFill>
                  <a:schemeClr val="accent1">
                    <a:lumMod val="50000"/>
                  </a:schemeClr>
                </a:solidFill>
                <a:latin typeface="Arial" panose="020B0604020202020204" pitchFamily="34" charset="0"/>
              </a:rPr>
              <a:t>/</a:t>
            </a:r>
            <a:r>
              <a:rPr lang="zh-TW" altLang="en-US" b="1" dirty="0">
                <a:solidFill>
                  <a:schemeClr val="accent1">
                    <a:lumMod val="50000"/>
                  </a:schemeClr>
                </a:solidFill>
                <a:latin typeface="Arial" panose="020B0604020202020204" pitchFamily="34" charset="0"/>
              </a:rPr>
              <a:t>實驗步驟</a:t>
            </a:r>
            <a:r>
              <a:rPr lang="en-US" altLang="zh-TW" b="1" dirty="0">
                <a:solidFill>
                  <a:schemeClr val="accent1">
                    <a:lumMod val="50000"/>
                  </a:schemeClr>
                </a:solidFill>
                <a:latin typeface="Arial" panose="020B0604020202020204" pitchFamily="34" charset="0"/>
              </a:rPr>
              <a:t>/</a:t>
            </a:r>
            <a:r>
              <a:rPr lang="zh-TW" altLang="en-US" b="1" dirty="0">
                <a:solidFill>
                  <a:schemeClr val="accent1">
                    <a:lumMod val="50000"/>
                  </a:schemeClr>
                </a:solidFill>
                <a:latin typeface="Arial" panose="020B0604020202020204" pitchFamily="34" charset="0"/>
              </a:rPr>
              <a:t>研究方法，或邏輯可得出來的事實或意見，就應該引註（註明出處）。</a:t>
            </a:r>
            <a:endParaRPr lang="en-US" altLang="zh-TW" b="1" dirty="0">
              <a:solidFill>
                <a:schemeClr val="accent1">
                  <a:lumMod val="50000"/>
                </a:schemeClr>
              </a:solidFill>
              <a:latin typeface="Arial" panose="020B0604020202020204" pitchFamily="34" charset="0"/>
            </a:endParaRPr>
          </a:p>
        </p:txBody>
      </p:sp>
      <p:sp>
        <p:nvSpPr>
          <p:cNvPr id="8" name="五角星形 7"/>
          <p:cNvSpPr/>
          <p:nvPr/>
        </p:nvSpPr>
        <p:spPr>
          <a:xfrm>
            <a:off x="980994" y="4405985"/>
            <a:ext cx="432000" cy="43200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Arial" panose="020B0604020202020204" pitchFamily="34" charset="0"/>
            </a:endParaRPr>
          </a:p>
        </p:txBody>
      </p:sp>
    </p:spTree>
    <p:extLst>
      <p:ext uri="{BB962C8B-B14F-4D97-AF65-F5344CB8AC3E}">
        <p14:creationId xmlns:p14="http://schemas.microsoft.com/office/powerpoint/2010/main" val="395743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2" y="1176574"/>
            <a:ext cx="7751491" cy="3371571"/>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F83E0D2A-55A4-4912-85F1-8F62BCB230AD}"/>
              </a:ext>
            </a:extLst>
          </p:cNvPr>
          <p:cNvSpPr>
            <a:spLocks noGrp="1"/>
          </p:cNvSpPr>
          <p:nvPr>
            <p:ph type="title"/>
          </p:nvPr>
        </p:nvSpPr>
        <p:spPr>
          <a:xfrm>
            <a:off x="1028700" y="329184"/>
            <a:ext cx="7849216" cy="694944"/>
          </a:xfrm>
        </p:spPr>
        <p:txBody>
          <a:bodyPr>
            <a:normAutofit/>
          </a:bodyPr>
          <a:lstStyle/>
          <a:p>
            <a:r>
              <a:rPr lang="zh-TW" altLang="en-US" sz="2800" dirty="0"/>
              <a:t>想一想：為什麼需要引註資料來源？</a:t>
            </a:r>
            <a:r>
              <a:rPr lang="zh-TW" altLang="en-US" sz="2400" b="0" dirty="0"/>
              <a:t>（參考答案）</a:t>
            </a:r>
          </a:p>
        </p:txBody>
      </p:sp>
      <p:sp>
        <p:nvSpPr>
          <p:cNvPr id="3" name="內容版面配置區 2">
            <a:extLst>
              <a:ext uri="{FF2B5EF4-FFF2-40B4-BE49-F238E27FC236}">
                <a16:creationId xmlns:a16="http://schemas.microsoft.com/office/drawing/2014/main" id="{5A150D4E-A038-4F25-971B-F8476C1FA9A3}"/>
              </a:ext>
            </a:extLst>
          </p:cNvPr>
          <p:cNvSpPr>
            <a:spLocks noGrp="1"/>
          </p:cNvSpPr>
          <p:nvPr>
            <p:ph idx="1"/>
          </p:nvPr>
        </p:nvSpPr>
        <p:spPr>
          <a:xfrm>
            <a:off x="980994" y="1270185"/>
            <a:ext cx="7654124" cy="5286739"/>
          </a:xfrm>
        </p:spPr>
        <p:txBody>
          <a:bodyPr/>
          <a:lstStyle/>
          <a:p>
            <a:pPr marL="0" indent="0">
              <a:buNone/>
            </a:pPr>
            <a:r>
              <a:rPr lang="zh-TW" altLang="en-US" sz="2000" dirty="0">
                <a:latin typeface="Arial" panose="020B0604020202020204" pitchFamily="34" charset="0"/>
                <a:cs typeface="Arial" panose="020B0604020202020204" pitchFamily="34" charset="0"/>
              </a:rPr>
              <a:t>這裡有</a:t>
            </a:r>
            <a:r>
              <a:rPr lang="zh-TW" altLang="en-US" sz="2000" b="1" dirty="0">
                <a:solidFill>
                  <a:srgbClr val="C00000"/>
                </a:solidFill>
                <a:latin typeface="Arial" panose="020B0604020202020204" pitchFamily="34" charset="0"/>
                <a:cs typeface="Arial" panose="020B0604020202020204" pitchFamily="34" charset="0"/>
              </a:rPr>
              <a:t>五</a:t>
            </a:r>
            <a:r>
              <a:rPr lang="zh-TW" altLang="en-US" sz="2000" dirty="0">
                <a:latin typeface="Arial" panose="020B0604020202020204" pitchFamily="34" charset="0"/>
                <a:cs typeface="Arial" panose="020B0604020202020204" pitchFamily="34" charset="0"/>
              </a:rPr>
              <a:t>句話，哪幾句需要引註？</a:t>
            </a:r>
            <a:endParaRPr lang="en-US" altLang="zh-TW" sz="2000" dirty="0">
              <a:latin typeface="Arial" panose="020B0604020202020204" pitchFamily="34" charset="0"/>
              <a:cs typeface="Arial" panose="020B0604020202020204" pitchFamily="34" charset="0"/>
            </a:endParaRPr>
          </a:p>
          <a:p>
            <a:pPr marL="0" indent="0" algn="just">
              <a:buNone/>
            </a:pPr>
            <a:r>
              <a:rPr lang="zh-TW" altLang="en-US" sz="2000" dirty="0">
                <a:latin typeface="Arial" panose="020B0604020202020204" pitchFamily="34" charset="0"/>
                <a:cs typeface="Arial" panose="020B0604020202020204" pitchFamily="34" charset="0"/>
              </a:rPr>
              <a:t>新冠肺炎是 </a:t>
            </a:r>
            <a:r>
              <a:rPr lang="en-US" altLang="zh-TW" sz="2000" dirty="0">
                <a:latin typeface="Arial" panose="020B0604020202020204" pitchFamily="34" charset="0"/>
                <a:cs typeface="Arial" panose="020B0604020202020204" pitchFamily="34" charset="0"/>
              </a:rPr>
              <a:t>2020 </a:t>
            </a:r>
            <a:r>
              <a:rPr lang="zh-TW" altLang="en-US" sz="2000" dirty="0">
                <a:latin typeface="Arial" panose="020B0604020202020204" pitchFamily="34" charset="0"/>
                <a:cs typeface="Arial" panose="020B0604020202020204" pitchFamily="34" charset="0"/>
              </a:rPr>
              <a:t>年最重大的事件，幾乎影響了全世界人類的生命與生活</a:t>
            </a:r>
            <a:r>
              <a:rPr lang="en-US" altLang="zh-TW" sz="2000" dirty="0">
                <a:solidFill>
                  <a:srgbClr val="C00000"/>
                </a:solidFill>
                <a:latin typeface="Arial" panose="020B0604020202020204" pitchFamily="34" charset="0"/>
                <a:cs typeface="Arial" panose="020B0604020202020204" pitchFamily="34" charset="0"/>
              </a:rPr>
              <a:t>[1]</a:t>
            </a:r>
            <a:r>
              <a:rPr lang="zh-TW" altLang="en-US" sz="2000" dirty="0">
                <a:latin typeface="Arial" panose="020B0604020202020204" pitchFamily="34" charset="0"/>
                <a:cs typeface="Arial" panose="020B0604020202020204" pitchFamily="34" charset="0"/>
              </a:rPr>
              <a:t>。</a:t>
            </a:r>
            <a:r>
              <a:rPr lang="zh-TW" altLang="en-US" sz="2000" dirty="0">
                <a:solidFill>
                  <a:srgbClr val="0066CC"/>
                </a:solidFill>
                <a:latin typeface="Arial" panose="020B0604020202020204" pitchFamily="34" charset="0"/>
                <a:cs typeface="Arial" panose="020B0604020202020204" pitchFamily="34" charset="0"/>
              </a:rPr>
              <a:t>根據 </a:t>
            </a:r>
            <a:r>
              <a:rPr lang="en-US" altLang="zh-TW" sz="2000" dirty="0">
                <a:solidFill>
                  <a:srgbClr val="0066CC"/>
                </a:solidFill>
                <a:latin typeface="Arial" panose="020B0604020202020204" pitchFamily="34" charset="0"/>
                <a:cs typeface="Arial" panose="020B0604020202020204" pitchFamily="34" charset="0"/>
              </a:rPr>
              <a:t>WHO</a:t>
            </a:r>
            <a:r>
              <a:rPr lang="zh-TW" altLang="en-US" sz="2000" dirty="0">
                <a:solidFill>
                  <a:srgbClr val="0066CC"/>
                </a:solidFill>
                <a:latin typeface="Arial" panose="020B0604020202020204" pitchFamily="34" charset="0"/>
                <a:cs typeface="Arial" panose="020B0604020202020204" pitchFamily="34" charset="0"/>
              </a:rPr>
              <a:t> 的統計（</a:t>
            </a:r>
            <a:r>
              <a:rPr lang="en-US" altLang="zh-TW" sz="2000" dirty="0">
                <a:solidFill>
                  <a:srgbClr val="0066CC"/>
                </a:solidFill>
                <a:latin typeface="Arial" panose="020B0604020202020204" pitchFamily="34" charset="0"/>
                <a:cs typeface="Arial" panose="020B0604020202020204" pitchFamily="34" charset="0"/>
              </a:rPr>
              <a:t>2020</a:t>
            </a:r>
            <a:r>
              <a:rPr lang="zh-TW" altLang="en-US" sz="2000" dirty="0">
                <a:solidFill>
                  <a:srgbClr val="0066CC"/>
                </a:solidFill>
                <a:latin typeface="Arial" panose="020B0604020202020204" pitchFamily="34" charset="0"/>
                <a:cs typeface="Arial" panose="020B0604020202020204" pitchFamily="34" charset="0"/>
              </a:rPr>
              <a:t>）的統計</a:t>
            </a:r>
            <a:r>
              <a:rPr lang="zh-TW" altLang="en-US" sz="2000" dirty="0">
                <a:latin typeface="Arial" panose="020B0604020202020204" pitchFamily="34" charset="0"/>
                <a:cs typeface="Arial" panose="020B0604020202020204" pitchFamily="34" charset="0"/>
              </a:rPr>
              <a:t>，截至 </a:t>
            </a:r>
            <a:r>
              <a:rPr lang="en-US" altLang="zh-TW" sz="2000" dirty="0">
                <a:latin typeface="Arial" panose="020B0604020202020204" pitchFamily="34" charset="0"/>
                <a:cs typeface="Arial" panose="020B0604020202020204" pitchFamily="34" charset="0"/>
              </a:rPr>
              <a:t>9 </a:t>
            </a:r>
            <a:r>
              <a:rPr lang="zh-TW" altLang="en-US" sz="2000" dirty="0">
                <a:latin typeface="Arial" panose="020B0604020202020204" pitchFamily="34" charset="0"/>
                <a:cs typeface="Arial" panose="020B0604020202020204" pitchFamily="34" charset="0"/>
              </a:rPr>
              <a:t>月 </a:t>
            </a:r>
            <a:r>
              <a:rPr lang="en-US" altLang="zh-TW" sz="2000" dirty="0">
                <a:latin typeface="Arial" panose="020B0604020202020204" pitchFamily="34" charset="0"/>
                <a:cs typeface="Arial" panose="020B0604020202020204" pitchFamily="34" charset="0"/>
              </a:rPr>
              <a:t>16 </a:t>
            </a:r>
            <a:r>
              <a:rPr lang="zh-TW" altLang="en-US" sz="2000" dirty="0">
                <a:latin typeface="Arial" panose="020B0604020202020204" pitchFamily="34" charset="0"/>
                <a:cs typeface="Arial" panose="020B0604020202020204" pitchFamily="34" charset="0"/>
              </a:rPr>
              <a:t>日，全球已經有 </a:t>
            </a:r>
            <a:r>
              <a:rPr lang="en-US" altLang="zh-TW" sz="2000" dirty="0">
                <a:latin typeface="Arial" panose="020B0604020202020204" pitchFamily="34" charset="0"/>
                <a:cs typeface="Arial" panose="020B0604020202020204" pitchFamily="34" charset="0"/>
              </a:rPr>
              <a:t>2944 </a:t>
            </a:r>
            <a:r>
              <a:rPr lang="zh-TW" altLang="en-US" sz="2000" dirty="0">
                <a:latin typeface="Arial" panose="020B0604020202020204" pitchFamily="34" charset="0"/>
                <a:cs typeface="Arial" panose="020B0604020202020204" pitchFamily="34" charset="0"/>
              </a:rPr>
              <a:t>萬人感染，有 </a:t>
            </a:r>
            <a:r>
              <a:rPr lang="en-US" altLang="zh-TW" sz="2000" dirty="0">
                <a:latin typeface="Arial" panose="020B0604020202020204" pitchFamily="34" charset="0"/>
                <a:cs typeface="Arial" panose="020B0604020202020204" pitchFamily="34" charset="0"/>
              </a:rPr>
              <a:t>93 </a:t>
            </a:r>
            <a:r>
              <a:rPr lang="zh-TW" altLang="en-US" sz="2000" dirty="0">
                <a:latin typeface="Arial" panose="020B0604020202020204" pitchFamily="34" charset="0"/>
                <a:cs typeface="Arial" panose="020B0604020202020204" pitchFamily="34" charset="0"/>
              </a:rPr>
              <a:t>萬多人因而喪命</a:t>
            </a:r>
            <a:r>
              <a:rPr lang="en-US" altLang="zh-TW" sz="2000" dirty="0">
                <a:solidFill>
                  <a:srgbClr val="C00000"/>
                </a:solidFill>
                <a:latin typeface="Arial" panose="020B0604020202020204" pitchFamily="34" charset="0"/>
                <a:cs typeface="Arial" panose="020B0604020202020204" pitchFamily="34" charset="0"/>
              </a:rPr>
              <a:t>[2] </a:t>
            </a:r>
            <a:r>
              <a:rPr lang="zh-TW" altLang="en-US" sz="2000" dirty="0">
                <a:latin typeface="Arial" panose="020B0604020202020204" pitchFamily="34" charset="0"/>
                <a:cs typeface="Arial" panose="020B0604020202020204" pitchFamily="34" charset="0"/>
              </a:rPr>
              <a:t>。除了生活改變以外，勞動力的損失也不計其數</a:t>
            </a:r>
            <a:r>
              <a:rPr lang="en-US" altLang="zh-TW" sz="2000" dirty="0">
                <a:solidFill>
                  <a:srgbClr val="C00000"/>
                </a:solidFill>
                <a:latin typeface="Arial" panose="020B0604020202020204" pitchFamily="34" charset="0"/>
                <a:cs typeface="Arial" panose="020B0604020202020204" pitchFamily="34" charset="0"/>
              </a:rPr>
              <a:t>[3]</a:t>
            </a:r>
            <a:r>
              <a:rPr lang="zh-TW" altLang="en-US" sz="2000" dirty="0">
                <a:latin typeface="Arial" panose="020B0604020202020204" pitchFamily="34" charset="0"/>
                <a:cs typeface="Arial" panose="020B0604020202020204" pitchFamily="34" charset="0"/>
              </a:rPr>
              <a:t>。</a:t>
            </a:r>
            <a:r>
              <a:rPr lang="en-US" altLang="zh-TW" sz="2000" dirty="0">
                <a:latin typeface="Arial" panose="020B0604020202020204" pitchFamily="34" charset="0"/>
                <a:cs typeface="Arial" panose="020B0604020202020204" pitchFamily="34" charset="0"/>
              </a:rPr>
              <a:t>2020 </a:t>
            </a:r>
            <a:r>
              <a:rPr lang="zh-TW" altLang="en-US" sz="2000" dirty="0">
                <a:latin typeface="Arial" panose="020B0604020202020204" pitchFamily="34" charset="0"/>
                <a:cs typeface="Arial" panose="020B0604020202020204" pitchFamily="34" charset="0"/>
              </a:rPr>
              <a:t>年第二季，相較於去年的第四季，全球總勞動時數因為疫情的爆發，預計減少 </a:t>
            </a:r>
            <a:r>
              <a:rPr lang="en-US" altLang="zh-TW" sz="2000" dirty="0">
                <a:latin typeface="Arial" panose="020B0604020202020204" pitchFamily="34" charset="0"/>
                <a:cs typeface="Arial" panose="020B0604020202020204" pitchFamily="34" charset="0"/>
              </a:rPr>
              <a:t>14%</a:t>
            </a:r>
            <a:r>
              <a:rPr lang="zh-TW" altLang="en-US" sz="2000" dirty="0">
                <a:latin typeface="Arial" panose="020B0604020202020204" pitchFamily="34" charset="0"/>
                <a:cs typeface="Arial" panose="020B0604020202020204" pitchFamily="34" charset="0"/>
              </a:rPr>
              <a:t>、相當於 </a:t>
            </a:r>
            <a:r>
              <a:rPr lang="en-US" altLang="zh-TW" sz="2000" dirty="0">
                <a:latin typeface="Arial" panose="020B0604020202020204" pitchFamily="34" charset="0"/>
                <a:cs typeface="Arial" panose="020B0604020202020204" pitchFamily="34" charset="0"/>
              </a:rPr>
              <a:t>4 </a:t>
            </a:r>
            <a:r>
              <a:rPr lang="zh-TW" altLang="en-US" sz="2000" dirty="0">
                <a:latin typeface="Arial" panose="020B0604020202020204" pitchFamily="34" charset="0"/>
                <a:cs typeface="Arial" panose="020B0604020202020204" pitchFamily="34" charset="0"/>
              </a:rPr>
              <a:t>億個全職工作工作</a:t>
            </a:r>
            <a:r>
              <a:rPr lang="zh-TW" altLang="en-US" sz="2000" dirty="0">
                <a:solidFill>
                  <a:srgbClr val="0066CC"/>
                </a:solidFill>
                <a:latin typeface="Arial" panose="020B0604020202020204" pitchFamily="34" charset="0"/>
                <a:cs typeface="Arial" panose="020B0604020202020204" pitchFamily="34" charset="0"/>
              </a:rPr>
              <a:t>（</a:t>
            </a:r>
            <a:r>
              <a:rPr lang="en-US" altLang="zh-TW" sz="2000" dirty="0">
                <a:solidFill>
                  <a:srgbClr val="0066CC"/>
                </a:solidFill>
                <a:latin typeface="Arial" panose="020B0604020202020204" pitchFamily="34" charset="0"/>
                <a:cs typeface="Arial" panose="020B0604020202020204" pitchFamily="34" charset="0"/>
              </a:rPr>
              <a:t>International </a:t>
            </a:r>
            <a:r>
              <a:rPr lang="en-US" altLang="zh-TW" sz="2000" dirty="0" err="1">
                <a:solidFill>
                  <a:srgbClr val="0066CC"/>
                </a:solidFill>
                <a:latin typeface="Arial" panose="020B0604020202020204" pitchFamily="34" charset="0"/>
                <a:cs typeface="Arial" panose="020B0604020202020204" pitchFamily="34" charset="0"/>
              </a:rPr>
              <a:t>Labour</a:t>
            </a:r>
            <a:r>
              <a:rPr lang="en-US" altLang="zh-TW" sz="2000" dirty="0">
                <a:solidFill>
                  <a:srgbClr val="0066CC"/>
                </a:solidFill>
                <a:latin typeface="Arial" panose="020B0604020202020204" pitchFamily="34" charset="0"/>
                <a:cs typeface="Arial" panose="020B0604020202020204" pitchFamily="34" charset="0"/>
              </a:rPr>
              <a:t> Organization</a:t>
            </a:r>
            <a:r>
              <a:rPr lang="zh-TW" altLang="en-US" sz="2000" dirty="0">
                <a:solidFill>
                  <a:srgbClr val="0066CC"/>
                </a:solidFill>
                <a:latin typeface="Arial" panose="020B0604020202020204" pitchFamily="34" charset="0"/>
                <a:cs typeface="Arial" panose="020B0604020202020204" pitchFamily="34" charset="0"/>
              </a:rPr>
              <a:t>，</a:t>
            </a:r>
            <a:r>
              <a:rPr lang="en-US" altLang="zh-TW" sz="2000" dirty="0">
                <a:solidFill>
                  <a:srgbClr val="0066CC"/>
                </a:solidFill>
                <a:latin typeface="Arial" panose="020B0604020202020204" pitchFamily="34" charset="0"/>
                <a:cs typeface="Arial" panose="020B0604020202020204" pitchFamily="34" charset="0"/>
              </a:rPr>
              <a:t>2020</a:t>
            </a:r>
            <a:r>
              <a:rPr lang="zh-TW" altLang="en-US" sz="2000" dirty="0">
                <a:solidFill>
                  <a:srgbClr val="0066CC"/>
                </a:solidFill>
                <a:latin typeface="Arial" panose="020B0604020202020204" pitchFamily="34" charset="0"/>
                <a:cs typeface="Arial" panose="020B0604020202020204" pitchFamily="34" charset="0"/>
              </a:rPr>
              <a:t>）</a:t>
            </a:r>
            <a:r>
              <a:rPr lang="zh-TW" altLang="en-US" sz="2000" dirty="0">
                <a:latin typeface="Arial" panose="020B0604020202020204" pitchFamily="34" charset="0"/>
                <a:cs typeface="Arial" panose="020B0604020202020204" pitchFamily="34" charset="0"/>
              </a:rPr>
              <a:t>。這代表可能有上億個家庭受到財務上的影響</a:t>
            </a:r>
            <a:r>
              <a:rPr lang="en-US" altLang="zh-TW" sz="2000" dirty="0">
                <a:solidFill>
                  <a:srgbClr val="C00000"/>
                </a:solidFill>
                <a:latin typeface="Arial" panose="020B0604020202020204" pitchFamily="34" charset="0"/>
                <a:cs typeface="Arial" panose="020B0604020202020204" pitchFamily="34" charset="0"/>
              </a:rPr>
              <a:t>[5]</a:t>
            </a:r>
            <a:r>
              <a:rPr lang="zh-TW" altLang="en-US" sz="2000" dirty="0">
                <a:latin typeface="Arial" panose="020B0604020202020204" pitchFamily="34" charset="0"/>
                <a:cs typeface="Arial" panose="020B0604020202020204" pitchFamily="34" charset="0"/>
              </a:rPr>
              <a:t>。</a:t>
            </a:r>
            <a:endParaRPr lang="en-US" altLang="zh-TW" sz="2000" dirty="0">
              <a:latin typeface="Arial" panose="020B0604020202020204" pitchFamily="34" charset="0"/>
              <a:cs typeface="Arial" panose="020B0604020202020204" pitchFamily="34" charset="0"/>
            </a:endParaRPr>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8641BD30-0646-411C-86C2-388C9B72EBAC}"/>
              </a:ext>
            </a:extLst>
          </p:cNvPr>
          <p:cNvSpPr>
            <a:spLocks noGrp="1"/>
          </p:cNvSpPr>
          <p:nvPr>
            <p:ph type="sldNum" sz="quarter" idx="12"/>
          </p:nvPr>
        </p:nvSpPr>
        <p:spPr/>
        <p:txBody>
          <a:bodyPr/>
          <a:lstStyle/>
          <a:p>
            <a:fld id="{7929040E-CB57-2D40-A712-FE599601156A}" type="slidenum">
              <a:rPr lang="en-US" smtClean="0"/>
              <a:pPr/>
              <a:t>43</a:t>
            </a:fld>
            <a:endParaRPr lang="en-US" dirty="0"/>
          </a:p>
        </p:txBody>
      </p:sp>
      <p:sp>
        <p:nvSpPr>
          <p:cNvPr id="7" name="文字方塊 6"/>
          <p:cNvSpPr txBox="1"/>
          <p:nvPr/>
        </p:nvSpPr>
        <p:spPr>
          <a:xfrm>
            <a:off x="857460" y="4765625"/>
            <a:ext cx="8094516" cy="1618905"/>
          </a:xfrm>
          <a:prstGeom prst="rect">
            <a:avLst/>
          </a:prstGeom>
          <a:noFill/>
        </p:spPr>
        <p:txBody>
          <a:bodyPr wrap="square" rtlCol="0">
            <a:spAutoFit/>
          </a:bodyPr>
          <a:lstStyle/>
          <a:p>
            <a:pPr>
              <a:lnSpc>
                <a:spcPct val="120000"/>
              </a:lnSpc>
            </a:pPr>
            <a:r>
              <a:rPr lang="zh-TW" altLang="en-US" sz="1600" b="1" dirty="0">
                <a:solidFill>
                  <a:schemeClr val="accent1">
                    <a:lumMod val="50000"/>
                  </a:schemeClr>
                </a:solidFill>
                <a:latin typeface="Arial" panose="020B0604020202020204" pitchFamily="34" charset="0"/>
              </a:rPr>
              <a:t>參考文獻</a:t>
            </a:r>
            <a:endParaRPr lang="en-US" altLang="zh-TW" sz="1600" b="1" dirty="0">
              <a:solidFill>
                <a:schemeClr val="accent1">
                  <a:lumMod val="50000"/>
                </a:schemeClr>
              </a:solidFill>
              <a:latin typeface="Arial" panose="020B0604020202020204" pitchFamily="34" charset="0"/>
            </a:endParaRPr>
          </a:p>
          <a:p>
            <a:pPr>
              <a:lnSpc>
                <a:spcPct val="120000"/>
              </a:lnSpc>
            </a:pPr>
            <a:r>
              <a:rPr lang="en-US" altLang="zh-TW" sz="1250" dirty="0">
                <a:latin typeface="Arial" panose="020B0604020202020204" pitchFamily="34" charset="0"/>
                <a:cs typeface="Arial" panose="020B0604020202020204" pitchFamily="34" charset="0"/>
              </a:rPr>
              <a:t>World Health Organization. (2020, September 16). WHO coronavirus disease (COVID-19) dashboard. </a:t>
            </a:r>
            <a:r>
              <a:rPr lang="en-US" altLang="zh-TW" sz="1250" dirty="0">
                <a:latin typeface="Arial" panose="020B0604020202020204" pitchFamily="34" charset="0"/>
                <a:cs typeface="Arial" panose="020B0604020202020204" pitchFamily="34" charset="0"/>
                <a:hlinkClick r:id="rId2"/>
              </a:rPr>
              <a:t>https://covid19.who.int/?gclid=CjwKCAjw74b7BRA_EiwAF8yHFHCB8fXiBVpSXRKZDRDbmLW4scbKAVUMa8Dp4qIISkHTS7OtHbVojhoCdEgQAvD_BwE</a:t>
            </a:r>
            <a:endParaRPr lang="en-US" altLang="zh-TW" sz="1250" dirty="0">
              <a:latin typeface="Arial" panose="020B0604020202020204" pitchFamily="34" charset="0"/>
              <a:cs typeface="Arial" panose="020B0604020202020204" pitchFamily="34" charset="0"/>
            </a:endParaRPr>
          </a:p>
          <a:p>
            <a:pPr>
              <a:lnSpc>
                <a:spcPct val="120000"/>
              </a:lnSpc>
              <a:spcBef>
                <a:spcPts val="600"/>
              </a:spcBef>
            </a:pPr>
            <a:r>
              <a:rPr lang="en-US" altLang="zh-TW" sz="1250" dirty="0">
                <a:latin typeface="Arial" panose="020B0604020202020204" pitchFamily="34" charset="0"/>
                <a:cs typeface="Arial" panose="020B0604020202020204" pitchFamily="34" charset="0"/>
              </a:rPr>
              <a:t>International </a:t>
            </a:r>
            <a:r>
              <a:rPr lang="en-US" altLang="zh-TW" sz="1250" dirty="0" err="1">
                <a:latin typeface="Arial" panose="020B0604020202020204" pitchFamily="34" charset="0"/>
                <a:cs typeface="Arial" panose="020B0604020202020204" pitchFamily="34" charset="0"/>
              </a:rPr>
              <a:t>Labour</a:t>
            </a:r>
            <a:r>
              <a:rPr lang="en-US" altLang="zh-TW" sz="1250" dirty="0">
                <a:latin typeface="Arial" panose="020B0604020202020204" pitchFamily="34" charset="0"/>
                <a:cs typeface="Arial" panose="020B0604020202020204" pitchFamily="34" charset="0"/>
              </a:rPr>
              <a:t> Organization. (2020, June 30). COVID-19 and the world of work (5</a:t>
            </a:r>
            <a:r>
              <a:rPr lang="en-US" altLang="zh-TW" sz="1250" baseline="30000" dirty="0">
                <a:latin typeface="Arial" panose="020B0604020202020204" pitchFamily="34" charset="0"/>
                <a:cs typeface="Arial" panose="020B0604020202020204" pitchFamily="34" charset="0"/>
              </a:rPr>
              <a:t>th</a:t>
            </a:r>
            <a:r>
              <a:rPr lang="en-US" altLang="zh-TW" sz="1250" dirty="0">
                <a:latin typeface="Arial" panose="020B0604020202020204" pitchFamily="34" charset="0"/>
                <a:cs typeface="Arial" panose="020B0604020202020204" pitchFamily="34" charset="0"/>
              </a:rPr>
              <a:t> ed.).</a:t>
            </a:r>
            <a:r>
              <a:rPr lang="zh-TW" altLang="en-US"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hlinkClick r:id="rId3"/>
              </a:rPr>
              <a:t>https://www.ilo.org/wcmsp5/groups/public/---dgreports/---dcomm/documents/briefingnote/wcms_749399.pdf</a:t>
            </a:r>
            <a:r>
              <a:rPr lang="en-US" altLang="zh-TW" sz="1250" dirty="0">
                <a:latin typeface="Arial" panose="020B0604020202020204" pitchFamily="34" charset="0"/>
                <a:cs typeface="Arial" panose="020B0604020202020204" pitchFamily="34" charset="0"/>
              </a:rPr>
              <a:t>  </a:t>
            </a:r>
            <a:endParaRPr lang="zh-TW" altLang="en-US" sz="12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584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9830-45E7-4545-95DB-8C49018C9C2D}"/>
              </a:ext>
            </a:extLst>
          </p:cNvPr>
          <p:cNvSpPr>
            <a:spLocks noGrp="1"/>
          </p:cNvSpPr>
          <p:nvPr>
            <p:ph type="title"/>
          </p:nvPr>
        </p:nvSpPr>
        <p:spPr/>
        <p:txBody>
          <a:bodyPr/>
          <a:lstStyle/>
          <a:p>
            <a:r>
              <a:rPr lang="zh-TW" altLang="en-US" dirty="0"/>
              <a:t>三種常用的寫作技巧</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44</a:t>
            </a:fld>
            <a:endParaRPr lang="en-US" dirty="0"/>
          </a:p>
        </p:txBody>
      </p:sp>
      <p:grpSp>
        <p:nvGrpSpPr>
          <p:cNvPr id="7" name="群組 6"/>
          <p:cNvGrpSpPr/>
          <p:nvPr/>
        </p:nvGrpSpPr>
        <p:grpSpPr>
          <a:xfrm>
            <a:off x="1769704" y="1740883"/>
            <a:ext cx="5887863" cy="1926398"/>
            <a:chOff x="2468931" y="2740915"/>
            <a:chExt cx="5887863" cy="1926398"/>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931" y="2740915"/>
              <a:ext cx="5887863" cy="1926398"/>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753" y="2754849"/>
              <a:ext cx="1956035" cy="1906640"/>
            </a:xfrm>
            <a:prstGeom prst="rect">
              <a:avLst/>
            </a:prstGeom>
          </p:spPr>
        </p:pic>
      </p:grpSp>
      <p:sp>
        <p:nvSpPr>
          <p:cNvPr id="9" name="文字方塊 8"/>
          <p:cNvSpPr txBox="1"/>
          <p:nvPr/>
        </p:nvSpPr>
        <p:spPr>
          <a:xfrm>
            <a:off x="1103989" y="6368421"/>
            <a:ext cx="463139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3804904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45</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sp>
        <p:nvSpPr>
          <p:cNvPr id="7" name="內容版面配置區 6"/>
          <p:cNvSpPr>
            <a:spLocks noGrp="1"/>
          </p:cNvSpPr>
          <p:nvPr>
            <p:ph idx="1"/>
          </p:nvPr>
        </p:nvSpPr>
        <p:spPr>
          <a:xfrm>
            <a:off x="909430" y="379078"/>
            <a:ext cx="6515100" cy="4568952"/>
          </a:xfrm>
        </p:spPr>
        <p:txBody>
          <a:bodyPr>
            <a:normAutofit/>
          </a:bodyPr>
          <a:lstStyle/>
          <a:p>
            <a:pPr marL="0" indent="0">
              <a:buNone/>
            </a:pPr>
            <a:r>
              <a:rPr lang="zh-TW" altLang="en-US" b="1" dirty="0"/>
              <a:t>藉由引用他人的論述增加自己的談話內容，即為「引述」的技巧。</a:t>
            </a:r>
          </a:p>
        </p:txBody>
      </p:sp>
      <p:sp>
        <p:nvSpPr>
          <p:cNvPr id="9" name="文字方塊 8"/>
          <p:cNvSpPr txBox="1"/>
          <p:nvPr/>
        </p:nvSpPr>
        <p:spPr>
          <a:xfrm>
            <a:off x="1103989" y="6368421"/>
            <a:ext cx="465223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333" y="1586643"/>
            <a:ext cx="5227197" cy="4255824"/>
          </a:xfrm>
          <a:prstGeom prst="rect">
            <a:avLst/>
          </a:prstGeom>
        </p:spPr>
      </p:pic>
    </p:spTree>
    <p:extLst>
      <p:ext uri="{BB962C8B-B14F-4D97-AF65-F5344CB8AC3E}">
        <p14:creationId xmlns:p14="http://schemas.microsoft.com/office/powerpoint/2010/main" val="2397530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46</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sp>
        <p:nvSpPr>
          <p:cNvPr id="7" name="內容版面配置區 6"/>
          <p:cNvSpPr>
            <a:spLocks noGrp="1"/>
          </p:cNvSpPr>
          <p:nvPr>
            <p:ph idx="1"/>
          </p:nvPr>
        </p:nvSpPr>
        <p:spPr>
          <a:xfrm>
            <a:off x="909430" y="379078"/>
            <a:ext cx="6515100" cy="1170160"/>
          </a:xfrm>
        </p:spPr>
        <p:txBody>
          <a:bodyPr>
            <a:normAutofit/>
          </a:bodyPr>
          <a:lstStyle/>
          <a:p>
            <a:pPr marL="0" indent="0">
              <a:buNone/>
            </a:pPr>
            <a:r>
              <a:rPr lang="zh-TW" altLang="en-US" b="1" dirty="0"/>
              <a:t>藉由引用他人的論述增加自己的談話內容，即為「引述」的技巧。</a:t>
            </a:r>
          </a:p>
        </p:txBody>
      </p:sp>
      <p:sp>
        <p:nvSpPr>
          <p:cNvPr id="9" name="文字方塊 8"/>
          <p:cNvSpPr txBox="1"/>
          <p:nvPr/>
        </p:nvSpPr>
        <p:spPr>
          <a:xfrm>
            <a:off x="1103988" y="6368421"/>
            <a:ext cx="6121759" cy="307777"/>
          </a:xfrm>
          <a:prstGeom prst="rect">
            <a:avLst/>
          </a:prstGeom>
          <a:noFill/>
        </p:spPr>
        <p:txBody>
          <a:bodyPr wrap="square" rtlCol="0">
            <a:spAutoFit/>
          </a:bodyPr>
          <a:lstStyle/>
          <a:p>
            <a:r>
              <a:rPr lang="zh-TW" altLang="en-US" sz="1400" dirty="0">
                <a:solidFill>
                  <a:schemeClr val="tx1">
                    <a:lumMod val="50000"/>
                    <a:lumOff val="50000"/>
                  </a:schemeClr>
                </a:solidFill>
                <a:latin typeface="Arial" panose="020B0604020202020204" pitchFamily="34" charset="0"/>
              </a:rPr>
              <a:t>引述自：中學生網站</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
        <p:nvSpPr>
          <p:cNvPr id="8" name="文字方塊 9">
            <a:extLst>
              <a:ext uri="{FF2B5EF4-FFF2-40B4-BE49-F238E27FC236}">
                <a16:creationId xmlns:a16="http://schemas.microsoft.com/office/drawing/2014/main" id="{9ACF9713-E327-BB4C-B1E9-8378D0BE19D8}"/>
              </a:ext>
            </a:extLst>
          </p:cNvPr>
          <p:cNvSpPr txBox="1"/>
          <p:nvPr/>
        </p:nvSpPr>
        <p:spPr>
          <a:xfrm>
            <a:off x="1101993" y="1607224"/>
            <a:ext cx="7568281" cy="4190955"/>
          </a:xfrm>
          <a:prstGeom prst="rect">
            <a:avLst/>
          </a:prstGeom>
          <a:noFill/>
        </p:spPr>
        <p:txBody>
          <a:bodyPr wrap="square" rtlCol="0">
            <a:spAutoFit/>
          </a:bodyPr>
          <a:lstStyle/>
          <a:p>
            <a:pPr>
              <a:lnSpc>
                <a:spcPct val="140000"/>
              </a:lnSpc>
            </a:pPr>
            <a:r>
              <a:rPr lang="zh-TW" altLang="en-US" sz="2200" b="1" dirty="0">
                <a:solidFill>
                  <a:schemeClr val="tx1">
                    <a:lumMod val="85000"/>
                    <a:lumOff val="15000"/>
                  </a:schemeClr>
                </a:solidFill>
                <a:latin typeface="Arial" panose="020B0604020202020204" pitchFamily="34" charset="0"/>
              </a:rPr>
              <a:t>參加小論文寫作比賽時的注意事項：</a:t>
            </a:r>
            <a:endParaRPr lang="en-US" altLang="zh-TW" sz="2200" b="1" dirty="0">
              <a:solidFill>
                <a:schemeClr val="tx1">
                  <a:lumMod val="85000"/>
                  <a:lumOff val="15000"/>
                </a:schemeClr>
              </a:solidFill>
              <a:latin typeface="Arial" panose="020B0604020202020204" pitchFamily="34" charset="0"/>
            </a:endParaRPr>
          </a:p>
          <a:p>
            <a:pPr>
              <a:lnSpc>
                <a:spcPct val="140000"/>
              </a:lnSpc>
            </a:pPr>
            <a:endParaRPr lang="en-US" altLang="zh-TW" sz="1000" dirty="0">
              <a:solidFill>
                <a:schemeClr val="tx1">
                  <a:lumMod val="85000"/>
                  <a:lumOff val="15000"/>
                </a:schemeClr>
              </a:solidFill>
              <a:latin typeface="Arial" panose="020B0604020202020204" pitchFamily="34" charset="0"/>
            </a:endParaRPr>
          </a:p>
          <a:p>
            <a:pPr>
              <a:lnSpc>
                <a:spcPct val="120000"/>
              </a:lnSpc>
            </a:pPr>
            <a:r>
              <a:rPr lang="zh-TW" altLang="en-US" sz="2000" dirty="0">
                <a:solidFill>
                  <a:schemeClr val="tx1">
                    <a:lumMod val="85000"/>
                    <a:lumOff val="15000"/>
                  </a:schemeClr>
                </a:solidFill>
                <a:latin typeface="Arial" panose="020B0604020202020204" pitchFamily="34" charset="0"/>
              </a:rPr>
              <a:t>三、</a:t>
            </a:r>
            <a:r>
              <a:rPr lang="zh-TW" altLang="en-US" sz="2000" dirty="0">
                <a:latin typeface="Arial" panose="020B0604020202020204" pitchFamily="34" charset="0"/>
              </a:rPr>
              <a:t>以下四大類型，屬同類型錯誤者，扣 </a:t>
            </a:r>
            <a:r>
              <a:rPr lang="en-US" altLang="zh-TW" sz="2000" dirty="0">
                <a:latin typeface="Arial" panose="020B0604020202020204" pitchFamily="34" charset="0"/>
              </a:rPr>
              <a:t>1 </a:t>
            </a:r>
            <a:r>
              <a:rPr lang="zh-TW" altLang="en-US" sz="2000" dirty="0">
                <a:latin typeface="Arial" panose="020B0604020202020204" pitchFamily="34" charset="0"/>
              </a:rPr>
              <a:t>分，四大類型均有錯誤最多扣 </a:t>
            </a:r>
            <a:r>
              <a:rPr lang="en-US" altLang="zh-TW" sz="2000" dirty="0">
                <a:latin typeface="Arial" panose="020B0604020202020204" pitchFamily="34" charset="0"/>
              </a:rPr>
              <a:t>4 </a:t>
            </a:r>
            <a:r>
              <a:rPr lang="zh-TW" altLang="en-US" sz="2000" dirty="0">
                <a:latin typeface="Arial" panose="020B0604020202020204" pitchFamily="34" charset="0"/>
              </a:rPr>
              <a:t>分。 </a:t>
            </a:r>
            <a:r>
              <a:rPr lang="en-US" altLang="zh-TW" sz="2000" dirty="0">
                <a:latin typeface="Arial" panose="020B0604020202020204" pitchFamily="34" charset="0"/>
              </a:rPr>
              <a:t>……</a:t>
            </a:r>
            <a:endParaRPr lang="zh-TW" altLang="en-US" sz="2000" dirty="0">
              <a:latin typeface="Arial" panose="020B0604020202020204" pitchFamily="34" charset="0"/>
            </a:endParaRPr>
          </a:p>
          <a:p>
            <a:pPr marL="688975" indent="-679450">
              <a:lnSpc>
                <a:spcPct val="140000"/>
              </a:lnSpc>
            </a:pPr>
            <a:r>
              <a:rPr lang="zh-TW" altLang="en-US" dirty="0">
                <a:latin typeface="Arial" panose="020B0604020202020204" pitchFamily="34" charset="0"/>
              </a:rPr>
              <a:t>（一）不符本要點「貳、版面規定」者。</a:t>
            </a:r>
            <a:endParaRPr lang="en-US" altLang="zh-TW" dirty="0">
              <a:latin typeface="Arial" panose="020B0604020202020204" pitchFamily="34" charset="0"/>
            </a:endParaRPr>
          </a:p>
          <a:p>
            <a:pPr marL="688975" indent="-679450">
              <a:lnSpc>
                <a:spcPct val="140000"/>
              </a:lnSpc>
            </a:pPr>
            <a:r>
              <a:rPr lang="zh-TW" altLang="en-US" dirty="0">
                <a:latin typeface="Arial" panose="020B0604020202020204" pitchFamily="34" charset="0"/>
              </a:rPr>
              <a:t>（二）參考文獻或內文引註格式錯誤者。</a:t>
            </a:r>
            <a:endParaRPr lang="en-US" altLang="zh-TW" dirty="0">
              <a:latin typeface="Arial" panose="020B0604020202020204" pitchFamily="34" charset="0"/>
            </a:endParaRPr>
          </a:p>
          <a:p>
            <a:pPr marL="688975" indent="-679450">
              <a:lnSpc>
                <a:spcPct val="140000"/>
              </a:lnSpc>
            </a:pPr>
            <a:r>
              <a:rPr lang="zh-TW" altLang="en-US" b="1" dirty="0">
                <a:latin typeface="Arial" panose="020B0604020202020204" pitchFamily="34" charset="0"/>
              </a:rPr>
              <a:t>（三）同一處引用參考資料之原文超過 </a:t>
            </a:r>
            <a:r>
              <a:rPr lang="en-US" altLang="zh-TW" b="1" dirty="0">
                <a:latin typeface="Arial" panose="020B0604020202020204" pitchFamily="34" charset="0"/>
              </a:rPr>
              <a:t>50 </a:t>
            </a:r>
            <a:r>
              <a:rPr lang="zh-TW" altLang="en-US" b="1" dirty="0">
                <a:latin typeface="Arial" panose="020B0604020202020204" pitchFamily="34" charset="0"/>
              </a:rPr>
              <a:t>字（不含標點符號），詩文、 歌詞、劇本、法律條文不在此限。 </a:t>
            </a:r>
            <a:endParaRPr lang="en-US" altLang="zh-TW" b="1" dirty="0">
              <a:latin typeface="Arial" panose="020B0604020202020204" pitchFamily="34" charset="0"/>
            </a:endParaRPr>
          </a:p>
          <a:p>
            <a:pPr marL="688975" indent="-679450">
              <a:lnSpc>
                <a:spcPct val="140000"/>
              </a:lnSpc>
            </a:pPr>
            <a:r>
              <a:rPr lang="zh-TW" altLang="en-US" dirty="0">
                <a:latin typeface="Arial" panose="020B0604020202020204" pitchFamily="34" charset="0"/>
              </a:rPr>
              <a:t>（四）未投錯類別，但封面類別寫錯（如史地類寫成歷史類） ，或依規定 段落結構寫作，但段落標題寫錯者（如結論與建議寫成結論、參考 文獻寫成引註資料者</a:t>
            </a:r>
            <a:r>
              <a:rPr lang="en-US" altLang="zh-TW" dirty="0">
                <a:latin typeface="Arial" panose="020B0604020202020204" pitchFamily="34" charset="0"/>
              </a:rPr>
              <a:t>......</a:t>
            </a:r>
            <a:r>
              <a:rPr lang="zh-TW" altLang="en-US" dirty="0">
                <a:latin typeface="Arial" panose="020B0604020202020204" pitchFamily="34" charset="0"/>
              </a:rPr>
              <a:t>） 。 </a:t>
            </a:r>
          </a:p>
        </p:txBody>
      </p:sp>
    </p:spTree>
    <p:extLst>
      <p:ext uri="{BB962C8B-B14F-4D97-AF65-F5344CB8AC3E}">
        <p14:creationId xmlns:p14="http://schemas.microsoft.com/office/powerpoint/2010/main" val="4075256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47</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67063"/>
          <a:stretch/>
        </p:blipFill>
        <p:spPr>
          <a:xfrm>
            <a:off x="7568957" y="102513"/>
            <a:ext cx="1454789" cy="1445120"/>
          </a:xfrm>
          <a:prstGeom prst="rect">
            <a:avLst/>
          </a:prstGeom>
        </p:spPr>
      </p:pic>
      <p:sp>
        <p:nvSpPr>
          <p:cNvPr id="10" name="內容版面配置區 6"/>
          <p:cNvSpPr>
            <a:spLocks noGrp="1"/>
          </p:cNvSpPr>
          <p:nvPr>
            <p:ph idx="1"/>
          </p:nvPr>
        </p:nvSpPr>
        <p:spPr>
          <a:xfrm>
            <a:off x="711954" y="224532"/>
            <a:ext cx="6684812" cy="4568952"/>
          </a:xfrm>
        </p:spPr>
        <p:txBody>
          <a:bodyPr>
            <a:normAutofit/>
          </a:bodyPr>
          <a:lstStyle/>
          <a:p>
            <a:pPr marL="0" indent="0">
              <a:buNone/>
            </a:pPr>
            <a:r>
              <a:rPr lang="zh-TW" altLang="en-US" b="1" dirty="0"/>
              <a:t>摘寫常用於縮減一段較長的文字，可用於濃縮一本書的章節或網路文章的重點，因此摘寫也稱</a:t>
            </a:r>
            <a:r>
              <a:rPr lang="zh-TW" altLang="en-US" b="1" u="sng" dirty="0"/>
              <a:t>摘寫大意</a:t>
            </a:r>
            <a:r>
              <a:rPr lang="zh-TW" altLang="en-US" b="1" dirty="0"/>
              <a:t>或</a:t>
            </a:r>
            <a:r>
              <a:rPr lang="zh-TW" altLang="en-US" b="1" u="sng" dirty="0"/>
              <a:t>摘寫要意</a:t>
            </a:r>
            <a:r>
              <a:rPr lang="zh-TW" altLang="en-US" b="1" dirty="0"/>
              <a:t>，意思是將文章寫成摘要。</a:t>
            </a:r>
          </a:p>
        </p:txBody>
      </p:sp>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553" y="2095717"/>
            <a:ext cx="4088771" cy="3721241"/>
          </a:xfrm>
          <a:prstGeom prst="rect">
            <a:avLst/>
          </a:prstGeom>
        </p:spPr>
      </p:pic>
      <p:sp>
        <p:nvSpPr>
          <p:cNvPr id="12" name="文字方塊 11"/>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126046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48</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67063"/>
          <a:stretch/>
        </p:blipFill>
        <p:spPr>
          <a:xfrm>
            <a:off x="7568957" y="102513"/>
            <a:ext cx="1454789" cy="1445120"/>
          </a:xfrm>
          <a:prstGeom prst="rect">
            <a:avLst/>
          </a:prstGeom>
        </p:spPr>
      </p:pic>
      <p:sp>
        <p:nvSpPr>
          <p:cNvPr id="10" name="內容版面配置區 6"/>
          <p:cNvSpPr>
            <a:spLocks noGrp="1"/>
          </p:cNvSpPr>
          <p:nvPr>
            <p:ph idx="1"/>
          </p:nvPr>
        </p:nvSpPr>
        <p:spPr>
          <a:xfrm>
            <a:off x="711954" y="224532"/>
            <a:ext cx="6684812" cy="4568952"/>
          </a:xfrm>
        </p:spPr>
        <p:txBody>
          <a:bodyPr>
            <a:normAutofit/>
          </a:bodyPr>
          <a:lstStyle/>
          <a:p>
            <a:pPr marL="0" indent="0">
              <a:buNone/>
            </a:pPr>
            <a:r>
              <a:rPr lang="zh-TW" altLang="en-US" b="1" dirty="0"/>
              <a:t>摘寫常用於縮減一段較長的文字，可用於濃縮一本書的章節或網路文章的重點，因此摘寫也稱</a:t>
            </a:r>
            <a:r>
              <a:rPr lang="zh-TW" altLang="en-US" b="1" u="sng" dirty="0"/>
              <a:t>摘寫大意</a:t>
            </a:r>
            <a:r>
              <a:rPr lang="zh-TW" altLang="en-US" b="1" dirty="0"/>
              <a:t>或</a:t>
            </a:r>
            <a:r>
              <a:rPr lang="zh-TW" altLang="en-US" b="1" u="sng" dirty="0"/>
              <a:t>摘寫要意</a:t>
            </a:r>
            <a:r>
              <a:rPr lang="zh-TW" altLang="en-US" b="1" dirty="0"/>
              <a:t>，意思是將文章寫成摘要。</a:t>
            </a:r>
          </a:p>
        </p:txBody>
      </p:sp>
      <p:sp>
        <p:nvSpPr>
          <p:cNvPr id="12" name="文字方塊 11"/>
          <p:cNvSpPr txBox="1"/>
          <p:nvPr/>
        </p:nvSpPr>
        <p:spPr>
          <a:xfrm>
            <a:off x="1103989" y="6368421"/>
            <a:ext cx="3935693"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引述自：臺灣學術倫理教育資源中心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
        <p:nvSpPr>
          <p:cNvPr id="2" name="文字方塊 1"/>
          <p:cNvSpPr txBox="1"/>
          <p:nvPr/>
        </p:nvSpPr>
        <p:spPr>
          <a:xfrm>
            <a:off x="1300766" y="2269013"/>
            <a:ext cx="7512676" cy="1988237"/>
          </a:xfrm>
          <a:prstGeom prst="rect">
            <a:avLst/>
          </a:prstGeom>
          <a:noFill/>
        </p:spPr>
        <p:txBody>
          <a:bodyPr wrap="square" rtlCol="0">
            <a:spAutoFit/>
          </a:bodyPr>
          <a:lstStyle/>
          <a:p>
            <a:pPr>
              <a:lnSpc>
                <a:spcPct val="140000"/>
              </a:lnSpc>
            </a:pPr>
            <a:r>
              <a:rPr lang="zh-TW" altLang="en-US" sz="2200" dirty="0">
                <a:latin typeface="Arial" panose="020B0604020202020204" pitchFamily="34" charset="0"/>
              </a:rPr>
              <a:t>摘寫時應特別注意以下三要件</a:t>
            </a:r>
            <a:r>
              <a:rPr lang="zh-TW" altLang="en-US" dirty="0">
                <a:solidFill>
                  <a:schemeClr val="tx1">
                    <a:lumMod val="50000"/>
                    <a:lumOff val="50000"/>
                  </a:schemeClr>
                </a:solidFill>
                <a:latin typeface="Arial" panose="020B0604020202020204" pitchFamily="34" charset="0"/>
              </a:rPr>
              <a:t>（楊晉綺，</a:t>
            </a:r>
            <a:r>
              <a:rPr lang="en-US" altLang="zh-TW" dirty="0">
                <a:solidFill>
                  <a:schemeClr val="tx1">
                    <a:lumMod val="50000"/>
                    <a:lumOff val="50000"/>
                  </a:schemeClr>
                </a:solidFill>
                <a:latin typeface="Arial" panose="020B0604020202020204" pitchFamily="34" charset="0"/>
              </a:rPr>
              <a:t>2010</a:t>
            </a:r>
            <a:r>
              <a:rPr lang="zh-TW" altLang="en-US" dirty="0">
                <a:solidFill>
                  <a:schemeClr val="tx1">
                    <a:lumMod val="50000"/>
                    <a:lumOff val="50000"/>
                  </a:schemeClr>
                </a:solidFill>
                <a:latin typeface="Arial" panose="020B0604020202020204" pitchFamily="34" charset="0"/>
              </a:rPr>
              <a:t>；</a:t>
            </a:r>
            <a:r>
              <a:rPr lang="en-US" altLang="zh-TW" dirty="0">
                <a:solidFill>
                  <a:schemeClr val="tx1">
                    <a:lumMod val="50000"/>
                    <a:lumOff val="50000"/>
                  </a:schemeClr>
                </a:solidFill>
                <a:latin typeface="Arial" panose="020B0604020202020204" pitchFamily="34" charset="0"/>
              </a:rPr>
              <a:t>Stern, 2007</a:t>
            </a:r>
            <a:r>
              <a:rPr lang="zh-TW" altLang="en-US" dirty="0">
                <a:solidFill>
                  <a:schemeClr val="tx1">
                    <a:lumMod val="50000"/>
                    <a:lumOff val="50000"/>
                  </a:schemeClr>
                </a:solidFill>
                <a:latin typeface="Arial" panose="020B0604020202020204" pitchFamily="34" charset="0"/>
              </a:rPr>
              <a:t>）</a:t>
            </a:r>
            <a:r>
              <a:rPr lang="zh-TW" altLang="en-US" sz="2200" dirty="0">
                <a:latin typeface="Arial" panose="020B0604020202020204" pitchFamily="34" charset="0"/>
              </a:rPr>
              <a:t>：</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使用的文字語氣應盡量中性、字詞意義要精準。</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避免使用過多原文中的字句。</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如果要使用原作者的文字語詞，就應「引述」 。</a:t>
            </a:r>
          </a:p>
        </p:txBody>
      </p:sp>
    </p:spTree>
    <p:extLst>
      <p:ext uri="{BB962C8B-B14F-4D97-AF65-F5344CB8AC3E}">
        <p14:creationId xmlns:p14="http://schemas.microsoft.com/office/powerpoint/2010/main" val="242132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4" y="329184"/>
            <a:ext cx="8385645" cy="694944"/>
          </a:xfrm>
        </p:spPr>
        <p:txBody>
          <a:bodyPr>
            <a:normAutofit fontScale="90000"/>
          </a:bodyPr>
          <a:lstStyle/>
          <a:p>
            <a:r>
              <a:rPr lang="zh-TW" altLang="en-US" sz="2800" dirty="0"/>
              <a:t>想一想：這段可以怎麼摘寫？</a:t>
            </a:r>
            <a:r>
              <a:rPr lang="zh-TW" altLang="en-US" sz="2000" b="0" dirty="0"/>
              <a:t>（假設畫線字是一定要寫進去的重點）</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15524" y="893312"/>
            <a:ext cx="4491011" cy="5539293"/>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r>
              <a:rPr lang="zh-TW" altLang="en-US" sz="1600" b="1" dirty="0">
                <a:solidFill>
                  <a:schemeClr val="tx1"/>
                </a:solidFill>
                <a:latin typeface="Arial" panose="020B0604020202020204" pitchFamily="34" charset="0"/>
                <a:cs typeface="Arial" panose="020B0604020202020204" pitchFamily="34" charset="0"/>
              </a:rPr>
              <a:t>減輕步伐走慢一點</a:t>
            </a:r>
          </a:p>
          <a:p>
            <a:pPr marL="0" indent="0" fontAlgn="base">
              <a:spcBef>
                <a:spcPts val="500"/>
              </a:spcBef>
              <a:buNone/>
            </a:pPr>
            <a:r>
              <a:rPr lang="zh-TW" altLang="en-US" sz="1400" dirty="0">
                <a:solidFill>
                  <a:schemeClr val="tx1"/>
                </a:solidFill>
                <a:latin typeface="Arial" panose="020B0604020202020204" pitchFamily="34" charset="0"/>
                <a:cs typeface="Arial" panose="020B0604020202020204" pitchFamily="34" charset="0"/>
              </a:rPr>
              <a:t>硬質的月面讓太空人不至於行走困難，但月球的重力比地球小，所以太空人的每一步都是跳著走的，而且走越快，跳越高。這不是因為太興奮的關係，而是太空人不自覺會用在地球上習慣的力量走路與支撐身體。如果在月球上走路想如同在地球上平穩，那太空人就得</a:t>
            </a:r>
            <a:r>
              <a:rPr lang="zh-TW" altLang="en-US" sz="1400" b="1" u="sng" dirty="0">
                <a:solidFill>
                  <a:schemeClr val="accent1">
                    <a:lumMod val="75000"/>
                  </a:schemeClr>
                </a:solidFill>
                <a:latin typeface="Arial" panose="020B0604020202020204" pitchFamily="34" charset="0"/>
                <a:cs typeface="Arial" panose="020B0604020202020204" pitchFamily="34" charset="0"/>
              </a:rPr>
              <a:t>減輕步伐的力道，而且走得緩慢一點</a:t>
            </a:r>
            <a:r>
              <a:rPr lang="zh-TW" altLang="en-US" sz="1400" dirty="0">
                <a:solidFill>
                  <a:schemeClr val="tx1"/>
                </a:solidFill>
                <a:latin typeface="Arial" panose="020B0604020202020204" pitchFamily="34" charset="0"/>
                <a:cs typeface="Arial" panose="020B0604020202020204" pitchFamily="34" charset="0"/>
              </a:rPr>
              <a:t>。月球上幾乎沒有空氣，太空人必須穿著可供給氧氣和適當氣壓的太空裝。而一件</a:t>
            </a:r>
            <a:r>
              <a:rPr lang="zh-TW" altLang="en-US" sz="1400" b="1" u="sng" dirty="0">
                <a:solidFill>
                  <a:schemeClr val="accent1">
                    <a:lumMod val="75000"/>
                  </a:schemeClr>
                </a:solidFill>
                <a:latin typeface="Arial" panose="020B0604020202020204" pitchFamily="34" charset="0"/>
                <a:cs typeface="Arial" panose="020B0604020202020204" pitchFamily="34" charset="0"/>
              </a:rPr>
              <a:t>太空裝重約 </a:t>
            </a:r>
            <a:r>
              <a:rPr lang="en-US" altLang="zh-TW" sz="1400" b="1" u="sng" dirty="0">
                <a:solidFill>
                  <a:schemeClr val="accent1">
                    <a:lumMod val="75000"/>
                  </a:schemeClr>
                </a:solidFill>
                <a:latin typeface="Arial" panose="020B0604020202020204" pitchFamily="34" charset="0"/>
                <a:cs typeface="Arial" panose="020B0604020202020204" pitchFamily="34" charset="0"/>
              </a:rPr>
              <a:t>80 </a:t>
            </a:r>
            <a:r>
              <a:rPr lang="zh-TW" altLang="en-US" sz="1400" b="1" u="sng" dirty="0">
                <a:solidFill>
                  <a:schemeClr val="accent1">
                    <a:lumMod val="75000"/>
                  </a:schemeClr>
                </a:solidFill>
                <a:latin typeface="Arial" panose="020B0604020202020204" pitchFamily="34" charset="0"/>
                <a:cs typeface="Arial" panose="020B0604020202020204" pitchFamily="34" charset="0"/>
              </a:rPr>
              <a:t>到 </a:t>
            </a:r>
            <a:r>
              <a:rPr lang="en-US" altLang="zh-TW" sz="1400" b="1" u="sng" dirty="0">
                <a:solidFill>
                  <a:schemeClr val="accent1">
                    <a:lumMod val="75000"/>
                  </a:schemeClr>
                </a:solidFill>
                <a:latin typeface="Arial" panose="020B0604020202020204" pitchFamily="34" charset="0"/>
                <a:cs typeface="Arial" panose="020B0604020202020204" pitchFamily="34" charset="0"/>
              </a:rPr>
              <a:t>100</a:t>
            </a:r>
            <a:r>
              <a:rPr lang="zh-TW" altLang="en-US" sz="1400" b="1" u="sng" dirty="0">
                <a:solidFill>
                  <a:schemeClr val="accent1">
                    <a:lumMod val="75000"/>
                  </a:schemeClr>
                </a:solidFill>
                <a:latin typeface="Arial" panose="020B0604020202020204" pitchFamily="34" charset="0"/>
                <a:cs typeface="Arial" panose="020B0604020202020204" pitchFamily="34" charset="0"/>
              </a:rPr>
              <a:t> 公斤</a:t>
            </a:r>
            <a:r>
              <a:rPr lang="zh-TW" altLang="en-US" sz="1400" dirty="0">
                <a:solidFill>
                  <a:schemeClr val="tx1"/>
                </a:solidFill>
                <a:latin typeface="Arial" panose="020B0604020202020204" pitchFamily="34" charset="0"/>
                <a:cs typeface="Arial" panose="020B0604020202020204" pitchFamily="34" charset="0"/>
              </a:rPr>
              <a:t>，你可能會問，太空人穿太空衣在月球上走，不會累嗎？如果是在地球上，那真會像是背了一個大人般，十分辛苦；但是月球上的</a:t>
            </a:r>
            <a:r>
              <a:rPr lang="zh-TW" altLang="en-US" sz="1400" b="1" u="sng" dirty="0">
                <a:solidFill>
                  <a:schemeClr val="accent1">
                    <a:lumMod val="75000"/>
                  </a:schemeClr>
                </a:solidFill>
                <a:latin typeface="Arial" panose="020B0604020202020204" pitchFamily="34" charset="0"/>
                <a:cs typeface="Arial" panose="020B0604020202020204" pitchFamily="34" charset="0"/>
              </a:rPr>
              <a:t>重力十分小，只有地球的六分之一</a:t>
            </a:r>
            <a:r>
              <a:rPr lang="zh-TW" altLang="en-US" sz="1400" dirty="0">
                <a:solidFill>
                  <a:schemeClr val="tx1"/>
                </a:solidFill>
                <a:latin typeface="Arial" panose="020B0604020202020204" pitchFamily="34" charset="0"/>
                <a:cs typeface="Arial" panose="020B0604020202020204" pitchFamily="34" charset="0"/>
              </a:rPr>
              <a:t>，所以太空人穿上太空衣在月球上移動，除了感到太空衣太厚而行動不便外，基本上不至於太累。在阿姆斯壯之後的登月任務，人類除了用雙腳拓展在月球上的視野外，更帶了厲害的交通工具「月球車」上月球，讓人類在有限的活動時間內，可以探索的範圍又更大了。</a:t>
            </a:r>
          </a:p>
          <a:p>
            <a:pPr marL="0" indent="0" fontAlgn="base">
              <a:buNone/>
            </a:pPr>
            <a:r>
              <a:rPr lang="zh-TW" altLang="en-US" sz="1200" dirty="0">
                <a:solidFill>
                  <a:schemeClr val="tx1"/>
                </a:solidFill>
                <a:latin typeface="Arial" panose="020B0604020202020204" pitchFamily="34" charset="0"/>
                <a:cs typeface="Arial" panose="020B0604020202020204" pitchFamily="34" charset="0"/>
              </a:rPr>
              <a:t>文字來源：陳朝焱（</a:t>
            </a:r>
            <a:r>
              <a:rPr lang="en-US" altLang="zh-TW" sz="1200" dirty="0">
                <a:solidFill>
                  <a:schemeClr val="tx1"/>
                </a:solidFill>
                <a:latin typeface="Arial" panose="020B0604020202020204" pitchFamily="34" charset="0"/>
                <a:cs typeface="Arial" panose="020B0604020202020204" pitchFamily="34" charset="0"/>
              </a:rPr>
              <a:t>2019</a:t>
            </a:r>
            <a:r>
              <a:rPr lang="zh-TW" altLang="en-US" sz="1200" dirty="0">
                <a:solidFill>
                  <a:schemeClr val="tx1"/>
                </a:solidFill>
                <a:latin typeface="Arial" panose="020B0604020202020204" pitchFamily="34" charset="0"/>
                <a:cs typeface="Arial" panose="020B0604020202020204" pitchFamily="34" charset="0"/>
              </a:rPr>
              <a:t>年</a:t>
            </a:r>
            <a:r>
              <a:rPr lang="en-US" altLang="zh-TW" sz="1200" dirty="0">
                <a:solidFill>
                  <a:schemeClr val="tx1"/>
                </a:solidFill>
                <a:latin typeface="Arial" panose="020B0604020202020204" pitchFamily="34" charset="0"/>
                <a:cs typeface="Arial" panose="020B0604020202020204" pitchFamily="34" charset="0"/>
              </a:rPr>
              <a:t>8</a:t>
            </a:r>
            <a:r>
              <a:rPr lang="zh-TW" altLang="en-US" sz="1200" dirty="0">
                <a:solidFill>
                  <a:schemeClr val="tx1"/>
                </a:solidFill>
                <a:latin typeface="Arial" panose="020B0604020202020204" pitchFamily="34" charset="0"/>
                <a:cs typeface="Arial" panose="020B0604020202020204" pitchFamily="34" charset="0"/>
              </a:rPr>
              <a:t>月</a:t>
            </a:r>
            <a:r>
              <a:rPr lang="en-US" altLang="zh-TW" sz="1200" dirty="0">
                <a:solidFill>
                  <a:schemeClr val="tx1"/>
                </a:solidFill>
                <a:latin typeface="Arial" panose="020B0604020202020204" pitchFamily="34" charset="0"/>
                <a:cs typeface="Arial" panose="020B0604020202020204" pitchFamily="34" charset="0"/>
              </a:rPr>
              <a:t>8</a:t>
            </a:r>
            <a:r>
              <a:rPr lang="zh-TW" altLang="en-US" sz="1200" dirty="0">
                <a:solidFill>
                  <a:schemeClr val="tx1"/>
                </a:solidFill>
                <a:latin typeface="Arial" panose="020B0604020202020204" pitchFamily="34" charset="0"/>
                <a:cs typeface="Arial" panose="020B0604020202020204" pitchFamily="34" charset="0"/>
              </a:rPr>
              <a:t>日）。人類登月 </a:t>
            </a:r>
            <a:r>
              <a:rPr lang="en-US" altLang="zh-TW" sz="1200" dirty="0">
                <a:solidFill>
                  <a:schemeClr val="tx1"/>
                </a:solidFill>
                <a:latin typeface="Arial" panose="020B0604020202020204" pitchFamily="34" charset="0"/>
                <a:cs typeface="Arial" panose="020B0604020202020204" pitchFamily="34" charset="0"/>
              </a:rPr>
              <a:t>50</a:t>
            </a:r>
            <a:r>
              <a:rPr lang="zh-TW" altLang="en-US" sz="1200" dirty="0">
                <a:solidFill>
                  <a:schemeClr val="tx1"/>
                </a:solidFill>
                <a:latin typeface="Arial" panose="020B0604020202020204" pitchFamily="34" charset="0"/>
                <a:cs typeface="Arial" panose="020B0604020202020204" pitchFamily="34" charset="0"/>
              </a:rPr>
              <a:t> 周年專輯 月球生活篇</a:t>
            </a:r>
            <a:r>
              <a:rPr lang="en-US" altLang="zh-TW" sz="1200" dirty="0">
                <a:solidFill>
                  <a:schemeClr val="tx1"/>
                </a:solidFill>
                <a:latin typeface="Arial" panose="020B0604020202020204" pitchFamily="34" charset="0"/>
                <a:cs typeface="Arial" panose="020B0604020202020204" pitchFamily="34" charset="0"/>
              </a:rPr>
              <a:t>—</a:t>
            </a:r>
            <a:r>
              <a:rPr lang="zh-TW" altLang="en-US" sz="1200" dirty="0">
                <a:solidFill>
                  <a:schemeClr val="tx1"/>
                </a:solidFill>
                <a:latin typeface="Arial" panose="020B0604020202020204" pitchFamily="34" charset="0"/>
                <a:cs typeface="Arial" panose="020B0604020202020204" pitchFamily="34" charset="0"/>
              </a:rPr>
              <a:t>食衣住行：耐跑</a:t>
            </a:r>
            <a:r>
              <a:rPr lang="en-US" altLang="zh-TW" sz="1200" dirty="0">
                <a:solidFill>
                  <a:schemeClr val="tx1"/>
                </a:solidFill>
                <a:latin typeface="Arial" panose="020B0604020202020204" pitchFamily="34" charset="0"/>
                <a:cs typeface="Arial" panose="020B0604020202020204" pitchFamily="34" charset="0"/>
              </a:rPr>
              <a:t> </a:t>
            </a:r>
            <a:r>
              <a:rPr lang="zh-TW" altLang="en-US" sz="1200" dirty="0">
                <a:solidFill>
                  <a:schemeClr val="tx1"/>
                </a:solidFill>
                <a:latin typeface="Arial" panose="020B0604020202020204" pitchFamily="34" charset="0"/>
                <a:cs typeface="Arial" panose="020B0604020202020204" pitchFamily="34" charset="0"/>
              </a:rPr>
              <a:t>維生</a:t>
            </a:r>
            <a:r>
              <a:rPr lang="en-US" altLang="zh-TW" sz="1200" dirty="0">
                <a:solidFill>
                  <a:schemeClr val="tx1"/>
                </a:solidFill>
                <a:latin typeface="Arial" panose="020B0604020202020204" pitchFamily="34" charset="0"/>
                <a:cs typeface="Arial" panose="020B0604020202020204" pitchFamily="34" charset="0"/>
              </a:rPr>
              <a:t> </a:t>
            </a:r>
            <a:r>
              <a:rPr lang="zh-TW" altLang="en-US" sz="1200" dirty="0">
                <a:solidFill>
                  <a:schemeClr val="tx1"/>
                </a:solidFill>
                <a:latin typeface="Arial" panose="020B0604020202020204" pitchFamily="34" charset="0"/>
                <a:cs typeface="Arial" panose="020B0604020202020204" pitchFamily="34" charset="0"/>
              </a:rPr>
              <a:t>行得更遠 載人月球車裝備升級。</a:t>
            </a:r>
            <a:r>
              <a:rPr lang="zh-TW" altLang="en-US" sz="1200" b="1" dirty="0">
                <a:solidFill>
                  <a:schemeClr val="tx1"/>
                </a:solidFill>
                <a:latin typeface="Arial" panose="020B0604020202020204" pitchFamily="34" charset="0"/>
                <a:cs typeface="Arial" panose="020B0604020202020204" pitchFamily="34" charset="0"/>
              </a:rPr>
              <a:t>中學生報</a:t>
            </a:r>
            <a:r>
              <a:rPr lang="zh-TW" altLang="en-US" sz="1200" dirty="0">
                <a:solidFill>
                  <a:schemeClr val="tx1"/>
                </a:solidFill>
                <a:latin typeface="Arial" panose="020B0604020202020204" pitchFamily="34" charset="0"/>
                <a:cs typeface="Arial" panose="020B0604020202020204" pitchFamily="34" charset="0"/>
              </a:rPr>
              <a:t>。 </a:t>
            </a:r>
            <a:r>
              <a:rPr lang="en-US" altLang="zh-TW" sz="1200" dirty="0">
                <a:solidFill>
                  <a:schemeClr val="tx1"/>
                </a:solidFill>
                <a:latin typeface="Arial" panose="020B0604020202020204" pitchFamily="34" charset="0"/>
                <a:cs typeface="Arial" panose="020B0604020202020204" pitchFamily="34" charset="0"/>
              </a:rPr>
              <a:t>https://www.nspo.narl.org.tw/userfiles/files/32-</a:t>
            </a:r>
            <a:r>
              <a:rPr lang="zh-TW" altLang="en-US" sz="1200" dirty="0">
                <a:solidFill>
                  <a:schemeClr val="tx1"/>
                </a:solidFill>
                <a:latin typeface="Arial" panose="020B0604020202020204" pitchFamily="34" charset="0"/>
                <a:cs typeface="Arial" panose="020B0604020202020204" pitchFamily="34" charset="0"/>
              </a:rPr>
              <a:t>耐跑</a:t>
            </a:r>
            <a:r>
              <a:rPr lang="en-US" altLang="zh-TW" sz="1200" dirty="0">
                <a:solidFill>
                  <a:schemeClr val="tx1"/>
                </a:solidFill>
                <a:latin typeface="Arial" panose="020B0604020202020204" pitchFamily="34" charset="0"/>
                <a:cs typeface="Arial" panose="020B0604020202020204" pitchFamily="34" charset="0"/>
              </a:rPr>
              <a:t>%20</a:t>
            </a:r>
            <a:r>
              <a:rPr lang="zh-TW" altLang="en-US" sz="1200" dirty="0">
                <a:solidFill>
                  <a:schemeClr val="tx1"/>
                </a:solidFill>
                <a:latin typeface="Arial" panose="020B0604020202020204" pitchFamily="34" charset="0"/>
                <a:cs typeface="Arial" panose="020B0604020202020204" pitchFamily="34" charset="0"/>
              </a:rPr>
              <a:t>維生</a:t>
            </a:r>
            <a:r>
              <a:rPr lang="en-US" altLang="zh-TW" sz="1200" dirty="0">
                <a:solidFill>
                  <a:schemeClr val="tx1"/>
                </a:solidFill>
                <a:latin typeface="Arial" panose="020B0604020202020204" pitchFamily="34" charset="0"/>
                <a:cs typeface="Arial" panose="020B0604020202020204" pitchFamily="34" charset="0"/>
              </a:rPr>
              <a:t>%20</a:t>
            </a:r>
            <a:r>
              <a:rPr lang="zh-TW" altLang="en-US" sz="1200" dirty="0">
                <a:solidFill>
                  <a:schemeClr val="tx1"/>
                </a:solidFill>
                <a:latin typeface="Arial" panose="020B0604020202020204" pitchFamily="34" charset="0"/>
                <a:cs typeface="Arial" panose="020B0604020202020204" pitchFamily="34" charset="0"/>
              </a:rPr>
              <a:t>行得更遠</a:t>
            </a:r>
            <a:r>
              <a:rPr lang="en-US" altLang="zh-TW" sz="1200" dirty="0">
                <a:solidFill>
                  <a:schemeClr val="tx1"/>
                </a:solidFill>
                <a:latin typeface="Arial" panose="020B0604020202020204" pitchFamily="34" charset="0"/>
                <a:cs typeface="Arial" panose="020B0604020202020204" pitchFamily="34" charset="0"/>
              </a:rPr>
              <a:t>.pdf</a:t>
            </a:r>
            <a:endParaRPr lang="zh-TW" altLang="en-US" sz="1200" dirty="0">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49</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3802015"/>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215357" cy="3742563"/>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摘寫後：</a:t>
            </a:r>
            <a:endParaRPr lang="en-US" altLang="zh-TW" sz="1600"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latin typeface="Arial" panose="020B0604020202020204" pitchFamily="34" charset="0"/>
              </a:rPr>
              <a:t>太空人要如何在月球上走路？</a:t>
            </a:r>
            <a:endParaRPr lang="en-US" altLang="zh-TW" sz="1600" dirty="0">
              <a:latin typeface="Arial" panose="020B0604020202020204" pitchFamily="34" charset="0"/>
            </a:endParaRPr>
          </a:p>
          <a:p>
            <a:pPr algn="just">
              <a:lnSpc>
                <a:spcPct val="120000"/>
              </a:lnSpc>
            </a:pPr>
            <a:r>
              <a:rPr lang="zh-TW" altLang="en-US" sz="1600" dirty="0">
                <a:latin typeface="Arial" panose="020B0604020202020204" pitchFamily="34" charset="0"/>
              </a:rPr>
              <a:t>他們一定要</a:t>
            </a:r>
            <a:r>
              <a:rPr lang="zh-TW" altLang="en-US" sz="1600" b="1" u="sng" dirty="0">
                <a:solidFill>
                  <a:srgbClr val="188E8D"/>
                </a:solidFill>
                <a:latin typeface="Arial" panose="020B0604020202020204" pitchFamily="34" charset="0"/>
              </a:rPr>
              <a:t>走得慢一點</a:t>
            </a:r>
            <a:r>
              <a:rPr lang="zh-TW" altLang="en-US" sz="1600" b="1" u="sng" dirty="0">
                <a:solidFill>
                  <a:schemeClr val="accent4"/>
                </a:solidFill>
                <a:latin typeface="Arial" panose="020B0604020202020204" pitchFamily="34" charset="0"/>
              </a:rPr>
              <a:t>，並放輕腳步</a:t>
            </a:r>
            <a:r>
              <a:rPr lang="zh-TW" altLang="en-US" sz="1600" dirty="0">
                <a:latin typeface="Arial" panose="020B0604020202020204" pitchFamily="34" charset="0"/>
              </a:rPr>
              <a:t>。</a:t>
            </a:r>
            <a:r>
              <a:rPr lang="zh-TW" altLang="en-US" sz="1600" dirty="0">
                <a:solidFill>
                  <a:srgbClr val="0066CC"/>
                </a:solidFill>
                <a:latin typeface="Arial" panose="020B0604020202020204" pitchFamily="34" charset="0"/>
                <a:cs typeface="Arial" panose="020B0604020202020204" pitchFamily="34" charset="0"/>
              </a:rPr>
              <a:t>陳朝焱（</a:t>
            </a:r>
            <a:r>
              <a:rPr lang="en-US" altLang="zh-TW" sz="1600" dirty="0">
                <a:solidFill>
                  <a:srgbClr val="0066CC"/>
                </a:solidFill>
                <a:latin typeface="Arial" panose="020B0604020202020204" pitchFamily="34" charset="0"/>
                <a:cs typeface="Arial" panose="020B0604020202020204" pitchFamily="34" charset="0"/>
              </a:rPr>
              <a:t>2019</a:t>
            </a:r>
            <a:r>
              <a:rPr lang="zh-TW" altLang="en-US" sz="1600" dirty="0">
                <a:solidFill>
                  <a:srgbClr val="0066CC"/>
                </a:solidFill>
                <a:latin typeface="Arial" panose="020B0604020202020204" pitchFamily="34" charset="0"/>
                <a:cs typeface="Arial" panose="020B0604020202020204" pitchFamily="34" charset="0"/>
              </a:rPr>
              <a:t>）</a:t>
            </a:r>
            <a:r>
              <a:rPr lang="zh-TW" altLang="en-US" sz="1600" dirty="0">
                <a:latin typeface="Arial" panose="020B0604020202020204" pitchFamily="34" charset="0"/>
                <a:cs typeface="Arial" panose="020B0604020202020204" pitchFamily="34" charset="0"/>
              </a:rPr>
              <a:t>在文中分享表示，</a:t>
            </a:r>
            <a:r>
              <a:rPr lang="zh-TW" altLang="en-US" sz="1600" dirty="0">
                <a:latin typeface="Arial" panose="020B0604020202020204" pitchFamily="34" charset="0"/>
              </a:rPr>
              <a:t>如果太空人都用在地球上走路的習慣在月球上走路，會變成用跳的，因為月球的重力，</a:t>
            </a:r>
            <a:r>
              <a:rPr lang="zh-TW" altLang="en-US" sz="1600" b="1" u="sng" dirty="0">
                <a:solidFill>
                  <a:schemeClr val="accent4"/>
                </a:solidFill>
                <a:latin typeface="Arial" panose="020B0604020202020204" pitchFamily="34" charset="0"/>
              </a:rPr>
              <a:t>也就是「月心引力」，只有地球的六分之一</a:t>
            </a:r>
            <a:r>
              <a:rPr lang="zh-TW" altLang="en-US" sz="1600" dirty="0">
                <a:latin typeface="Arial" panose="020B0604020202020204" pitchFamily="34" charset="0"/>
              </a:rPr>
              <a:t>；而且因為重力小，即使</a:t>
            </a:r>
            <a:r>
              <a:rPr lang="zh-TW" altLang="en-US" sz="1600" b="1" u="sng" dirty="0">
                <a:solidFill>
                  <a:schemeClr val="accent4"/>
                </a:solidFill>
                <a:latin typeface="Arial" panose="020B0604020202020204" pitchFamily="34" charset="0"/>
              </a:rPr>
              <a:t>太空人穿了百來公斤</a:t>
            </a:r>
            <a:r>
              <a:rPr lang="zh-TW" altLang="en-US" sz="1600" dirty="0">
                <a:latin typeface="Arial" panose="020B0604020202020204" pitchFamily="34" charset="0"/>
              </a:rPr>
              <a:t>、有氧氣與適當氣壓的太空裝，也不會覺得太重太累。</a:t>
            </a:r>
          </a:p>
        </p:txBody>
      </p:sp>
    </p:spTree>
    <p:extLst>
      <p:ext uri="{BB962C8B-B14F-4D97-AF65-F5344CB8AC3E}">
        <p14:creationId xmlns:p14="http://schemas.microsoft.com/office/powerpoint/2010/main" val="174406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70BA-DA9E-614F-8730-425D17D65BF3}"/>
              </a:ext>
            </a:extLst>
          </p:cNvPr>
          <p:cNvSpPr>
            <a:spLocks noGrp="1"/>
          </p:cNvSpPr>
          <p:nvPr>
            <p:ph type="title"/>
          </p:nvPr>
        </p:nvSpPr>
        <p:spPr/>
        <p:txBody>
          <a:bodyPr>
            <a:normAutofit/>
          </a:bodyPr>
          <a:lstStyle/>
          <a:p>
            <a:r>
              <a:rPr lang="zh-TW" altLang="en-US" dirty="0"/>
              <a:t>解決問題與滿足好奇 </a:t>
            </a:r>
          </a:p>
        </p:txBody>
      </p:sp>
      <p:sp>
        <p:nvSpPr>
          <p:cNvPr id="3" name="Content Placeholder 2">
            <a:extLst>
              <a:ext uri="{FF2B5EF4-FFF2-40B4-BE49-F238E27FC236}">
                <a16:creationId xmlns:a16="http://schemas.microsoft.com/office/drawing/2014/main" id="{F0495A6C-950C-B244-B469-BBA85EE453CF}"/>
              </a:ext>
            </a:extLst>
          </p:cNvPr>
          <p:cNvSpPr>
            <a:spLocks noGrp="1"/>
          </p:cNvSpPr>
          <p:nvPr>
            <p:ph idx="1"/>
          </p:nvPr>
        </p:nvSpPr>
        <p:spPr>
          <a:xfrm>
            <a:off x="1028700" y="1023695"/>
            <a:ext cx="7707806" cy="5286739"/>
          </a:xfrm>
        </p:spPr>
        <p:txBody>
          <a:bodyPr/>
          <a:lstStyle/>
          <a:p>
            <a:r>
              <a:rPr lang="zh-TW" altLang="en-US" dirty="0"/>
              <a:t>小論文是「做研究」之後產生的成果。 </a:t>
            </a:r>
          </a:p>
          <a:p>
            <a:r>
              <a:rPr lang="zh-TW" altLang="en-US" dirty="0"/>
              <a:t>做研究，是為了「解決問題」或「滿足好奇」。 </a:t>
            </a:r>
            <a:endParaRPr lang="en-US" altLang="zh-TW" dirty="0"/>
          </a:p>
          <a:p>
            <a:r>
              <a:rPr lang="zh-TW" altLang="en-US" dirty="0"/>
              <a:t>重點</a:t>
            </a:r>
            <a:r>
              <a:rPr lang="en-US" altLang="zh-TW" b="1" dirty="0"/>
              <a:t>______</a:t>
            </a:r>
            <a:r>
              <a:rPr lang="zh-TW" altLang="en-US" dirty="0"/>
              <a:t>於練習文學創作的技巧。 </a:t>
            </a:r>
            <a:endParaRPr lang="en-US" altLang="zh-TW" dirty="0"/>
          </a:p>
          <a:p>
            <a:r>
              <a:rPr lang="zh-TW" altLang="en-US" dirty="0"/>
              <a:t>重點</a:t>
            </a:r>
            <a:r>
              <a:rPr lang="en-US" altLang="zh-TW" b="1" dirty="0"/>
              <a:t>______</a:t>
            </a:r>
            <a:r>
              <a:rPr lang="zh-TW" altLang="en-US" dirty="0"/>
              <a:t>搜尋研究題目，以及學習做研究的方法。</a:t>
            </a:r>
            <a:endParaRPr lang="en-US" altLang="zh-TW" dirty="0"/>
          </a:p>
          <a:p>
            <a:r>
              <a:rPr lang="zh-TW" altLang="en-US" b="1" dirty="0"/>
              <a:t>先有「</a:t>
            </a:r>
            <a:r>
              <a:rPr lang="en-US" altLang="zh-TW" b="1" dirty="0"/>
              <a:t>______</a:t>
            </a:r>
            <a:r>
              <a:rPr lang="zh-TW" altLang="en-US" b="1" dirty="0"/>
              <a:t>」，再有「</a:t>
            </a:r>
            <a:r>
              <a:rPr lang="en-US" altLang="zh-TW" b="1" dirty="0"/>
              <a:t> ______ </a:t>
            </a:r>
            <a:r>
              <a:rPr lang="zh-TW" altLang="en-US" b="1" dirty="0"/>
              <a:t>」，才有「</a:t>
            </a:r>
            <a:r>
              <a:rPr lang="en-US" altLang="zh-TW" b="1" dirty="0"/>
              <a:t> ________ </a:t>
            </a:r>
            <a:r>
              <a:rPr lang="zh-TW" altLang="en-US" b="1" dirty="0"/>
              <a:t>」 。</a:t>
            </a:r>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5</a:t>
            </a:fld>
            <a:endParaRPr lang="en-US" dirty="0"/>
          </a:p>
        </p:txBody>
      </p:sp>
      <p:sp>
        <p:nvSpPr>
          <p:cNvPr id="5" name="文字方塊 4"/>
          <p:cNvSpPr txBox="1"/>
          <p:nvPr/>
        </p:nvSpPr>
        <p:spPr>
          <a:xfrm>
            <a:off x="1103989" y="6368421"/>
            <a:ext cx="221426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改寫自：黃馨瑩（</a:t>
            </a:r>
            <a:r>
              <a:rPr lang="en-US" altLang="zh-TW" sz="1400" dirty="0">
                <a:solidFill>
                  <a:schemeClr val="tx1">
                    <a:lumMod val="50000"/>
                    <a:lumOff val="50000"/>
                  </a:schemeClr>
                </a:solidFill>
                <a:latin typeface="Arial" panose="020B0604020202020204" pitchFamily="34" charset="0"/>
              </a:rPr>
              <a:t>2015</a:t>
            </a:r>
            <a:r>
              <a:rPr lang="zh-TW" altLang="en-US" sz="1400" dirty="0">
                <a:solidFill>
                  <a:schemeClr val="tx1">
                    <a:lumMod val="50000"/>
                    <a:lumOff val="50000"/>
                  </a:schemeClr>
                </a:solidFill>
                <a:latin typeface="Arial" panose="020B0604020202020204" pitchFamily="34" charset="0"/>
              </a:rPr>
              <a:t>）</a:t>
            </a:r>
          </a:p>
        </p:txBody>
      </p:sp>
      <p:sp>
        <p:nvSpPr>
          <p:cNvPr id="7" name="TextBox 6">
            <a:extLst>
              <a:ext uri="{FF2B5EF4-FFF2-40B4-BE49-F238E27FC236}">
                <a16:creationId xmlns:a16="http://schemas.microsoft.com/office/drawing/2014/main" id="{78F8CAA7-1DF7-E248-BCAF-839A10BDCF26}"/>
              </a:ext>
            </a:extLst>
          </p:cNvPr>
          <p:cNvSpPr txBox="1"/>
          <p:nvPr/>
        </p:nvSpPr>
        <p:spPr>
          <a:xfrm>
            <a:off x="1943903" y="2115670"/>
            <a:ext cx="748923" cy="430887"/>
          </a:xfrm>
          <a:prstGeom prst="rect">
            <a:avLst/>
          </a:prstGeom>
          <a:noFill/>
        </p:spPr>
        <p:txBody>
          <a:bodyPr wrap="none" rtlCol="0">
            <a:spAutoFit/>
          </a:bodyPr>
          <a:lstStyle/>
          <a:p>
            <a:r>
              <a:rPr lang="zh-CN" altLang="en-US" sz="2200" b="1" dirty="0">
                <a:solidFill>
                  <a:srgbClr val="C00000"/>
                </a:solidFill>
                <a:latin typeface="微軟正黑體" panose="020B0604030504040204" pitchFamily="34" charset="-120"/>
                <a:ea typeface="微軟正黑體" panose="020B0604030504040204" pitchFamily="34" charset="-120"/>
              </a:rPr>
              <a:t>不在</a:t>
            </a:r>
            <a:endParaRPr lang="en-US" sz="2200" b="1" dirty="0">
              <a:solidFill>
                <a:srgbClr val="C00000"/>
              </a:solidFill>
              <a:latin typeface="微軟正黑體" panose="020B0604030504040204" pitchFamily="34" charset="-120"/>
              <a:ea typeface="微軟正黑體" panose="020B0604030504040204" pitchFamily="34" charset="-120"/>
            </a:endParaRPr>
          </a:p>
        </p:txBody>
      </p:sp>
      <p:sp>
        <p:nvSpPr>
          <p:cNvPr id="8" name="TextBox 7">
            <a:extLst>
              <a:ext uri="{FF2B5EF4-FFF2-40B4-BE49-F238E27FC236}">
                <a16:creationId xmlns:a16="http://schemas.microsoft.com/office/drawing/2014/main" id="{B243C9DE-55AA-B143-9DC8-CCF1D67219B9}"/>
              </a:ext>
            </a:extLst>
          </p:cNvPr>
          <p:cNvSpPr txBox="1"/>
          <p:nvPr/>
        </p:nvSpPr>
        <p:spPr>
          <a:xfrm>
            <a:off x="1943903" y="2658622"/>
            <a:ext cx="748923" cy="430887"/>
          </a:xfrm>
          <a:prstGeom prst="rect">
            <a:avLst/>
          </a:prstGeom>
          <a:noFill/>
        </p:spPr>
        <p:txBody>
          <a:bodyPr wrap="none" rtlCol="0">
            <a:spAutoFit/>
          </a:bodyPr>
          <a:lstStyle/>
          <a:p>
            <a:r>
              <a:rPr lang="zh-CN" altLang="en-US" sz="2200" b="1" dirty="0">
                <a:solidFill>
                  <a:srgbClr val="0066CC"/>
                </a:solidFill>
                <a:latin typeface="微軟正黑體" panose="020B0604030504040204" pitchFamily="34" charset="-120"/>
                <a:ea typeface="微軟正黑體" panose="020B0604030504040204" pitchFamily="34" charset="-120"/>
              </a:rPr>
              <a:t>在於</a:t>
            </a:r>
            <a:endParaRPr lang="en-US" sz="2200" b="1" dirty="0">
              <a:solidFill>
                <a:srgbClr val="0066CC"/>
              </a:solidFill>
              <a:latin typeface="微軟正黑體" panose="020B0604030504040204" pitchFamily="34" charset="-120"/>
              <a:ea typeface="微軟正黑體" panose="020B0604030504040204" pitchFamily="34" charset="-120"/>
            </a:endParaRPr>
          </a:p>
        </p:txBody>
      </p:sp>
      <p:sp>
        <p:nvSpPr>
          <p:cNvPr id="9" name="TextBox 8">
            <a:extLst>
              <a:ext uri="{FF2B5EF4-FFF2-40B4-BE49-F238E27FC236}">
                <a16:creationId xmlns:a16="http://schemas.microsoft.com/office/drawing/2014/main" id="{C7DF5496-F309-9848-9B96-8CEF74EE45E3}"/>
              </a:ext>
            </a:extLst>
          </p:cNvPr>
          <p:cNvSpPr txBox="1"/>
          <p:nvPr/>
        </p:nvSpPr>
        <p:spPr>
          <a:xfrm>
            <a:off x="4434034" y="3218247"/>
            <a:ext cx="748923"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研究</a:t>
            </a:r>
            <a:endParaRPr lang="en-US" sz="2200" b="1" dirty="0">
              <a:solidFill>
                <a:schemeClr val="tx2"/>
              </a:solidFill>
              <a:latin typeface="微軟正黑體" panose="020B0604030504040204" pitchFamily="34" charset="-120"/>
              <a:ea typeface="微軟正黑體" panose="020B0604030504040204" pitchFamily="34" charset="-120"/>
            </a:endParaRPr>
          </a:p>
        </p:txBody>
      </p:sp>
      <p:sp>
        <p:nvSpPr>
          <p:cNvPr id="10" name="TextBox 9">
            <a:extLst>
              <a:ext uri="{FF2B5EF4-FFF2-40B4-BE49-F238E27FC236}">
                <a16:creationId xmlns:a16="http://schemas.microsoft.com/office/drawing/2014/main" id="{D1770A70-B1B7-0F4E-9BA1-08701011A233}"/>
              </a:ext>
            </a:extLst>
          </p:cNvPr>
          <p:cNvSpPr txBox="1"/>
          <p:nvPr/>
        </p:nvSpPr>
        <p:spPr>
          <a:xfrm>
            <a:off x="2255612" y="3218247"/>
            <a:ext cx="748923"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問題</a:t>
            </a:r>
            <a:endParaRPr lang="en-US" sz="2200" b="1" dirty="0">
              <a:solidFill>
                <a:schemeClr val="tx2"/>
              </a:solidFill>
              <a:latin typeface="微軟正黑體" panose="020B0604030504040204" pitchFamily="34" charset="-120"/>
              <a:ea typeface="微軟正黑體" panose="020B0604030504040204" pitchFamily="34" charset="-120"/>
            </a:endParaRPr>
          </a:p>
        </p:txBody>
      </p:sp>
      <p:sp>
        <p:nvSpPr>
          <p:cNvPr id="11" name="TextBox 10">
            <a:extLst>
              <a:ext uri="{FF2B5EF4-FFF2-40B4-BE49-F238E27FC236}">
                <a16:creationId xmlns:a16="http://schemas.microsoft.com/office/drawing/2014/main" id="{CD1811FC-CCAC-7445-A1A6-1D5804F310BE}"/>
              </a:ext>
            </a:extLst>
          </p:cNvPr>
          <p:cNvSpPr txBox="1"/>
          <p:nvPr/>
        </p:nvSpPr>
        <p:spPr>
          <a:xfrm>
            <a:off x="6720036" y="3218247"/>
            <a:ext cx="1031051"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小論文</a:t>
            </a:r>
            <a:endParaRPr lang="en-US" sz="2200" b="1"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7855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15524" y="893312"/>
            <a:ext cx="4491011" cy="3320879"/>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en-US" altLang="zh-TW" sz="1600" dirty="0">
              <a:solidFill>
                <a:schemeClr val="tx1"/>
              </a:solidFill>
              <a:latin typeface="Arial" panose="020B0604020202020204" pitchFamily="34" charset="0"/>
              <a:cs typeface="Arial" panose="020B0604020202020204" pitchFamily="34" charset="0"/>
            </a:endParaRPr>
          </a:p>
          <a:p>
            <a:pPr marL="0" indent="0" fontAlgn="base">
              <a:buNone/>
            </a:pPr>
            <a:r>
              <a:rPr lang="zh-TW" altLang="en-US" sz="1600" dirty="0">
                <a:solidFill>
                  <a:schemeClr val="tx1"/>
                </a:solidFill>
                <a:latin typeface="Arial" panose="020B0604020202020204" pitchFamily="34" charset="0"/>
                <a:cs typeface="Arial" panose="020B0604020202020204" pitchFamily="34" charset="0"/>
              </a:rPr>
              <a:t>「網紅」一詞源自</a:t>
            </a:r>
            <a:r>
              <a:rPr lang="zh-TW" altLang="en-US" sz="1600" b="1" u="sng" dirty="0">
                <a:solidFill>
                  <a:schemeClr val="accent1">
                    <a:lumMod val="75000"/>
                  </a:schemeClr>
                </a:solidFill>
                <a:latin typeface="Arial" panose="020B0604020202020204" pitchFamily="34" charset="0"/>
                <a:cs typeface="Arial" panose="020B0604020202020204" pitchFamily="34" charset="0"/>
              </a:rPr>
              <a:t>中國大陸</a:t>
            </a:r>
            <a:r>
              <a:rPr lang="zh-TW" altLang="en-US" sz="1600" dirty="0">
                <a:solidFill>
                  <a:schemeClr val="tx1"/>
                </a:solidFill>
                <a:latin typeface="Arial" panose="020B0604020202020204" pitchFamily="34" charset="0"/>
                <a:cs typeface="Arial" panose="020B0604020202020204" pitchFamily="34" charset="0"/>
              </a:rPr>
              <a:t>，指的是</a:t>
            </a:r>
            <a:r>
              <a:rPr lang="zh-TW" altLang="en-US" sz="1600" b="1" u="sng" dirty="0">
                <a:solidFill>
                  <a:schemeClr val="accent1">
                    <a:lumMod val="75000"/>
                  </a:schemeClr>
                </a:solidFill>
                <a:latin typeface="Arial" panose="020B0604020202020204" pitchFamily="34" charset="0"/>
                <a:cs typeface="Arial" panose="020B0604020202020204" pitchFamily="34" charset="0"/>
              </a:rPr>
              <a:t>粉絲達一定數量</a:t>
            </a:r>
            <a:r>
              <a:rPr lang="zh-TW" altLang="en-US" sz="1600" dirty="0">
                <a:solidFill>
                  <a:schemeClr val="tx1"/>
                </a:solidFill>
                <a:latin typeface="Arial" panose="020B0604020202020204" pitchFamily="34" charset="0"/>
                <a:cs typeface="Arial" panose="020B0604020202020204" pitchFamily="34" charset="0"/>
              </a:rPr>
              <a:t>的網路紅人，他們可以是 各領域的達人、高顏質的年輕男女和風格鮮明的</a:t>
            </a:r>
            <a:r>
              <a:rPr lang="zh-TW" altLang="en-US" sz="1600" b="1" u="sng" dirty="0">
                <a:solidFill>
                  <a:schemeClr val="accent1">
                    <a:lumMod val="75000"/>
                  </a:schemeClr>
                </a:solidFill>
                <a:latin typeface="Arial" panose="020B0604020202020204" pitchFamily="34" charset="0"/>
                <a:cs typeface="Arial" panose="020B0604020202020204" pitchFamily="34" charset="0"/>
              </a:rPr>
              <a:t>意見領袖</a:t>
            </a:r>
            <a:r>
              <a:rPr lang="zh-TW" altLang="en-US" sz="1600" dirty="0">
                <a:solidFill>
                  <a:schemeClr val="tx1"/>
                </a:solidFill>
                <a:latin typeface="Arial" panose="020B0604020202020204" pitchFamily="34" charset="0"/>
                <a:cs typeface="Arial" panose="020B0604020202020204" pitchFamily="34" charset="0"/>
              </a:rPr>
              <a:t>。他們擅長於</a:t>
            </a:r>
            <a:r>
              <a:rPr lang="zh-TW" altLang="en-US" sz="1600" b="1" u="sng" dirty="0">
                <a:solidFill>
                  <a:schemeClr val="accent1">
                    <a:lumMod val="75000"/>
                  </a:schemeClr>
                </a:solidFill>
                <a:latin typeface="Arial" panose="020B0604020202020204" pitchFamily="34" charset="0"/>
                <a:cs typeface="Arial" panose="020B0604020202020204" pitchFamily="34" charset="0"/>
              </a:rPr>
              <a:t>社群平台</a:t>
            </a:r>
            <a:r>
              <a:rPr lang="zh-TW" altLang="en-US" sz="1600" dirty="0">
                <a:solidFill>
                  <a:schemeClr val="tx1"/>
                </a:solidFill>
                <a:latin typeface="Arial" panose="020B0604020202020204" pitchFamily="34" charset="0"/>
                <a:cs typeface="Arial" panose="020B0604020202020204" pitchFamily="34" charset="0"/>
              </a:rPr>
              <a:t>上如 </a:t>
            </a:r>
            <a:r>
              <a:rPr lang="en-US" altLang="zh-TW" sz="1600" dirty="0">
                <a:solidFill>
                  <a:schemeClr val="tx1"/>
                </a:solidFill>
                <a:latin typeface="Arial" panose="020B0604020202020204" pitchFamily="34" charset="0"/>
                <a:cs typeface="Arial" panose="020B0604020202020204" pitchFamily="34" charset="0"/>
              </a:rPr>
              <a:t>FB</a:t>
            </a:r>
            <a:r>
              <a:rPr lang="zh-TW" altLang="en-US" sz="1600" dirty="0">
                <a:solidFill>
                  <a:schemeClr val="tx1"/>
                </a:solidFill>
                <a:latin typeface="Arial" panose="020B0604020202020204" pitchFamily="34" charset="0"/>
                <a:cs typeface="Arial" panose="020B0604020202020204" pitchFamily="34" charset="0"/>
              </a:rPr>
              <a:t>、</a:t>
            </a:r>
            <a:r>
              <a:rPr lang="en-US" altLang="zh-TW" sz="1600" dirty="0">
                <a:solidFill>
                  <a:schemeClr val="tx1"/>
                </a:solidFill>
                <a:latin typeface="Arial" panose="020B0604020202020204" pitchFamily="34" charset="0"/>
                <a:cs typeface="Arial" panose="020B0604020202020204" pitchFamily="34" charset="0"/>
              </a:rPr>
              <a:t>Instagram</a:t>
            </a:r>
            <a:r>
              <a:rPr lang="zh-TW" altLang="en-US" sz="1600" dirty="0">
                <a:solidFill>
                  <a:schemeClr val="tx1"/>
                </a:solidFill>
                <a:latin typeface="Arial" panose="020B0604020202020204" pitchFamily="34" charset="0"/>
                <a:cs typeface="Arial" panose="020B0604020202020204" pitchFamily="34" charset="0"/>
              </a:rPr>
              <a:t>、</a:t>
            </a:r>
            <a:r>
              <a:rPr lang="en-US" altLang="zh-TW" sz="1600" dirty="0">
                <a:solidFill>
                  <a:schemeClr val="tx1"/>
                </a:solidFill>
                <a:latin typeface="Arial" panose="020B0604020202020204" pitchFamily="34" charset="0"/>
                <a:cs typeface="Arial" panose="020B0604020202020204" pitchFamily="34" charset="0"/>
              </a:rPr>
              <a:t>YouTube </a:t>
            </a:r>
            <a:r>
              <a:rPr lang="zh-TW" altLang="en-US" sz="1600" dirty="0">
                <a:solidFill>
                  <a:schemeClr val="tx1"/>
                </a:solidFill>
                <a:latin typeface="Arial" panose="020B0604020202020204" pitchFamily="34" charset="0"/>
                <a:cs typeface="Arial" panose="020B0604020202020204" pitchFamily="34" charset="0"/>
              </a:rPr>
              <a:t>以豐富的影像呈現自己，長時間下來累積大量粉絲追蹤成為素人明星。大眾普遍對於網紅的</a:t>
            </a:r>
            <a:r>
              <a:rPr lang="zh-TW" altLang="en-US" sz="1600" b="1" u="sng" dirty="0">
                <a:solidFill>
                  <a:schemeClr val="accent1">
                    <a:lumMod val="75000"/>
                  </a:schemeClr>
                </a:solidFill>
                <a:latin typeface="Arial" panose="020B0604020202020204" pitchFamily="34" charset="0"/>
                <a:cs typeface="Arial" panose="020B0604020202020204" pitchFamily="34" charset="0"/>
              </a:rPr>
              <a:t>刻板印象</a:t>
            </a:r>
            <a:r>
              <a:rPr lang="zh-TW" altLang="en-US" sz="1600" dirty="0">
                <a:solidFill>
                  <a:schemeClr val="tx1"/>
                </a:solidFill>
                <a:latin typeface="Arial" panose="020B0604020202020204" pitchFamily="34" charset="0"/>
                <a:cs typeface="Arial" panose="020B0604020202020204" pitchFamily="34" charset="0"/>
              </a:rPr>
              <a:t>有：顏質高、敢做自己、有個人特色、受廠商贊助等等。能做好玩的事、受粉絲的景仰，還伴隨滾滾而來的</a:t>
            </a:r>
            <a:r>
              <a:rPr lang="zh-TW" altLang="en-US" sz="1600" b="1" u="sng" dirty="0">
                <a:solidFill>
                  <a:schemeClr val="accent1">
                    <a:lumMod val="75000"/>
                  </a:schemeClr>
                </a:solidFill>
                <a:latin typeface="Arial" panose="020B0604020202020204" pitchFamily="34" charset="0"/>
                <a:cs typeface="Arial" panose="020B0604020202020204" pitchFamily="34" charset="0"/>
              </a:rPr>
              <a:t>財源</a:t>
            </a:r>
            <a:r>
              <a:rPr lang="zh-TW" altLang="en-US" sz="1600" dirty="0">
                <a:solidFill>
                  <a:schemeClr val="tx1"/>
                </a:solidFill>
                <a:latin typeface="Arial" panose="020B0604020202020204" pitchFamily="34" charset="0"/>
                <a:cs typeface="Arial" panose="020B0604020202020204" pitchFamily="34" charset="0"/>
              </a:rPr>
              <a:t>，是許多時下年輕人所夢寐以求的。</a:t>
            </a: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0"/>
              </a:spcBef>
              <a:buNone/>
            </a:pPr>
            <a:r>
              <a:rPr lang="zh-TW" altLang="en-US" sz="1200" dirty="0">
                <a:solidFill>
                  <a:schemeClr val="tx1"/>
                </a:solidFill>
                <a:latin typeface="Arial" panose="020B0604020202020204" pitchFamily="34" charset="0"/>
                <a:cs typeface="Arial" panose="020B0604020202020204" pitchFamily="34" charset="0"/>
              </a:rPr>
              <a:t>文字來源：劉雨涵（</a:t>
            </a:r>
            <a:r>
              <a:rPr lang="en-US" altLang="zh-TW" sz="1200" dirty="0">
                <a:solidFill>
                  <a:schemeClr val="tx1"/>
                </a:solidFill>
                <a:latin typeface="Arial" panose="020B0604020202020204" pitchFamily="34" charset="0"/>
                <a:cs typeface="Arial" panose="020B0604020202020204" pitchFamily="34" charset="0"/>
              </a:rPr>
              <a:t>2018</a:t>
            </a:r>
            <a:r>
              <a:rPr lang="zh-TW" altLang="en-US" sz="1200" dirty="0">
                <a:solidFill>
                  <a:schemeClr val="tx1"/>
                </a:solidFill>
                <a:latin typeface="Arial" panose="020B0604020202020204" pitchFamily="34" charset="0"/>
                <a:cs typeface="Arial" panose="020B0604020202020204" pitchFamily="34" charset="0"/>
              </a:rPr>
              <a:t>）。你 </a:t>
            </a:r>
            <a:r>
              <a:rPr lang="en-US" altLang="zh-TW" sz="1200" dirty="0">
                <a:solidFill>
                  <a:schemeClr val="tx1"/>
                </a:solidFill>
                <a:latin typeface="Arial" panose="020B0604020202020204" pitchFamily="34" charset="0"/>
                <a:cs typeface="Arial" panose="020B0604020202020204" pitchFamily="34" charset="0"/>
              </a:rPr>
              <a:t>follow</a:t>
            </a:r>
            <a:r>
              <a:rPr lang="zh-TW" altLang="en-US" sz="1200" dirty="0">
                <a:solidFill>
                  <a:schemeClr val="tx1"/>
                </a:solidFill>
                <a:latin typeface="Arial" panose="020B0604020202020204" pitchFamily="34" charset="0"/>
                <a:cs typeface="Arial" panose="020B0604020202020204" pitchFamily="34" charset="0"/>
              </a:rPr>
              <a:t> 她了嗎？</a:t>
            </a:r>
            <a:r>
              <a:rPr lang="en-US" altLang="zh-TW" sz="1200" dirty="0">
                <a:solidFill>
                  <a:schemeClr val="tx1"/>
                </a:solidFill>
                <a:latin typeface="Arial" panose="020B0604020202020204" pitchFamily="34" charset="0"/>
                <a:cs typeface="Arial" panose="020B0604020202020204" pitchFamily="34" charset="0"/>
              </a:rPr>
              <a:t>Instagram </a:t>
            </a:r>
            <a:r>
              <a:rPr lang="zh-TW" altLang="en-US" sz="1200" dirty="0">
                <a:solidFill>
                  <a:schemeClr val="tx1"/>
                </a:solidFill>
                <a:latin typeface="Arial" panose="020B0604020202020204" pitchFamily="34" charset="0"/>
                <a:cs typeface="Arial" panose="020B0604020202020204" pitchFamily="34" charset="0"/>
              </a:rPr>
              <a:t>網紅的人類學觀察。</a:t>
            </a:r>
            <a:r>
              <a:rPr lang="zh-TW" altLang="en-US" sz="1200" b="1" dirty="0">
                <a:solidFill>
                  <a:schemeClr val="tx1"/>
                </a:solidFill>
                <a:latin typeface="Arial" panose="020B0604020202020204" pitchFamily="34" charset="0"/>
                <a:cs typeface="Arial" panose="020B0604020202020204" pitchFamily="34" charset="0"/>
              </a:rPr>
              <a:t>民族學研究所資料彙編，</a:t>
            </a:r>
            <a:r>
              <a:rPr lang="en-US" altLang="zh-TW" sz="1200" b="1" dirty="0">
                <a:solidFill>
                  <a:schemeClr val="tx1"/>
                </a:solidFill>
                <a:latin typeface="Arial" panose="020B0604020202020204" pitchFamily="34" charset="0"/>
                <a:cs typeface="Arial" panose="020B0604020202020204" pitchFamily="34" charset="0"/>
              </a:rPr>
              <a:t>26</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1-34</a:t>
            </a:r>
            <a:r>
              <a:rPr lang="zh-TW" altLang="en-US" sz="1200" dirty="0">
                <a:solidFill>
                  <a:schemeClr val="tx1"/>
                </a:solidFill>
                <a:latin typeface="Arial" panose="020B0604020202020204" pitchFamily="34" charset="0"/>
                <a:cs typeface="Arial" panose="020B0604020202020204" pitchFamily="34" charset="0"/>
              </a:rPr>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50</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463679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215357" cy="4577343"/>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摘寫後：</a:t>
            </a:r>
            <a:endParaRPr lang="en-US" altLang="zh-TW" sz="1600"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solidFill>
                  <a:srgbClr val="0066CC"/>
                </a:solidFill>
                <a:latin typeface="Arial" panose="020B0604020202020204" pitchFamily="34" charset="0"/>
                <a:cs typeface="Arial" panose="020B0604020202020204" pitchFamily="34" charset="0"/>
              </a:rPr>
              <a:t>劉雨涵（</a:t>
            </a:r>
            <a:r>
              <a:rPr lang="en-US" altLang="zh-TW" sz="1600" dirty="0">
                <a:solidFill>
                  <a:srgbClr val="0066CC"/>
                </a:solidFill>
                <a:latin typeface="Arial" panose="020B0604020202020204" pitchFamily="34" charset="0"/>
                <a:cs typeface="Arial" panose="020B0604020202020204" pitchFamily="34" charset="0"/>
              </a:rPr>
              <a:t>2018</a:t>
            </a:r>
            <a:r>
              <a:rPr lang="zh-TW" altLang="en-US" sz="1600" dirty="0">
                <a:solidFill>
                  <a:srgbClr val="0066CC"/>
                </a:solidFill>
                <a:latin typeface="Arial" panose="020B0604020202020204" pitchFamily="34" charset="0"/>
                <a:cs typeface="Arial" panose="020B0604020202020204" pitchFamily="34" charset="0"/>
              </a:rPr>
              <a:t>）</a:t>
            </a:r>
            <a:r>
              <a:rPr lang="zh-TW" altLang="en-US" sz="1600" dirty="0">
                <a:latin typeface="Arial" panose="020B0604020202020204" pitchFamily="34" charset="0"/>
                <a:cs typeface="Arial" panose="020B0604020202020204" pitchFamily="34" charset="0"/>
              </a:rPr>
              <a:t>指出，「網紅」通常指有一定</a:t>
            </a:r>
            <a:r>
              <a:rPr lang="zh-TW" altLang="en-US" sz="1600" b="1" u="sng" dirty="0">
                <a:solidFill>
                  <a:schemeClr val="accent4"/>
                </a:solidFill>
                <a:latin typeface="Arial" panose="020B0604020202020204" pitchFamily="34" charset="0"/>
                <a:cs typeface="Arial" panose="020B0604020202020204" pitchFamily="34" charset="0"/>
              </a:rPr>
              <a:t>高追隨者數量</a:t>
            </a:r>
            <a:r>
              <a:rPr lang="zh-TW" altLang="en-US" sz="1600" dirty="0">
                <a:latin typeface="Arial" panose="020B0604020202020204" pitchFamily="34" charset="0"/>
                <a:cs typeface="Arial" panose="020B0604020202020204" pitchFamily="34" charset="0"/>
              </a:rPr>
              <a:t>的網路</a:t>
            </a:r>
            <a:r>
              <a:rPr lang="zh-TW" altLang="en-US" sz="1600" b="1" u="sng" dirty="0">
                <a:solidFill>
                  <a:schemeClr val="accent4"/>
                </a:solidFill>
                <a:latin typeface="Arial" panose="020B0604020202020204" pitchFamily="34" charset="0"/>
                <a:cs typeface="Arial" panose="020B0604020202020204" pitchFamily="34" charset="0"/>
              </a:rPr>
              <a:t>意見領袖</a:t>
            </a:r>
            <a:r>
              <a:rPr lang="zh-TW" altLang="en-US" sz="1600" dirty="0">
                <a:latin typeface="Arial" panose="020B0604020202020204" pitchFamily="34" charset="0"/>
                <a:cs typeface="Arial" panose="020B0604020202020204" pitchFamily="34" charset="0"/>
              </a:rPr>
              <a:t>，且他們通常很擅長在</a:t>
            </a:r>
            <a:r>
              <a:rPr lang="zh-TW" altLang="en-US" sz="1600" b="1" u="sng" dirty="0">
                <a:solidFill>
                  <a:schemeClr val="accent4"/>
                </a:solidFill>
                <a:latin typeface="Arial" panose="020B0604020202020204" pitchFamily="34" charset="0"/>
                <a:cs typeface="Arial" panose="020B0604020202020204" pitchFamily="34" charset="0"/>
              </a:rPr>
              <a:t>社群媒體</a:t>
            </a:r>
            <a:r>
              <a:rPr lang="zh-TW" altLang="en-US" sz="1600" dirty="0">
                <a:latin typeface="Arial" panose="020B0604020202020204" pitchFamily="34" charset="0"/>
                <a:cs typeface="Arial" panose="020B0604020202020204" pitchFamily="34" charset="0"/>
              </a:rPr>
              <a:t>中展現自己的個人風格。他們利用常見的社群媒體（如：</a:t>
            </a:r>
            <a:r>
              <a:rPr lang="en-US" altLang="zh-TW" sz="1600" dirty="0">
                <a:latin typeface="Arial" panose="020B0604020202020204" pitchFamily="34" charset="0"/>
                <a:cs typeface="Arial" panose="020B0604020202020204" pitchFamily="34" charset="0"/>
              </a:rPr>
              <a:t>FB</a:t>
            </a:r>
            <a:r>
              <a:rPr lang="zh-TW" altLang="en-US" sz="1600" dirty="0">
                <a:latin typeface="Arial" panose="020B0604020202020204" pitchFamily="34" charset="0"/>
                <a:cs typeface="Arial" panose="020B0604020202020204" pitchFamily="34" charset="0"/>
              </a:rPr>
              <a:t>、</a:t>
            </a:r>
            <a:r>
              <a:rPr lang="en-US" altLang="zh-TW" sz="1600" dirty="0">
                <a:latin typeface="Arial" panose="020B0604020202020204" pitchFamily="34" charset="0"/>
                <a:cs typeface="Arial" panose="020B0604020202020204" pitchFamily="34" charset="0"/>
              </a:rPr>
              <a:t>YouTube</a:t>
            </a:r>
            <a:r>
              <a:rPr lang="zh-TW" altLang="en-US" sz="1600" dirty="0">
                <a:latin typeface="Arial" panose="020B0604020202020204" pitchFamily="34" charset="0"/>
                <a:cs typeface="Arial" panose="020B0604020202020204" pitchFamily="34" charset="0"/>
              </a:rPr>
              <a:t>、</a:t>
            </a:r>
            <a:r>
              <a:rPr lang="en-US" altLang="zh-TW" sz="1600" dirty="0">
                <a:latin typeface="Arial" panose="020B0604020202020204" pitchFamily="34" charset="0"/>
                <a:cs typeface="Arial" panose="020B0604020202020204" pitchFamily="34" charset="0"/>
              </a:rPr>
              <a:t>Instagram</a:t>
            </a:r>
            <a:r>
              <a:rPr lang="zh-TW" altLang="en-US" sz="1600" dirty="0">
                <a:latin typeface="Arial" panose="020B0604020202020204" pitchFamily="34" charset="0"/>
                <a:cs typeface="Arial" panose="020B0604020202020204" pitchFamily="34" charset="0"/>
              </a:rPr>
              <a:t>）達到自我宣傳的目的。然而，「網紅」這個由</a:t>
            </a:r>
            <a:r>
              <a:rPr lang="zh-TW" altLang="en-US" sz="1600" b="1" u="sng" dirty="0">
                <a:solidFill>
                  <a:schemeClr val="accent4"/>
                </a:solidFill>
                <a:latin typeface="Arial" panose="020B0604020202020204" pitchFamily="34" charset="0"/>
                <a:cs typeface="Arial" panose="020B0604020202020204" pitchFamily="34" charset="0"/>
              </a:rPr>
              <a:t>中國大陸</a:t>
            </a:r>
            <a:r>
              <a:rPr lang="zh-TW" altLang="en-US" sz="1600" dirty="0">
                <a:latin typeface="Arial" panose="020B0604020202020204" pitchFamily="34" charset="0"/>
                <a:cs typeface="Arial" panose="020B0604020202020204" pitchFamily="34" charset="0"/>
              </a:rPr>
              <a:t>興起的名詞，當然也伴隨著一些</a:t>
            </a:r>
            <a:r>
              <a:rPr lang="zh-TW" altLang="en-US" sz="1600" b="1" u="sng" dirty="0">
                <a:solidFill>
                  <a:schemeClr val="accent4"/>
                </a:solidFill>
                <a:latin typeface="Arial" panose="020B0604020202020204" pitchFamily="34" charset="0"/>
                <a:cs typeface="Arial" panose="020B0604020202020204" pitchFamily="34" charset="0"/>
              </a:rPr>
              <a:t>刻板印象</a:t>
            </a:r>
            <a:r>
              <a:rPr lang="zh-TW" altLang="en-US" sz="1600" dirty="0">
                <a:latin typeface="Arial" panose="020B0604020202020204" pitchFamily="34" charset="0"/>
                <a:cs typeface="Arial" panose="020B0604020202020204" pitchFamily="34" charset="0"/>
              </a:rPr>
              <a:t>：美貌、風格鮮明、善於也樂於表現自己等。許多網紅也因此受到廠商青睞，獲得許多贊助，並伴隨可觀的</a:t>
            </a:r>
            <a:r>
              <a:rPr lang="zh-TW" altLang="en-US" sz="1600" b="1" u="sng" dirty="0">
                <a:solidFill>
                  <a:schemeClr val="accent4"/>
                </a:solidFill>
                <a:latin typeface="Arial" panose="020B0604020202020204" pitchFamily="34" charset="0"/>
                <a:cs typeface="Arial" panose="020B0604020202020204" pitchFamily="34" charset="0"/>
              </a:rPr>
              <a:t>收入</a:t>
            </a:r>
            <a:r>
              <a:rPr lang="zh-TW" altLang="en-US" sz="1600" dirty="0">
                <a:solidFill>
                  <a:srgbClr val="0066CC"/>
                </a:solidFill>
                <a:latin typeface="Arial" panose="020B0604020202020204" pitchFamily="34" charset="0"/>
                <a:cs typeface="Arial" panose="020B0604020202020204" pitchFamily="34" charset="0"/>
              </a:rPr>
              <a:t>（劉雨涵，</a:t>
            </a:r>
            <a:r>
              <a:rPr lang="en-US" altLang="zh-TW" sz="1600" dirty="0">
                <a:solidFill>
                  <a:srgbClr val="0066CC"/>
                </a:solidFill>
                <a:latin typeface="Arial" panose="020B0604020202020204" pitchFamily="34" charset="0"/>
                <a:cs typeface="Arial" panose="020B0604020202020204" pitchFamily="34" charset="0"/>
              </a:rPr>
              <a:t>2018</a:t>
            </a:r>
            <a:r>
              <a:rPr lang="zh-TW" altLang="en-US" sz="1600" dirty="0">
                <a:solidFill>
                  <a:srgbClr val="0066CC"/>
                </a:solidFill>
                <a:latin typeface="Arial" panose="020B0604020202020204" pitchFamily="34" charset="0"/>
                <a:cs typeface="Arial" panose="020B0604020202020204" pitchFamily="34" charset="0"/>
              </a:rPr>
              <a:t>） </a:t>
            </a:r>
            <a:r>
              <a:rPr lang="zh-TW" altLang="en-US" sz="1600" dirty="0">
                <a:latin typeface="Arial" panose="020B0604020202020204" pitchFamily="34" charset="0"/>
                <a:cs typeface="Arial" panose="020B0604020202020204" pitchFamily="34" charset="0"/>
              </a:rPr>
              <a:t>。</a:t>
            </a:r>
          </a:p>
        </p:txBody>
      </p:sp>
      <p:sp>
        <p:nvSpPr>
          <p:cNvPr id="11"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8310582" cy="694944"/>
          </a:xfrm>
        </p:spPr>
        <p:txBody>
          <a:bodyPr>
            <a:normAutofit fontScale="90000"/>
          </a:bodyPr>
          <a:lstStyle/>
          <a:p>
            <a:r>
              <a:rPr lang="zh-TW" altLang="en-US" sz="2800" dirty="0"/>
              <a:t>想一想：這段可以怎麼摘寫？</a:t>
            </a:r>
            <a:r>
              <a:rPr lang="zh-TW" altLang="en-US" sz="2000" b="0" dirty="0">
                <a:solidFill>
                  <a:srgbClr val="4A2318"/>
                </a:solidFill>
              </a:rPr>
              <a:t>（假設畫線字是一定要寫進去的重點）</a:t>
            </a:r>
            <a:endParaRPr lang="zh-TW" altLang="en-US" sz="2800" dirty="0"/>
          </a:p>
        </p:txBody>
      </p:sp>
    </p:spTree>
    <p:extLst>
      <p:ext uri="{BB962C8B-B14F-4D97-AF65-F5344CB8AC3E}">
        <p14:creationId xmlns:p14="http://schemas.microsoft.com/office/powerpoint/2010/main" val="332036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51</a:t>
            </a:fld>
            <a:endParaRPr lang="en-US" dirty="0"/>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l="33584" r="33927"/>
          <a:stretch/>
        </p:blipFill>
        <p:spPr>
          <a:xfrm>
            <a:off x="7588706" y="107864"/>
            <a:ext cx="1435039" cy="1445120"/>
          </a:xfrm>
          <a:prstGeom prst="rect">
            <a:avLst/>
          </a:prstGeom>
        </p:spPr>
      </p:pic>
      <p:sp>
        <p:nvSpPr>
          <p:cNvPr id="9" name="內容版面配置區 6"/>
          <p:cNvSpPr txBox="1">
            <a:spLocks/>
          </p:cNvSpPr>
          <p:nvPr/>
        </p:nvSpPr>
        <p:spPr>
          <a:xfrm>
            <a:off x="711954" y="224532"/>
            <a:ext cx="6684812" cy="4568952"/>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zh-TW" altLang="en-US" b="1" dirty="0"/>
              <a:t>是一種引用他人資料時，用自己的話重新詮釋他人資料的寫作方法。也就是說，作者必須用自己的觀點去表達原文意涵</a:t>
            </a:r>
          </a:p>
        </p:txBody>
      </p:sp>
      <p:sp>
        <p:nvSpPr>
          <p:cNvPr id="11" name="文字方塊 10"/>
          <p:cNvSpPr txBox="1"/>
          <p:nvPr/>
        </p:nvSpPr>
        <p:spPr>
          <a:xfrm>
            <a:off x="1300766" y="2269013"/>
            <a:ext cx="7512676" cy="1988237"/>
          </a:xfrm>
          <a:prstGeom prst="rect">
            <a:avLst/>
          </a:prstGeom>
          <a:noFill/>
        </p:spPr>
        <p:txBody>
          <a:bodyPr wrap="square" rtlCol="0">
            <a:spAutoFit/>
          </a:bodyPr>
          <a:lstStyle/>
          <a:p>
            <a:pPr>
              <a:lnSpc>
                <a:spcPct val="140000"/>
              </a:lnSpc>
            </a:pPr>
            <a:r>
              <a:rPr lang="zh-TW" altLang="en-US" sz="2200" dirty="0">
                <a:latin typeface="Arial" panose="020B0604020202020204" pitchFamily="34" charset="0"/>
              </a:rPr>
              <a:t>改寫時應特別注意以下三要件：</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忠實地反映本文意見。</a:t>
            </a: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加上引用者自己的說明。</a:t>
            </a: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保留被引用文章的原作者論點、不可扭曲偏頗。</a:t>
            </a:r>
          </a:p>
        </p:txBody>
      </p:sp>
      <p:sp>
        <p:nvSpPr>
          <p:cNvPr id="12" name="文字方塊 11"/>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413674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52</a:t>
            </a:fld>
            <a:endParaRPr lang="en-US" dirty="0"/>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l="33584" r="33927"/>
          <a:stretch/>
        </p:blipFill>
        <p:spPr>
          <a:xfrm>
            <a:off x="7588706" y="107864"/>
            <a:ext cx="1435039" cy="1445120"/>
          </a:xfrm>
          <a:prstGeom prst="rect">
            <a:avLst/>
          </a:prstGeom>
        </p:spPr>
      </p:pic>
      <p:sp>
        <p:nvSpPr>
          <p:cNvPr id="9" name="內容版面配置區 6"/>
          <p:cNvSpPr txBox="1">
            <a:spLocks/>
          </p:cNvSpPr>
          <p:nvPr/>
        </p:nvSpPr>
        <p:spPr>
          <a:xfrm>
            <a:off x="711954" y="224532"/>
            <a:ext cx="6684812" cy="4568952"/>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zh-TW" altLang="en-US" b="1" dirty="0"/>
              <a:t>是一種引用他人資料時，用自己的話重新詮釋他人資料的寫作方法。也就是說，作者必須用自己的觀點去表達原文意涵</a:t>
            </a:r>
          </a:p>
        </p:txBody>
      </p:sp>
      <p:sp>
        <p:nvSpPr>
          <p:cNvPr id="12" name="文字方塊 11"/>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7643" y="1881909"/>
            <a:ext cx="5304324" cy="3957327"/>
          </a:xfrm>
          <a:prstGeom prst="rect">
            <a:avLst/>
          </a:prstGeom>
        </p:spPr>
      </p:pic>
    </p:spTree>
    <p:extLst>
      <p:ext uri="{BB962C8B-B14F-4D97-AF65-F5344CB8AC3E}">
        <p14:creationId xmlns:p14="http://schemas.microsoft.com/office/powerpoint/2010/main" val="2288023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040187"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想一想：這是不是有效的改寫？</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87085" y="893312"/>
            <a:ext cx="3891647" cy="4370451"/>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700" dirty="0">
                <a:solidFill>
                  <a:schemeClr val="tx1"/>
                </a:solidFill>
                <a:latin typeface="Arial" panose="020B0604020202020204" pitchFamily="34" charset="0"/>
                <a:cs typeface="Arial" panose="020B0604020202020204" pitchFamily="34" charset="0"/>
              </a:rPr>
              <a:t>台灣的橋梁健康安全面臨著地震、颱風、洪水、山崩、土石流及腐蝕老劣化等多種災害風險的高度威脅，必須有完善的防災管理系統，才能有效降低橋梁破壞的可能，確保民眾行的安全。國家實驗研究院地震工程研究中心（國震中心）開發完成「橋梁全生命週期防災管理系統」，不但平時可進行自動化的橋梁安全評估，更可在災害發生前，由先進的橋梁全自動監測系統，及時提醒橋梁管理單位因應，是橋梁健康安全防災管理的全新里程碑。</a:t>
            </a: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2000"/>
              </a:spcBef>
              <a:buNone/>
            </a:pPr>
            <a:r>
              <a:rPr lang="zh-TW" altLang="en-US" sz="1100" dirty="0">
                <a:solidFill>
                  <a:schemeClr val="tx1"/>
                </a:solidFill>
                <a:latin typeface="Arial" panose="020B0604020202020204" pitchFamily="34" charset="0"/>
                <a:cs typeface="Arial" panose="020B0604020202020204" pitchFamily="34" charset="0"/>
              </a:rPr>
              <a:t>文字來源：國家實驗研究院（</a:t>
            </a:r>
            <a:r>
              <a:rPr lang="en-US" altLang="zh-TW" sz="1100" dirty="0">
                <a:solidFill>
                  <a:schemeClr val="tx1"/>
                </a:solidFill>
                <a:latin typeface="Arial" panose="020B0604020202020204" pitchFamily="34" charset="0"/>
                <a:cs typeface="Arial" panose="020B0604020202020204" pitchFamily="34" charset="0"/>
              </a:rPr>
              <a:t>2018</a:t>
            </a:r>
            <a:r>
              <a:rPr lang="zh-TW" altLang="en-US" sz="1100" dirty="0">
                <a:solidFill>
                  <a:schemeClr val="tx1"/>
                </a:solidFill>
                <a:latin typeface="Arial" panose="020B0604020202020204" pitchFamily="34" charset="0"/>
                <a:cs typeface="Arial" panose="020B0604020202020204" pitchFamily="34" charset="0"/>
              </a:rPr>
              <a:t>年</a:t>
            </a:r>
            <a:r>
              <a:rPr lang="en-US" altLang="zh-TW" sz="1100" dirty="0">
                <a:solidFill>
                  <a:schemeClr val="tx1"/>
                </a:solidFill>
                <a:latin typeface="Arial" panose="020B0604020202020204" pitchFamily="34" charset="0"/>
                <a:cs typeface="Arial" panose="020B0604020202020204" pitchFamily="34" charset="0"/>
              </a:rPr>
              <a:t>6</a:t>
            </a:r>
            <a:r>
              <a:rPr lang="zh-TW" altLang="en-US" sz="1100" dirty="0">
                <a:solidFill>
                  <a:schemeClr val="tx1"/>
                </a:solidFill>
                <a:latin typeface="Arial" panose="020B0604020202020204" pitchFamily="34" charset="0"/>
                <a:cs typeface="Arial" panose="020B0604020202020204" pitchFamily="34" charset="0"/>
              </a:rPr>
              <a:t>月</a:t>
            </a:r>
            <a:r>
              <a:rPr lang="en-US" altLang="zh-TW" sz="1100" dirty="0">
                <a:solidFill>
                  <a:schemeClr val="tx1"/>
                </a:solidFill>
                <a:latin typeface="Arial" panose="020B0604020202020204" pitchFamily="34" charset="0"/>
                <a:cs typeface="Arial" panose="020B0604020202020204" pitchFamily="34" charset="0"/>
              </a:rPr>
              <a:t>5</a:t>
            </a:r>
            <a:r>
              <a:rPr lang="zh-TW" altLang="en-US" sz="1100" dirty="0">
                <a:solidFill>
                  <a:schemeClr val="tx1"/>
                </a:solidFill>
                <a:latin typeface="Arial" panose="020B0604020202020204" pitchFamily="34" charset="0"/>
                <a:cs typeface="Arial" panose="020B0604020202020204" pitchFamily="34" charset="0"/>
              </a:rPr>
              <a:t>日）。</a:t>
            </a:r>
            <a:r>
              <a:rPr lang="zh-TW" altLang="en-US" sz="1100" dirty="0">
                <a:solidFill>
                  <a:schemeClr val="tx1"/>
                </a:solidFill>
                <a:cs typeface="Arial" panose="020B0604020202020204" pitchFamily="34" charset="0"/>
              </a:rPr>
              <a:t>橋梁健康安全的守護者</a:t>
            </a:r>
            <a:r>
              <a:rPr lang="en-US" altLang="zh-TW" sz="1100" dirty="0">
                <a:solidFill>
                  <a:schemeClr val="tx1"/>
                </a:solidFill>
                <a:cs typeface="Arial" panose="020B0604020202020204" pitchFamily="34" charset="0"/>
              </a:rPr>
              <a:t>—</a:t>
            </a:r>
            <a:r>
              <a:rPr lang="zh-TW" altLang="en-US" sz="1100" dirty="0">
                <a:solidFill>
                  <a:schemeClr val="tx1"/>
                </a:solidFill>
                <a:cs typeface="Arial" panose="020B0604020202020204" pitchFamily="34" charset="0"/>
              </a:rPr>
              <a:t>橋梁全生命週期防災管理系統</a:t>
            </a:r>
            <a:r>
              <a:rPr lang="zh-TW" altLang="en-US" sz="1100" dirty="0">
                <a:solidFill>
                  <a:schemeClr val="tx1"/>
                </a:solidFill>
                <a:latin typeface="Arial" panose="020B0604020202020204" pitchFamily="34" charset="0"/>
                <a:cs typeface="Arial" panose="020B0604020202020204" pitchFamily="34" charset="0"/>
              </a:rPr>
              <a:t>。</a:t>
            </a:r>
            <a:r>
              <a:rPr lang="en-US" altLang="zh-TW" sz="1100" dirty="0">
                <a:solidFill>
                  <a:schemeClr val="tx1"/>
                </a:solidFill>
                <a:latin typeface="Arial" panose="020B0604020202020204" pitchFamily="34" charset="0"/>
                <a:cs typeface="Arial" panose="020B0604020202020204" pitchFamily="34" charset="0"/>
              </a:rPr>
              <a:t>https://www.narlabs.org.tw/xmdoc/cont?xsmsid=0I148622737263495777&amp;q=</a:t>
            </a:r>
            <a:r>
              <a:rPr lang="zh-TW" altLang="en-US" sz="1100" dirty="0">
                <a:solidFill>
                  <a:schemeClr val="tx1"/>
                </a:solidFill>
                <a:latin typeface="Arial" panose="020B0604020202020204" pitchFamily="34" charset="0"/>
                <a:cs typeface="Arial" panose="020B0604020202020204" pitchFamily="34" charset="0"/>
              </a:rPr>
              <a:t>橋梁</a:t>
            </a:r>
            <a:r>
              <a:rPr lang="en-US" altLang="zh-TW" sz="1100" dirty="0">
                <a:solidFill>
                  <a:schemeClr val="tx1"/>
                </a:solidFill>
                <a:latin typeface="Arial" panose="020B0604020202020204" pitchFamily="34" charset="0"/>
                <a:cs typeface="Arial" panose="020B0604020202020204" pitchFamily="34" charset="0"/>
              </a:rPr>
              <a:t>&amp;</a:t>
            </a:r>
            <a:r>
              <a:rPr lang="en-US" altLang="zh-TW" sz="1100" dirty="0" err="1">
                <a:solidFill>
                  <a:schemeClr val="tx1"/>
                </a:solidFill>
                <a:latin typeface="Arial" panose="020B0604020202020204" pitchFamily="34" charset="0"/>
                <a:cs typeface="Arial" panose="020B0604020202020204" pitchFamily="34" charset="0"/>
              </a:rPr>
              <a:t>sid</a:t>
            </a:r>
            <a:r>
              <a:rPr lang="en-US" altLang="zh-TW" sz="1100" dirty="0">
                <a:solidFill>
                  <a:schemeClr val="tx1"/>
                </a:solidFill>
                <a:latin typeface="Arial" panose="020B0604020202020204" pitchFamily="34" charset="0"/>
                <a:cs typeface="Arial" panose="020B0604020202020204" pitchFamily="34" charset="0"/>
              </a:rPr>
              <a:t>=0I163642702435113165</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53</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4977517" y="859914"/>
            <a:ext cx="3803031"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025225" y="919367"/>
            <a:ext cx="3641742" cy="4012380"/>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endParaRPr lang="en-US" altLang="zh-TW" sz="1600"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台灣之橋梁健康安全面對著颱風、地震、洪水、山崩、土石流及腐蝕老劣化等多種災害風險的高度威脅，必須有完善的防災管理系統，才能有效降低橋梁破壞的可能性，並確保民眾行的安全。國家實驗研究院地震工程研究中心（國震中心）著手開發完成「橋梁全生命週期防災管理系統」，平日可進行橋梁的自動化安全評估，更可在災害發生前，由先進的橋梁全自動監測系統，及時提醒橋梁管理單位以及使用者來因應，是橋梁健康安全防災管理的重大里程碑。</a:t>
            </a:r>
          </a:p>
        </p:txBody>
      </p:sp>
      <p:sp>
        <p:nvSpPr>
          <p:cNvPr id="10" name="文字方塊 9">
            <a:extLst>
              <a:ext uri="{FF2B5EF4-FFF2-40B4-BE49-F238E27FC236}">
                <a16:creationId xmlns:a16="http://schemas.microsoft.com/office/drawing/2014/main" id="{054C2D6C-986C-4A90-91E6-5ACEF32F2198}"/>
              </a:ext>
            </a:extLst>
          </p:cNvPr>
          <p:cNvSpPr txBox="1"/>
          <p:nvPr/>
        </p:nvSpPr>
        <p:spPr>
          <a:xfrm>
            <a:off x="5025225" y="919367"/>
            <a:ext cx="3641742" cy="4012380"/>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endParaRPr lang="en-US" altLang="zh-TW" sz="1600"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台灣</a:t>
            </a:r>
            <a:r>
              <a:rPr lang="zh-TW" altLang="en-US" sz="1600" b="1" dirty="0">
                <a:solidFill>
                  <a:srgbClr val="FF0000"/>
                </a:solidFill>
                <a:latin typeface="Arial" panose="020B0604020202020204" pitchFamily="34" charset="0"/>
                <a:cs typeface="Arial" panose="020B0604020202020204" pitchFamily="34" charset="0"/>
              </a:rPr>
              <a:t>之</a:t>
            </a:r>
            <a:r>
              <a:rPr lang="zh-TW" altLang="en-US" sz="1600" dirty="0">
                <a:latin typeface="Arial" panose="020B0604020202020204" pitchFamily="34" charset="0"/>
                <a:cs typeface="Arial" panose="020B0604020202020204" pitchFamily="34" charset="0"/>
              </a:rPr>
              <a:t>橋梁健康安全面</a:t>
            </a:r>
            <a:r>
              <a:rPr lang="zh-TW" altLang="en-US" sz="1600" b="1" dirty="0">
                <a:solidFill>
                  <a:srgbClr val="FF0000"/>
                </a:solidFill>
                <a:latin typeface="Arial" panose="020B0604020202020204" pitchFamily="34" charset="0"/>
                <a:cs typeface="Arial" panose="020B0604020202020204" pitchFamily="34" charset="0"/>
              </a:rPr>
              <a:t>對</a:t>
            </a:r>
            <a:r>
              <a:rPr lang="zh-TW" altLang="en-US" sz="1600" dirty="0">
                <a:latin typeface="Arial" panose="020B0604020202020204" pitchFamily="34" charset="0"/>
                <a:cs typeface="Arial" panose="020B0604020202020204" pitchFamily="34" charset="0"/>
              </a:rPr>
              <a:t>著</a:t>
            </a:r>
            <a:r>
              <a:rPr lang="zh-TW" altLang="en-US" sz="1600" b="1" dirty="0">
                <a:solidFill>
                  <a:srgbClr val="FF0000"/>
                </a:solidFill>
                <a:latin typeface="Arial" panose="020B0604020202020204" pitchFamily="34" charset="0"/>
                <a:cs typeface="Arial" panose="020B0604020202020204" pitchFamily="34" charset="0"/>
              </a:rPr>
              <a:t>颱風</a:t>
            </a:r>
            <a:r>
              <a:rPr lang="zh-TW" altLang="en-US" sz="1600" dirty="0">
                <a:latin typeface="Arial" panose="020B0604020202020204" pitchFamily="34" charset="0"/>
                <a:cs typeface="Arial" panose="020B0604020202020204" pitchFamily="34" charset="0"/>
              </a:rPr>
              <a:t>、</a:t>
            </a:r>
            <a:r>
              <a:rPr lang="zh-TW" altLang="en-US" sz="1600" b="1" dirty="0">
                <a:solidFill>
                  <a:srgbClr val="FF0000"/>
                </a:solidFill>
                <a:latin typeface="Arial" panose="020B0604020202020204" pitchFamily="34" charset="0"/>
                <a:cs typeface="Arial" panose="020B0604020202020204" pitchFamily="34" charset="0"/>
              </a:rPr>
              <a:t>地震</a:t>
            </a:r>
            <a:r>
              <a:rPr lang="zh-TW" altLang="en-US" sz="1600" dirty="0">
                <a:latin typeface="Arial" panose="020B0604020202020204" pitchFamily="34" charset="0"/>
                <a:cs typeface="Arial" panose="020B0604020202020204" pitchFamily="34" charset="0"/>
              </a:rPr>
              <a:t>、洪水、山崩、土石流及腐蝕老劣化等多種災害風險的高度威脅，必須有完善的防災管理系統，才能有效降低橋梁破壞的可能</a:t>
            </a:r>
            <a:r>
              <a:rPr lang="zh-TW" altLang="en-US" sz="1600" b="1" dirty="0">
                <a:solidFill>
                  <a:srgbClr val="FF0000"/>
                </a:solidFill>
                <a:latin typeface="Arial" panose="020B0604020202020204" pitchFamily="34" charset="0"/>
                <a:cs typeface="Arial" panose="020B0604020202020204" pitchFamily="34" charset="0"/>
              </a:rPr>
              <a:t>性</a:t>
            </a:r>
            <a:r>
              <a:rPr lang="zh-TW" altLang="en-US" sz="1600" dirty="0">
                <a:latin typeface="Arial" panose="020B0604020202020204" pitchFamily="34" charset="0"/>
                <a:cs typeface="Arial" panose="020B0604020202020204" pitchFamily="34" charset="0"/>
              </a:rPr>
              <a:t>，</a:t>
            </a:r>
            <a:r>
              <a:rPr lang="zh-TW" altLang="en-US" sz="1600" b="1" dirty="0">
                <a:solidFill>
                  <a:srgbClr val="FF0000"/>
                </a:solidFill>
                <a:latin typeface="Arial" panose="020B0604020202020204" pitchFamily="34" charset="0"/>
                <a:cs typeface="Arial" panose="020B0604020202020204" pitchFamily="34" charset="0"/>
              </a:rPr>
              <a:t>並</a:t>
            </a:r>
            <a:r>
              <a:rPr lang="zh-TW" altLang="en-US" sz="1600" dirty="0">
                <a:latin typeface="Arial" panose="020B0604020202020204" pitchFamily="34" charset="0"/>
                <a:cs typeface="Arial" panose="020B0604020202020204" pitchFamily="34" charset="0"/>
              </a:rPr>
              <a:t>確保民眾行的安全。國家實驗研究院地震工程研究中心（國震中心）</a:t>
            </a:r>
            <a:r>
              <a:rPr lang="zh-TW" altLang="en-US" sz="1600" b="1" dirty="0">
                <a:solidFill>
                  <a:srgbClr val="FF0000"/>
                </a:solidFill>
                <a:latin typeface="Arial" panose="020B0604020202020204" pitchFamily="34" charset="0"/>
                <a:cs typeface="Arial" panose="020B0604020202020204" pitchFamily="34" charset="0"/>
              </a:rPr>
              <a:t>著手</a:t>
            </a:r>
            <a:r>
              <a:rPr lang="zh-TW" altLang="en-US" sz="1600" dirty="0">
                <a:latin typeface="Arial" panose="020B0604020202020204" pitchFamily="34" charset="0"/>
                <a:cs typeface="Arial" panose="020B0604020202020204" pitchFamily="34" charset="0"/>
              </a:rPr>
              <a:t>開發完成「橋梁全生命週期防災管理系統」，平</a:t>
            </a:r>
            <a:r>
              <a:rPr lang="zh-TW" altLang="en-US" sz="1600" b="1" dirty="0">
                <a:solidFill>
                  <a:srgbClr val="FF0000"/>
                </a:solidFill>
                <a:latin typeface="Arial" panose="020B0604020202020204" pitchFamily="34" charset="0"/>
                <a:cs typeface="Arial" panose="020B0604020202020204" pitchFamily="34" charset="0"/>
              </a:rPr>
              <a:t>日</a:t>
            </a:r>
            <a:r>
              <a:rPr lang="zh-TW" altLang="en-US" sz="1600" dirty="0">
                <a:latin typeface="Arial" panose="020B0604020202020204" pitchFamily="34" charset="0"/>
                <a:cs typeface="Arial" panose="020B0604020202020204" pitchFamily="34" charset="0"/>
              </a:rPr>
              <a:t>可進行</a:t>
            </a:r>
            <a:r>
              <a:rPr lang="zh-TW" altLang="en-US" sz="1600" b="1" dirty="0">
                <a:solidFill>
                  <a:srgbClr val="FF0000"/>
                </a:solidFill>
                <a:latin typeface="Arial" panose="020B0604020202020204" pitchFamily="34" charset="0"/>
                <a:cs typeface="Arial" panose="020B0604020202020204" pitchFamily="34" charset="0"/>
              </a:rPr>
              <a:t>橋梁的自動化</a:t>
            </a:r>
            <a:r>
              <a:rPr lang="zh-TW" altLang="en-US" sz="1600" dirty="0">
                <a:latin typeface="Arial" panose="020B0604020202020204" pitchFamily="34" charset="0"/>
                <a:cs typeface="Arial" panose="020B0604020202020204" pitchFamily="34" charset="0"/>
              </a:rPr>
              <a:t>安全評估，更可在災害發生前，由先進的橋梁全自動監測系統，及時提醒橋梁管理單位</a:t>
            </a:r>
            <a:r>
              <a:rPr lang="zh-TW" altLang="en-US" sz="1600" b="1" dirty="0">
                <a:solidFill>
                  <a:srgbClr val="FF0000"/>
                </a:solidFill>
                <a:latin typeface="Arial" panose="020B0604020202020204" pitchFamily="34" charset="0"/>
                <a:cs typeface="Arial" panose="020B0604020202020204" pitchFamily="34" charset="0"/>
              </a:rPr>
              <a:t>以及使用者來</a:t>
            </a:r>
            <a:r>
              <a:rPr lang="zh-TW" altLang="en-US" sz="1600" dirty="0">
                <a:latin typeface="Arial" panose="020B0604020202020204" pitchFamily="34" charset="0"/>
                <a:cs typeface="Arial" panose="020B0604020202020204" pitchFamily="34" charset="0"/>
              </a:rPr>
              <a:t>因應，是橋梁健康安全防災管理的</a:t>
            </a:r>
            <a:r>
              <a:rPr lang="zh-TW" altLang="en-US" sz="1600" b="1" dirty="0">
                <a:solidFill>
                  <a:srgbClr val="FF0000"/>
                </a:solidFill>
                <a:latin typeface="Arial" panose="020B0604020202020204" pitchFamily="34" charset="0"/>
                <a:cs typeface="Arial" panose="020B0604020202020204" pitchFamily="34" charset="0"/>
              </a:rPr>
              <a:t>重大</a:t>
            </a:r>
            <a:r>
              <a:rPr lang="zh-TW" altLang="en-US" sz="1600" dirty="0">
                <a:latin typeface="Arial" panose="020B0604020202020204" pitchFamily="34" charset="0"/>
                <a:cs typeface="Arial" panose="020B0604020202020204" pitchFamily="34" charset="0"/>
              </a:rPr>
              <a:t>里程碑。</a:t>
            </a:r>
          </a:p>
        </p:txBody>
      </p:sp>
      <p:sp>
        <p:nvSpPr>
          <p:cNvPr id="12" name="文字方塊 11"/>
          <p:cNvSpPr txBox="1"/>
          <p:nvPr/>
        </p:nvSpPr>
        <p:spPr>
          <a:xfrm>
            <a:off x="3992031" y="4931747"/>
            <a:ext cx="4558087" cy="1421928"/>
          </a:xfrm>
          <a:prstGeom prst="rect">
            <a:avLst/>
          </a:prstGeom>
          <a:solidFill>
            <a:schemeClr val="accent1">
              <a:lumMod val="20000"/>
              <a:lumOff val="80000"/>
            </a:schemeClr>
          </a:solid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原因：</a:t>
            </a:r>
            <a:r>
              <a:rPr lang="zh-TW" altLang="en-US" dirty="0">
                <a:solidFill>
                  <a:srgbClr val="C00000"/>
                </a:solidFill>
                <a:latin typeface="Arial" panose="020B0604020202020204" pitchFamily="34" charset="0"/>
              </a:rPr>
              <a:t>僅用同義字代替原文字</a:t>
            </a:r>
            <a:r>
              <a:rPr lang="zh-TW" altLang="en-US" dirty="0">
                <a:solidFill>
                  <a:schemeClr val="accent1">
                    <a:lumMod val="50000"/>
                  </a:schemeClr>
                </a:solidFill>
                <a:latin typeface="Arial" panose="020B0604020202020204" pitchFamily="34" charset="0"/>
              </a:rPr>
              <a:t>，如將「的」改成「之」；</a:t>
            </a:r>
            <a:r>
              <a:rPr lang="zh-TW" altLang="en-US" dirty="0">
                <a:solidFill>
                  <a:srgbClr val="C00000"/>
                </a:solidFill>
                <a:latin typeface="Arial" panose="020B0604020202020204" pitchFamily="34" charset="0"/>
              </a:rPr>
              <a:t>文章整體結構仍然相同</a:t>
            </a:r>
            <a:r>
              <a:rPr lang="zh-TW" altLang="en-US" dirty="0">
                <a:solidFill>
                  <a:schemeClr val="accent1">
                    <a:lumMod val="50000"/>
                  </a:schemeClr>
                </a:solidFill>
                <a:latin typeface="Arial" panose="020B0604020202020204" pitchFamily="34" charset="0"/>
              </a:rPr>
              <a:t>，且兩段的相同字句很多，相似度很高，因此很容易有</a:t>
            </a:r>
            <a:r>
              <a:rPr lang="zh-TW" altLang="en-US" dirty="0">
                <a:solidFill>
                  <a:srgbClr val="C00000"/>
                </a:solidFill>
                <a:latin typeface="Arial" panose="020B0604020202020204" pitchFamily="34" charset="0"/>
              </a:rPr>
              <a:t>抄襲</a:t>
            </a:r>
            <a:r>
              <a:rPr lang="zh-TW" altLang="en-US" dirty="0">
                <a:solidFill>
                  <a:schemeClr val="accent1">
                    <a:lumMod val="50000"/>
                  </a:schemeClr>
                </a:solidFill>
                <a:latin typeface="Arial" panose="020B0604020202020204" pitchFamily="34" charset="0"/>
              </a:rPr>
              <a:t>的疑慮。且，沒有引註資料來源。</a:t>
            </a:r>
          </a:p>
        </p:txBody>
      </p:sp>
    </p:spTree>
    <p:extLst>
      <p:ext uri="{BB962C8B-B14F-4D97-AF65-F5344CB8AC3E}">
        <p14:creationId xmlns:p14="http://schemas.microsoft.com/office/powerpoint/2010/main" val="229681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040187"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想一想：這是不是有效的改寫？</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87085" y="893312"/>
            <a:ext cx="3891647" cy="4370451"/>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700" dirty="0">
                <a:solidFill>
                  <a:schemeClr val="tx1"/>
                </a:solidFill>
                <a:latin typeface="Arial" panose="020B0604020202020204" pitchFamily="34" charset="0"/>
                <a:cs typeface="Arial" panose="020B0604020202020204" pitchFamily="34" charset="0"/>
              </a:rPr>
              <a:t>台灣的橋梁健康安全面臨著地震、颱風、洪水、山崩、土石流及腐蝕老劣化等多種災害風險的高度威脅，必須有完善的防災管理系統，才能有效降低橋梁破壞的可能，確保民眾行的安全。國家實驗研究院地震工程研究中心（國震中心）開發完成「橋梁全生命週期防災管理系統」，不但平時可進行自動化的橋梁安全評估，更可在災害發生前，由先進的橋梁全自動監測系統，及時提醒橋梁管理單位因應，是橋梁健康安全防災管理的全新里程碑。</a:t>
            </a: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2000"/>
              </a:spcBef>
              <a:buNone/>
            </a:pPr>
            <a:r>
              <a:rPr lang="zh-TW" altLang="en-US" sz="1100" dirty="0">
                <a:solidFill>
                  <a:schemeClr val="tx1"/>
                </a:solidFill>
                <a:latin typeface="Arial" panose="020B0604020202020204" pitchFamily="34" charset="0"/>
                <a:cs typeface="Arial" panose="020B0604020202020204" pitchFamily="34" charset="0"/>
              </a:rPr>
              <a:t>文字來源：國家實驗研究院（</a:t>
            </a:r>
            <a:r>
              <a:rPr lang="en-US" altLang="zh-TW" sz="1100" dirty="0">
                <a:solidFill>
                  <a:schemeClr val="tx1"/>
                </a:solidFill>
                <a:latin typeface="Arial" panose="020B0604020202020204" pitchFamily="34" charset="0"/>
                <a:cs typeface="Arial" panose="020B0604020202020204" pitchFamily="34" charset="0"/>
              </a:rPr>
              <a:t>2018</a:t>
            </a:r>
            <a:r>
              <a:rPr lang="zh-TW" altLang="en-US" sz="1100" dirty="0">
                <a:solidFill>
                  <a:schemeClr val="tx1"/>
                </a:solidFill>
                <a:latin typeface="Arial" panose="020B0604020202020204" pitchFamily="34" charset="0"/>
                <a:cs typeface="Arial" panose="020B0604020202020204" pitchFamily="34" charset="0"/>
              </a:rPr>
              <a:t>年</a:t>
            </a:r>
            <a:r>
              <a:rPr lang="en-US" altLang="zh-TW" sz="1100" dirty="0">
                <a:solidFill>
                  <a:schemeClr val="tx1"/>
                </a:solidFill>
                <a:latin typeface="Arial" panose="020B0604020202020204" pitchFamily="34" charset="0"/>
                <a:cs typeface="Arial" panose="020B0604020202020204" pitchFamily="34" charset="0"/>
              </a:rPr>
              <a:t>6</a:t>
            </a:r>
            <a:r>
              <a:rPr lang="zh-TW" altLang="en-US" sz="1100" dirty="0">
                <a:solidFill>
                  <a:schemeClr val="tx1"/>
                </a:solidFill>
                <a:latin typeface="Arial" panose="020B0604020202020204" pitchFamily="34" charset="0"/>
                <a:cs typeface="Arial" panose="020B0604020202020204" pitchFamily="34" charset="0"/>
              </a:rPr>
              <a:t>月</a:t>
            </a:r>
            <a:r>
              <a:rPr lang="en-US" altLang="zh-TW" sz="1100" dirty="0">
                <a:solidFill>
                  <a:schemeClr val="tx1"/>
                </a:solidFill>
                <a:latin typeface="Arial" panose="020B0604020202020204" pitchFamily="34" charset="0"/>
                <a:cs typeface="Arial" panose="020B0604020202020204" pitchFamily="34" charset="0"/>
              </a:rPr>
              <a:t>5</a:t>
            </a:r>
            <a:r>
              <a:rPr lang="zh-TW" altLang="en-US" sz="1100" dirty="0">
                <a:solidFill>
                  <a:schemeClr val="tx1"/>
                </a:solidFill>
                <a:latin typeface="Arial" panose="020B0604020202020204" pitchFamily="34" charset="0"/>
                <a:cs typeface="Arial" panose="020B0604020202020204" pitchFamily="34" charset="0"/>
              </a:rPr>
              <a:t>日）。橋梁健康安全的守護者</a:t>
            </a:r>
            <a:r>
              <a:rPr lang="en-US" altLang="zh-TW" sz="1100" dirty="0">
                <a:solidFill>
                  <a:schemeClr val="tx1"/>
                </a:solidFill>
                <a:latin typeface="Arial" panose="020B0604020202020204" pitchFamily="34" charset="0"/>
                <a:cs typeface="Arial" panose="020B0604020202020204" pitchFamily="34" charset="0"/>
              </a:rPr>
              <a:t>—</a:t>
            </a:r>
            <a:r>
              <a:rPr lang="zh-TW" altLang="en-US" sz="1100" dirty="0">
                <a:solidFill>
                  <a:schemeClr val="tx1"/>
                </a:solidFill>
                <a:latin typeface="Arial" panose="020B0604020202020204" pitchFamily="34" charset="0"/>
                <a:cs typeface="Arial" panose="020B0604020202020204" pitchFamily="34" charset="0"/>
              </a:rPr>
              <a:t>橋梁全生命週期防災管理系統。</a:t>
            </a:r>
            <a:r>
              <a:rPr lang="en-US" altLang="zh-TW" sz="1100" dirty="0">
                <a:solidFill>
                  <a:schemeClr val="tx1"/>
                </a:solidFill>
                <a:latin typeface="Arial" panose="020B0604020202020204" pitchFamily="34" charset="0"/>
                <a:cs typeface="Arial" panose="020B0604020202020204" pitchFamily="34" charset="0"/>
              </a:rPr>
              <a:t>https://www.narlabs.org.tw/xmdoc/cont?xsmsid=0I148622737263495777&amp;q=</a:t>
            </a:r>
            <a:r>
              <a:rPr lang="zh-TW" altLang="en-US" sz="1100" dirty="0">
                <a:solidFill>
                  <a:schemeClr val="tx1"/>
                </a:solidFill>
                <a:latin typeface="Arial" panose="020B0604020202020204" pitchFamily="34" charset="0"/>
                <a:cs typeface="Arial" panose="020B0604020202020204" pitchFamily="34" charset="0"/>
              </a:rPr>
              <a:t>橋梁</a:t>
            </a:r>
            <a:r>
              <a:rPr lang="en-US" altLang="zh-TW" sz="1100" dirty="0">
                <a:solidFill>
                  <a:schemeClr val="tx1"/>
                </a:solidFill>
                <a:latin typeface="Arial" panose="020B0604020202020204" pitchFamily="34" charset="0"/>
                <a:cs typeface="Arial" panose="020B0604020202020204" pitchFamily="34" charset="0"/>
              </a:rPr>
              <a:t>&amp;</a:t>
            </a:r>
            <a:r>
              <a:rPr lang="en-US" altLang="zh-TW" sz="1100" dirty="0" err="1">
                <a:solidFill>
                  <a:schemeClr val="tx1"/>
                </a:solidFill>
                <a:latin typeface="Arial" panose="020B0604020202020204" pitchFamily="34" charset="0"/>
                <a:cs typeface="Arial" panose="020B0604020202020204" pitchFamily="34" charset="0"/>
              </a:rPr>
              <a:t>sid</a:t>
            </a:r>
            <a:r>
              <a:rPr lang="en-US" altLang="zh-TW" sz="1100" dirty="0">
                <a:solidFill>
                  <a:schemeClr val="tx1"/>
                </a:solidFill>
                <a:latin typeface="Arial" panose="020B0604020202020204" pitchFamily="34" charset="0"/>
                <a:cs typeface="Arial" panose="020B0604020202020204" pitchFamily="34" charset="0"/>
              </a:rPr>
              <a:t>=0I163642702435113165</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54</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4977517" y="859914"/>
            <a:ext cx="3803031"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025225" y="919367"/>
            <a:ext cx="3641742" cy="3421449"/>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endParaRPr lang="en-US" altLang="zh-TW" sz="1600"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為了要減低台灣橋梁的各種災害風險，確保橋梁使用者的安全，國家實驗研究院地震工程研究中心（簡稱「國震中心」）開發了「橋梁全生命週期防災管理系統」，這個系統可視為臺灣橋梁管理的一大進展，因為它可針對橋粱做自動化的安全評估；一旦災害來襲前（例如地震、颱風、洪水等），藉由即時的監測做最快的事前準備</a:t>
            </a:r>
            <a:r>
              <a:rPr lang="zh-TW" altLang="en-US" sz="1600" dirty="0">
                <a:solidFill>
                  <a:srgbClr val="0066CC"/>
                </a:solidFill>
                <a:latin typeface="Arial" panose="020B0604020202020204" pitchFamily="34" charset="0"/>
                <a:cs typeface="Arial" panose="020B0604020202020204" pitchFamily="34" charset="0"/>
              </a:rPr>
              <a:t>（國家實驗研究院，</a:t>
            </a:r>
            <a:r>
              <a:rPr lang="en-US" altLang="zh-TW" sz="1600" dirty="0">
                <a:solidFill>
                  <a:srgbClr val="0066CC"/>
                </a:solidFill>
                <a:latin typeface="Arial" panose="020B0604020202020204" pitchFamily="34" charset="0"/>
                <a:cs typeface="Arial" panose="020B0604020202020204" pitchFamily="34" charset="0"/>
              </a:rPr>
              <a:t>2018</a:t>
            </a:r>
            <a:r>
              <a:rPr lang="zh-TW" altLang="en-US" sz="1600" dirty="0">
                <a:solidFill>
                  <a:srgbClr val="0066CC"/>
                </a:solidFill>
                <a:latin typeface="Arial" panose="020B0604020202020204" pitchFamily="34" charset="0"/>
                <a:cs typeface="Arial" panose="020B0604020202020204" pitchFamily="34" charset="0"/>
              </a:rPr>
              <a:t>） </a:t>
            </a:r>
            <a:r>
              <a:rPr lang="zh-TW" altLang="en-US" sz="1600" dirty="0">
                <a:latin typeface="Arial" panose="020B0604020202020204" pitchFamily="34" charset="0"/>
                <a:cs typeface="Arial" panose="020B0604020202020204" pitchFamily="34" charset="0"/>
              </a:rPr>
              <a:t>。</a:t>
            </a:r>
          </a:p>
        </p:txBody>
      </p:sp>
      <p:sp>
        <p:nvSpPr>
          <p:cNvPr id="12" name="文字方塊 11"/>
          <p:cNvSpPr txBox="1"/>
          <p:nvPr/>
        </p:nvSpPr>
        <p:spPr>
          <a:xfrm>
            <a:off x="5149765" y="4466078"/>
            <a:ext cx="3458533" cy="1172629"/>
          </a:xfrm>
          <a:prstGeom prst="rect">
            <a:avLst/>
          </a:prstGeom>
          <a:solidFill>
            <a:schemeClr val="accent1">
              <a:lumMod val="20000"/>
              <a:lumOff val="80000"/>
            </a:schemeClr>
          </a:solidFill>
        </p:spPr>
        <p:txBody>
          <a:bodyPr wrap="square" rtlCol="0">
            <a:spAutoFit/>
          </a:bodyPr>
          <a:lstStyle/>
          <a:p>
            <a:pPr>
              <a:lnSpc>
                <a:spcPct val="13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原因：</a:t>
            </a:r>
            <a:r>
              <a:rPr lang="zh-TW" altLang="en-US" dirty="0">
                <a:solidFill>
                  <a:schemeClr val="accent1">
                    <a:lumMod val="50000"/>
                  </a:schemeClr>
                </a:solidFill>
                <a:latin typeface="Arial" panose="020B0604020202020204" pitchFamily="34" charset="0"/>
              </a:rPr>
              <a:t>作者適度</a:t>
            </a:r>
            <a:r>
              <a:rPr lang="zh-TW" altLang="en-US" dirty="0">
                <a:solidFill>
                  <a:schemeClr val="accent4">
                    <a:lumMod val="75000"/>
                  </a:schemeClr>
                </a:solidFill>
                <a:latin typeface="Arial" panose="020B0604020202020204" pitchFamily="34" charset="0"/>
              </a:rPr>
              <a:t>刪減原文字</a:t>
            </a:r>
            <a:r>
              <a:rPr lang="zh-TW" altLang="en-US" dirty="0">
                <a:solidFill>
                  <a:schemeClr val="accent1">
                    <a:lumMod val="50000"/>
                  </a:schemeClr>
                </a:solidFill>
                <a:latin typeface="Arial" panose="020B0604020202020204" pitchFamily="34" charset="0"/>
              </a:rPr>
              <a:t>後，</a:t>
            </a:r>
            <a:r>
              <a:rPr lang="zh-TW" altLang="en-US" dirty="0">
                <a:solidFill>
                  <a:schemeClr val="accent4">
                    <a:lumMod val="75000"/>
                  </a:schemeClr>
                </a:solidFill>
                <a:latin typeface="Arial" panose="020B0604020202020204" pitchFamily="34" charset="0"/>
              </a:rPr>
              <a:t>以自己的話</a:t>
            </a:r>
            <a:r>
              <a:rPr lang="zh-TW" altLang="en-US" dirty="0">
                <a:solidFill>
                  <a:schemeClr val="accent1">
                    <a:lumMod val="50000"/>
                  </a:schemeClr>
                </a:solidFill>
                <a:latin typeface="Arial" panose="020B0604020202020204" pitchFamily="34" charset="0"/>
              </a:rPr>
              <a:t>加以詮釋，是較有效的改寫。且有引註資料來源。</a:t>
            </a:r>
          </a:p>
        </p:txBody>
      </p:sp>
    </p:spTree>
    <p:extLst>
      <p:ext uri="{BB962C8B-B14F-4D97-AF65-F5344CB8AC3E}">
        <p14:creationId xmlns:p14="http://schemas.microsoft.com/office/powerpoint/2010/main" val="134580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改寫與摘寫的使用時機</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1570423"/>
            <a:ext cx="7538830" cy="3852441"/>
          </a:xfrm>
        </p:spPr>
      </p:pic>
      <p:sp>
        <p:nvSpPr>
          <p:cNvPr id="4" name="投影片編號版面配置區 3"/>
          <p:cNvSpPr>
            <a:spLocks noGrp="1"/>
          </p:cNvSpPr>
          <p:nvPr>
            <p:ph type="sldNum" sz="quarter" idx="12"/>
          </p:nvPr>
        </p:nvSpPr>
        <p:spPr/>
        <p:txBody>
          <a:bodyPr/>
          <a:lstStyle/>
          <a:p>
            <a:fld id="{7929040E-CB57-2D40-A712-FE599601156A}" type="slidenum">
              <a:rPr lang="en-US" smtClean="0"/>
              <a:pPr/>
              <a:t>55</a:t>
            </a:fld>
            <a:endParaRPr lang="en-US" dirty="0"/>
          </a:p>
        </p:txBody>
      </p:sp>
      <p:sp>
        <p:nvSpPr>
          <p:cNvPr id="6" name="文字方塊 5"/>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319973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3" y="1041403"/>
            <a:ext cx="7687734" cy="219286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DDA6C014-6E9A-C042-9FDE-4A2872175D7D}"/>
              </a:ext>
            </a:extLst>
          </p:cNvPr>
          <p:cNvSpPr>
            <a:spLocks noGrp="1"/>
          </p:cNvSpPr>
          <p:nvPr>
            <p:ph type="title"/>
          </p:nvPr>
        </p:nvSpPr>
        <p:spPr/>
        <p:txBody>
          <a:bodyPr/>
          <a:lstStyle/>
          <a:p>
            <a:r>
              <a:rPr lang="zh-TW" altLang="en-US" dirty="0"/>
              <a:t>想一想：這是什麼寫作技巧？</a:t>
            </a:r>
            <a:endParaRPr lang="en-US" dirty="0"/>
          </a:p>
        </p:txBody>
      </p:sp>
      <p:sp>
        <p:nvSpPr>
          <p:cNvPr id="3" name="Content Placeholder 2">
            <a:extLst>
              <a:ext uri="{FF2B5EF4-FFF2-40B4-BE49-F238E27FC236}">
                <a16:creationId xmlns:a16="http://schemas.microsoft.com/office/drawing/2014/main" id="{15B8288B-B35E-3F4E-B5D9-DACD3A9CDD47}"/>
              </a:ext>
            </a:extLst>
          </p:cNvPr>
          <p:cNvSpPr>
            <a:spLocks noGrp="1"/>
          </p:cNvSpPr>
          <p:nvPr>
            <p:ph idx="1"/>
          </p:nvPr>
        </p:nvSpPr>
        <p:spPr>
          <a:xfrm>
            <a:off x="1028699" y="1108365"/>
            <a:ext cx="7514167" cy="2125905"/>
          </a:xfrm>
        </p:spPr>
        <p:txBody>
          <a:bodyPr>
            <a:normAutofit/>
          </a:bodyPr>
          <a:lstStyle/>
          <a:p>
            <a:pPr marL="0" indent="0">
              <a:buNone/>
            </a:pPr>
            <a:r>
              <a:rPr lang="zh-CN" altLang="en-US" sz="2000" u="sng" dirty="0">
                <a:latin typeface="Arial" panose="020B0604020202020204" pitchFamily="34" charset="0"/>
                <a:ea typeface="微軟正黑體" panose="020B0604030504040204" pitchFamily="34" charset="-120"/>
                <a:cs typeface="Arial" panose="020B0604020202020204" pitchFamily="34" charset="0"/>
              </a:rPr>
              <a:t>小花</a:t>
            </a:r>
            <a:r>
              <a:rPr lang="zh-CN" altLang="en-US" sz="2000" dirty="0">
                <a:latin typeface="Arial" panose="020B0604020202020204" pitchFamily="34" charset="0"/>
                <a:ea typeface="微軟正黑體" panose="020B0604030504040204" pitchFamily="34" charset="-120"/>
                <a:cs typeface="Arial" panose="020B0604020202020204" pitchFamily="34" charset="0"/>
              </a:rPr>
              <a:t>讀了三篇研究論文，發現這三個研究所獲得的結果很相似，因此在自己的小論文中寫道：</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a:p>
            <a:pPr marL="0" indent="0" algn="just">
              <a:buNone/>
            </a:pPr>
            <a:r>
              <a:rPr lang="zh-CN" altLang="en-US" sz="2000" b="1" dirty="0">
                <a:latin typeface="Arial" panose="020B0604020202020204" pitchFamily="34" charset="0"/>
                <a:ea typeface="微軟正黑體" panose="020B0604030504040204" pitchFamily="34" charset="-120"/>
                <a:cs typeface="Arial" panose="020B0604020202020204" pitchFamily="34" charset="0"/>
              </a:rPr>
              <a:t>張大銘（</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2018</a:t>
            </a:r>
            <a:r>
              <a:rPr lang="zh-CN" altLang="en-US" sz="2000" b="1" dirty="0">
                <a:latin typeface="Arial" panose="020B0604020202020204" pitchFamily="34" charset="0"/>
                <a:ea typeface="微軟正黑體" panose="020B0604030504040204" pitchFamily="34" charset="-120"/>
                <a:cs typeface="Arial" panose="020B0604020202020204" pitchFamily="34" charset="0"/>
              </a:rPr>
              <a:t>）、高小琳（</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2019</a:t>
            </a:r>
            <a:r>
              <a:rPr lang="zh-CN" altLang="en-US" sz="2000" b="1" dirty="0">
                <a:latin typeface="Arial" panose="020B0604020202020204" pitchFamily="34" charset="0"/>
                <a:ea typeface="微軟正黑體" panose="020B0604030504040204" pitchFamily="34" charset="-120"/>
                <a:cs typeface="Arial" panose="020B0604020202020204" pitchFamily="34" charset="0"/>
              </a:rPr>
              <a:t>）和王小怡（</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2012</a:t>
            </a:r>
            <a:r>
              <a:rPr lang="zh-CN" altLang="en-US" sz="2000" b="1" dirty="0">
                <a:latin typeface="Arial" panose="020B0604020202020204" pitchFamily="34" charset="0"/>
                <a:ea typeface="微軟正黑體" panose="020B0604030504040204" pitchFamily="34" charset="-120"/>
                <a:cs typeface="Arial" panose="020B0604020202020204" pitchFamily="34" charset="0"/>
              </a:rPr>
              <a:t>）的研究</a:t>
            </a:r>
            <a:r>
              <a:rPr lang="zh-TW" altLang="en-US" sz="2000" b="1" dirty="0">
                <a:latin typeface="Arial" panose="020B0604020202020204" pitchFamily="34" charset="0"/>
                <a:ea typeface="微軟正黑體" panose="020B0604030504040204" pitchFamily="34" charset="-120"/>
                <a:cs typeface="Arial" panose="020B0604020202020204" pitchFamily="34" charset="0"/>
              </a:rPr>
              <a:t>結果</a:t>
            </a:r>
            <a:r>
              <a:rPr lang="zh-CN" altLang="en-US" sz="2000" b="1" dirty="0">
                <a:latin typeface="Arial" panose="020B0604020202020204" pitchFamily="34" charset="0"/>
                <a:ea typeface="微軟正黑體" panose="020B0604030504040204" pitchFamily="34" charset="-120"/>
                <a:cs typeface="Arial" panose="020B0604020202020204" pitchFamily="34" charset="0"/>
              </a:rPr>
              <a:t>都顯示，沉迷於網路遊戲會影響學生的學業表現，</a:t>
            </a:r>
            <a:r>
              <a:rPr lang="zh-TW" altLang="en-US" sz="2000" b="1" dirty="0">
                <a:latin typeface="Arial" panose="020B0604020202020204" pitchFamily="34" charset="0"/>
                <a:ea typeface="微軟正黑體" panose="020B0604030504040204" pitchFamily="34" charset="-120"/>
                <a:cs typeface="Arial" panose="020B0604020202020204" pitchFamily="34" charset="0"/>
              </a:rPr>
              <a:t>因此</a:t>
            </a:r>
            <a:r>
              <a:rPr lang="zh-CN" altLang="en-US" sz="2000" b="1" dirty="0">
                <a:latin typeface="Arial" panose="020B0604020202020204" pitchFamily="34" charset="0"/>
                <a:ea typeface="微軟正黑體" panose="020B0604030504040204" pitchFamily="34" charset="-120"/>
                <a:cs typeface="Arial" panose="020B0604020202020204" pitchFamily="34" charset="0"/>
              </a:rPr>
              <a:t>建議父母應</a:t>
            </a:r>
            <a:r>
              <a:rPr lang="zh-TW" altLang="en-US" sz="2000" b="1" dirty="0">
                <a:latin typeface="Arial" panose="020B0604020202020204" pitchFamily="34" charset="0"/>
                <a:ea typeface="微軟正黑體" panose="020B0604030504040204" pitchFamily="34" charset="-120"/>
                <a:cs typeface="Arial" panose="020B0604020202020204" pitchFamily="34" charset="0"/>
              </a:rPr>
              <a:t>多加</a:t>
            </a:r>
            <a:r>
              <a:rPr lang="zh-CN" altLang="en-US" sz="2000" b="1" dirty="0">
                <a:latin typeface="Arial" panose="020B0604020202020204" pitchFamily="34" charset="0"/>
                <a:ea typeface="微軟正黑體" panose="020B0604030504040204" pitchFamily="34" charset="-120"/>
                <a:cs typeface="Arial" panose="020B0604020202020204" pitchFamily="34" charset="0"/>
              </a:rPr>
              <a:t>留意子女使用網路的情形。</a:t>
            </a:r>
            <a:endParaRPr lang="en-US" altLang="zh-CN"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Slide Number Placeholder 3">
            <a:extLst>
              <a:ext uri="{FF2B5EF4-FFF2-40B4-BE49-F238E27FC236}">
                <a16:creationId xmlns:a16="http://schemas.microsoft.com/office/drawing/2014/main" id="{1450C9E9-1783-094C-8B3C-B2FD7EFE8090}"/>
              </a:ext>
            </a:extLst>
          </p:cNvPr>
          <p:cNvSpPr>
            <a:spLocks noGrp="1"/>
          </p:cNvSpPr>
          <p:nvPr>
            <p:ph type="sldNum" sz="quarter" idx="12"/>
          </p:nvPr>
        </p:nvSpPr>
        <p:spPr/>
        <p:txBody>
          <a:bodyPr/>
          <a:lstStyle/>
          <a:p>
            <a:fld id="{7929040E-CB57-2D40-A712-FE599601156A}" type="slidenum">
              <a:rPr lang="en-US" smtClean="0"/>
              <a:pPr/>
              <a:t>56</a:t>
            </a:fld>
            <a:endParaRPr lang="en-US" dirty="0"/>
          </a:p>
        </p:txBody>
      </p:sp>
      <p:sp>
        <p:nvSpPr>
          <p:cNvPr id="5" name="TextBox 4">
            <a:extLst>
              <a:ext uri="{FF2B5EF4-FFF2-40B4-BE49-F238E27FC236}">
                <a16:creationId xmlns:a16="http://schemas.microsoft.com/office/drawing/2014/main" id="{5D091440-A81E-7F4D-A612-81A957F92892}"/>
              </a:ext>
            </a:extLst>
          </p:cNvPr>
          <p:cNvSpPr txBox="1"/>
          <p:nvPr/>
        </p:nvSpPr>
        <p:spPr>
          <a:xfrm>
            <a:off x="893418" y="3420992"/>
            <a:ext cx="1595309" cy="430887"/>
          </a:xfrm>
          <a:prstGeom prst="rect">
            <a:avLst/>
          </a:prstGeom>
          <a:noFill/>
        </p:spPr>
        <p:txBody>
          <a:bodyPr wrap="none" rtlCol="0">
            <a:spAutoFit/>
          </a:bodyPr>
          <a:lstStyle/>
          <a:p>
            <a:r>
              <a:rPr lang="zh-CN" altLang="en-US" sz="2200" b="1" dirty="0">
                <a:solidFill>
                  <a:schemeClr val="accent6"/>
                </a:solidFill>
                <a:latin typeface="微軟正黑體" panose="020B0604030504040204" pitchFamily="34" charset="-120"/>
                <a:ea typeface="微軟正黑體" panose="020B0604030504040204" pitchFamily="34" charset="-120"/>
              </a:rPr>
              <a:t>答案：摘寫</a:t>
            </a:r>
            <a:endParaRPr lang="en-US" sz="2200" b="1" dirty="0">
              <a:solidFill>
                <a:schemeClr val="accent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8577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3" y="1041403"/>
            <a:ext cx="7687734" cy="221826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DDA6C014-6E9A-C042-9FDE-4A2872175D7D}"/>
              </a:ext>
            </a:extLst>
          </p:cNvPr>
          <p:cNvSpPr>
            <a:spLocks noGrp="1"/>
          </p:cNvSpPr>
          <p:nvPr>
            <p:ph type="title"/>
          </p:nvPr>
        </p:nvSpPr>
        <p:spPr/>
        <p:txBody>
          <a:bodyPr/>
          <a:lstStyle/>
          <a:p>
            <a:r>
              <a:rPr lang="zh-TW" altLang="en-US" dirty="0"/>
              <a:t>想一想：這是什麼寫作技巧？</a:t>
            </a:r>
            <a:endParaRPr lang="en-US" dirty="0"/>
          </a:p>
        </p:txBody>
      </p:sp>
      <p:sp>
        <p:nvSpPr>
          <p:cNvPr id="3" name="Content Placeholder 2">
            <a:extLst>
              <a:ext uri="{FF2B5EF4-FFF2-40B4-BE49-F238E27FC236}">
                <a16:creationId xmlns:a16="http://schemas.microsoft.com/office/drawing/2014/main" id="{15B8288B-B35E-3F4E-B5D9-DACD3A9CDD47}"/>
              </a:ext>
            </a:extLst>
          </p:cNvPr>
          <p:cNvSpPr>
            <a:spLocks noGrp="1"/>
          </p:cNvSpPr>
          <p:nvPr>
            <p:ph idx="1"/>
          </p:nvPr>
        </p:nvSpPr>
        <p:spPr>
          <a:xfrm>
            <a:off x="1028699" y="1108365"/>
            <a:ext cx="7514167" cy="2312627"/>
          </a:xfrm>
        </p:spPr>
        <p:txBody>
          <a:bodyPr>
            <a:normAutofit/>
          </a:bodyPr>
          <a:lstStyle/>
          <a:p>
            <a:pPr marL="0" indent="0">
              <a:buNone/>
            </a:pPr>
            <a:r>
              <a:rPr lang="zh-CN" altLang="en-US" sz="2000" u="sng" dirty="0">
                <a:latin typeface="Arial" panose="020B0604020202020204" pitchFamily="34" charset="0"/>
                <a:ea typeface="微軟正黑體" panose="020B0604030504040204" pitchFamily="34" charset="-120"/>
                <a:cs typeface="Arial" panose="020B0604020202020204" pitchFamily="34" charset="0"/>
              </a:rPr>
              <a:t>小</a:t>
            </a:r>
            <a:r>
              <a:rPr lang="zh-TW" altLang="en-US" sz="2000" u="sng" dirty="0">
                <a:latin typeface="Arial" panose="020B0604020202020204" pitchFamily="34" charset="0"/>
                <a:ea typeface="微軟正黑體" panose="020B0604030504040204" pitchFamily="34" charset="-120"/>
                <a:cs typeface="Arial" panose="020B0604020202020204" pitchFamily="34" charset="0"/>
              </a:rPr>
              <a:t>鐵</a:t>
            </a:r>
            <a:r>
              <a:rPr lang="zh-CN" altLang="en-US" sz="2000" dirty="0">
                <a:latin typeface="Arial" panose="020B0604020202020204" pitchFamily="34" charset="0"/>
                <a:ea typeface="微軟正黑體" panose="020B0604030504040204" pitchFamily="34" charset="-120"/>
                <a:cs typeface="Arial" panose="020B0604020202020204" pitchFamily="34" charset="0"/>
              </a:rPr>
              <a:t>讀到陳小嵐（</a:t>
            </a:r>
            <a:r>
              <a:rPr lang="en-US" altLang="zh-CN" sz="2000"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dirty="0">
                <a:latin typeface="Arial" panose="020B0604020202020204" pitchFamily="34" charset="0"/>
                <a:ea typeface="微軟正黑體" panose="020B0604030504040204" pitchFamily="34" charset="-120"/>
                <a:cs typeface="Arial" panose="020B0604020202020204" pitchFamily="34" charset="0"/>
              </a:rPr>
              <a:t>）的論文，文中寫說「</a:t>
            </a:r>
            <a:r>
              <a:rPr lang="zh-TW" altLang="en-US" sz="2000" dirty="0">
                <a:latin typeface="Arial" panose="020B0604020202020204" pitchFamily="34" charset="0"/>
                <a:ea typeface="微軟正黑體" panose="020B0604030504040204" pitchFamily="34" charset="-120"/>
                <a:cs typeface="Arial" panose="020B0604020202020204" pitchFamily="34" charset="0"/>
              </a:rPr>
              <a:t>辨識臉書上的假新聞，是當代每位網路使用者所應具備的技能。</a:t>
            </a:r>
            <a:r>
              <a:rPr lang="zh-CN" altLang="en-US" sz="2000" dirty="0">
                <a:latin typeface="Arial" panose="020B0604020202020204" pitchFamily="34" charset="0"/>
                <a:ea typeface="微軟正黑體" panose="020B0604030504040204" pitchFamily="34" charset="-120"/>
                <a:cs typeface="Arial" panose="020B0604020202020204" pitchFamily="34" charset="0"/>
              </a:rPr>
              <a:t>」因此在自己的小論文中寫道：</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a:p>
            <a:pPr marL="0" indent="0">
              <a:buNone/>
            </a:pPr>
            <a:r>
              <a:rPr lang="zh-CN" altLang="en-US" sz="2000" b="1" dirty="0">
                <a:latin typeface="Arial" panose="020B0604020202020204" pitchFamily="34" charset="0"/>
                <a:ea typeface="微軟正黑體" panose="020B0604030504040204" pitchFamily="34" charset="-120"/>
                <a:cs typeface="Arial" panose="020B0604020202020204" pitchFamily="34" charset="0"/>
              </a:rPr>
              <a:t>陳小嵐（</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latin typeface="Arial" panose="020B0604020202020204" pitchFamily="34" charset="0"/>
                <a:ea typeface="微軟正黑體" panose="020B0604030504040204" pitchFamily="34" charset="-120"/>
                <a:cs typeface="Arial" panose="020B0604020202020204" pitchFamily="34" charset="0"/>
              </a:rPr>
              <a:t>提到</a:t>
            </a:r>
            <a:r>
              <a:rPr lang="zh-CN"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latin typeface="Arial" panose="020B0604020202020204" pitchFamily="34" charset="0"/>
                <a:ea typeface="微軟正黑體" panose="020B0604030504040204" pitchFamily="34" charset="-120"/>
                <a:cs typeface="Arial" panose="020B0604020202020204" pitchFamily="34" charset="0"/>
              </a:rPr>
              <a:t>辨識臉書上的假新聞，是當代每位網路使用者所應具備的技能。</a:t>
            </a:r>
            <a:r>
              <a:rPr lang="zh-CN" altLang="en-US" sz="2000" b="1" dirty="0">
                <a:latin typeface="Arial" panose="020B0604020202020204" pitchFamily="34" charset="0"/>
                <a:ea typeface="微軟正黑體" panose="020B0604030504040204" pitchFamily="34" charset="-120"/>
                <a:cs typeface="Arial" panose="020B0604020202020204" pitchFamily="34" charset="0"/>
              </a:rPr>
              <a:t>」</a:t>
            </a:r>
            <a:endParaRPr lang="en-US" altLang="zh-CN"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Slide Number Placeholder 3">
            <a:extLst>
              <a:ext uri="{FF2B5EF4-FFF2-40B4-BE49-F238E27FC236}">
                <a16:creationId xmlns:a16="http://schemas.microsoft.com/office/drawing/2014/main" id="{1450C9E9-1783-094C-8B3C-B2FD7EFE8090}"/>
              </a:ext>
            </a:extLst>
          </p:cNvPr>
          <p:cNvSpPr>
            <a:spLocks noGrp="1"/>
          </p:cNvSpPr>
          <p:nvPr>
            <p:ph type="sldNum" sz="quarter" idx="12"/>
          </p:nvPr>
        </p:nvSpPr>
        <p:spPr/>
        <p:txBody>
          <a:bodyPr/>
          <a:lstStyle/>
          <a:p>
            <a:fld id="{7929040E-CB57-2D40-A712-FE599601156A}" type="slidenum">
              <a:rPr lang="en-US" smtClean="0"/>
              <a:pPr/>
              <a:t>57</a:t>
            </a:fld>
            <a:endParaRPr lang="en-US" dirty="0"/>
          </a:p>
        </p:txBody>
      </p:sp>
      <p:sp>
        <p:nvSpPr>
          <p:cNvPr id="8" name="Content Placeholder 2">
            <a:extLst>
              <a:ext uri="{FF2B5EF4-FFF2-40B4-BE49-F238E27FC236}">
                <a16:creationId xmlns:a16="http://schemas.microsoft.com/office/drawing/2014/main" id="{C0E73A4C-CD06-C343-AC6C-B6CE4B2DC202}"/>
              </a:ext>
            </a:extLst>
          </p:cNvPr>
          <p:cNvSpPr txBox="1">
            <a:spLocks/>
          </p:cNvSpPr>
          <p:nvPr/>
        </p:nvSpPr>
        <p:spPr>
          <a:xfrm>
            <a:off x="1126065" y="3936229"/>
            <a:ext cx="7514167" cy="2374206"/>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TextBox 8">
            <a:extLst>
              <a:ext uri="{FF2B5EF4-FFF2-40B4-BE49-F238E27FC236}">
                <a16:creationId xmlns:a16="http://schemas.microsoft.com/office/drawing/2014/main" id="{C73AFC56-D450-FC48-B394-CC6A64114D86}"/>
              </a:ext>
            </a:extLst>
          </p:cNvPr>
          <p:cNvSpPr txBox="1"/>
          <p:nvPr/>
        </p:nvSpPr>
        <p:spPr>
          <a:xfrm>
            <a:off x="893418" y="3420992"/>
            <a:ext cx="1595309" cy="430887"/>
          </a:xfrm>
          <a:prstGeom prst="rect">
            <a:avLst/>
          </a:prstGeom>
          <a:noFill/>
        </p:spPr>
        <p:txBody>
          <a:bodyPr wrap="none" rtlCol="0">
            <a:spAutoFit/>
          </a:bodyPr>
          <a:lstStyle/>
          <a:p>
            <a:r>
              <a:rPr lang="zh-CN" altLang="en-US" sz="2200" b="1" dirty="0">
                <a:solidFill>
                  <a:schemeClr val="accent6"/>
                </a:solidFill>
                <a:latin typeface="微軟正黑體" panose="020B0604030504040204" pitchFamily="34" charset="-120"/>
                <a:ea typeface="微軟正黑體" panose="020B0604030504040204" pitchFamily="34" charset="-120"/>
              </a:rPr>
              <a:t>答案：引述</a:t>
            </a:r>
            <a:endParaRPr lang="en-US" sz="2200" b="1" dirty="0">
              <a:solidFill>
                <a:schemeClr val="accent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139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3" y="1041403"/>
            <a:ext cx="7687734" cy="221826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DDA6C014-6E9A-C042-9FDE-4A2872175D7D}"/>
              </a:ext>
            </a:extLst>
          </p:cNvPr>
          <p:cNvSpPr>
            <a:spLocks noGrp="1"/>
          </p:cNvSpPr>
          <p:nvPr>
            <p:ph type="title"/>
          </p:nvPr>
        </p:nvSpPr>
        <p:spPr/>
        <p:txBody>
          <a:bodyPr/>
          <a:lstStyle/>
          <a:p>
            <a:r>
              <a:rPr lang="zh-TW" altLang="en-US" dirty="0"/>
              <a:t>想一想：這是什麼寫作技巧？</a:t>
            </a:r>
            <a:endParaRPr lang="en-US" dirty="0"/>
          </a:p>
        </p:txBody>
      </p:sp>
      <p:sp>
        <p:nvSpPr>
          <p:cNvPr id="3" name="Content Placeholder 2">
            <a:extLst>
              <a:ext uri="{FF2B5EF4-FFF2-40B4-BE49-F238E27FC236}">
                <a16:creationId xmlns:a16="http://schemas.microsoft.com/office/drawing/2014/main" id="{15B8288B-B35E-3F4E-B5D9-DACD3A9CDD47}"/>
              </a:ext>
            </a:extLst>
          </p:cNvPr>
          <p:cNvSpPr>
            <a:spLocks noGrp="1"/>
          </p:cNvSpPr>
          <p:nvPr>
            <p:ph idx="1"/>
          </p:nvPr>
        </p:nvSpPr>
        <p:spPr>
          <a:xfrm>
            <a:off x="1028699" y="1108365"/>
            <a:ext cx="7514167" cy="2312627"/>
          </a:xfrm>
        </p:spPr>
        <p:txBody>
          <a:bodyPr>
            <a:normAutofit/>
          </a:bodyPr>
          <a:lstStyle/>
          <a:p>
            <a:pPr marL="0" indent="0">
              <a:buNone/>
            </a:pPr>
            <a:r>
              <a:rPr lang="zh-CN" altLang="en-US" sz="2000" u="sng" dirty="0">
                <a:latin typeface="Arial" panose="020B0604020202020204" pitchFamily="34" charset="0"/>
                <a:ea typeface="微軟正黑體" panose="020B0604030504040204" pitchFamily="34" charset="-120"/>
                <a:cs typeface="Arial" panose="020B0604020202020204" pitchFamily="34" charset="0"/>
              </a:rPr>
              <a:t>小棋</a:t>
            </a:r>
            <a:r>
              <a:rPr lang="zh-CN" altLang="en-US" sz="2000" dirty="0">
                <a:latin typeface="Arial" panose="020B0604020202020204" pitchFamily="34" charset="0"/>
                <a:ea typeface="微軟正黑體" panose="020B0604030504040204" pitchFamily="34" charset="-120"/>
                <a:cs typeface="Arial" panose="020B0604020202020204" pitchFamily="34" charset="0"/>
              </a:rPr>
              <a:t>也讀到陳小嵐（</a:t>
            </a:r>
            <a:r>
              <a:rPr lang="en-US" altLang="zh-CN" sz="2000"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dirty="0">
                <a:latin typeface="Arial" panose="020B0604020202020204" pitchFamily="34" charset="0"/>
                <a:ea typeface="微軟正黑體" panose="020B0604030504040204" pitchFamily="34" charset="-120"/>
                <a:cs typeface="Arial" panose="020B0604020202020204" pitchFamily="34" charset="0"/>
              </a:rPr>
              <a:t>）的論文，文中寫說「</a:t>
            </a:r>
            <a:r>
              <a:rPr lang="zh-TW" altLang="en-US" sz="2000" dirty="0">
                <a:latin typeface="Arial" panose="020B0604020202020204" pitchFamily="34" charset="0"/>
                <a:ea typeface="微軟正黑體" panose="020B0604030504040204" pitchFamily="34" charset="-120"/>
                <a:cs typeface="Arial" panose="020B0604020202020204" pitchFamily="34" charset="0"/>
              </a:rPr>
              <a:t>辨識臉書上的假新聞，是當代每位網路使用者所應具備的技能。</a:t>
            </a:r>
            <a:r>
              <a:rPr lang="zh-CN" altLang="en-US" sz="2000" dirty="0">
                <a:latin typeface="Arial" panose="020B0604020202020204" pitchFamily="34" charset="0"/>
                <a:ea typeface="微軟正黑體" panose="020B0604030504040204" pitchFamily="34" charset="-120"/>
                <a:cs typeface="Arial" panose="020B0604020202020204" pitchFamily="34" charset="0"/>
              </a:rPr>
              <a:t>」因此在自己的小論文中寫道：</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a:p>
            <a:pPr marL="0" indent="0">
              <a:buNone/>
            </a:pPr>
            <a:r>
              <a:rPr lang="zh-TW" altLang="en-US" sz="2000" b="1" dirty="0">
                <a:latin typeface="Arial" panose="020B0604020202020204" pitchFamily="34" charset="0"/>
                <a:ea typeface="微軟正黑體" panose="020B0604030504040204" pitchFamily="34" charset="-120"/>
                <a:cs typeface="Arial" panose="020B0604020202020204" pitchFamily="34" charset="0"/>
              </a:rPr>
              <a:t>在臉書（</a:t>
            </a:r>
            <a:r>
              <a:rPr lang="en-US" altLang="zh-TW" sz="2000" b="1" dirty="0">
                <a:latin typeface="Arial" panose="020B0604020202020204" pitchFamily="34" charset="0"/>
                <a:ea typeface="微軟正黑體" panose="020B0604030504040204" pitchFamily="34" charset="-120"/>
                <a:cs typeface="Arial" panose="020B0604020202020204" pitchFamily="34" charset="0"/>
              </a:rPr>
              <a:t>Facebook</a:t>
            </a:r>
            <a:r>
              <a:rPr lang="zh-TW" altLang="en-US" sz="2000" b="1" dirty="0">
                <a:latin typeface="Arial" panose="020B0604020202020204" pitchFamily="34" charset="0"/>
                <a:ea typeface="微軟正黑體" panose="020B0604030504040204" pitchFamily="34" charset="-120"/>
                <a:cs typeface="Arial" panose="020B0604020202020204" pitchFamily="34" charset="0"/>
              </a:rPr>
              <a:t>）上</a:t>
            </a:r>
            <a:r>
              <a:rPr lang="zh-CN" altLang="en-US" sz="2000" b="1" dirty="0">
                <a:latin typeface="Arial" panose="020B0604020202020204" pitchFamily="34" charset="0"/>
                <a:ea typeface="微軟正黑體" panose="020B0604030504040204" pitchFamily="34" charset="-120"/>
                <a:cs typeface="Arial" panose="020B0604020202020204" pitchFamily="34" charset="0"/>
              </a:rPr>
              <a:t>能識別出</a:t>
            </a:r>
            <a:r>
              <a:rPr lang="zh-TW" altLang="en-US" sz="2000" b="1" dirty="0">
                <a:latin typeface="Arial" panose="020B0604020202020204" pitchFamily="34" charset="0"/>
                <a:ea typeface="微軟正黑體" panose="020B0604030504040204" pitchFamily="34" charset="-120"/>
                <a:cs typeface="Arial" panose="020B0604020202020204" pitchFamily="34" charset="0"/>
              </a:rPr>
              <a:t>不實的資訊（如：假新聞），儼然已成為現今的網路使用者所必須具備的能力（</a:t>
            </a:r>
            <a:r>
              <a:rPr lang="zh-CN" altLang="en-US" sz="2000" b="1" dirty="0">
                <a:latin typeface="Arial" panose="020B0604020202020204" pitchFamily="34" charset="0"/>
                <a:ea typeface="微軟正黑體" panose="020B0604030504040204" pitchFamily="34" charset="-120"/>
                <a:cs typeface="Arial" panose="020B0604020202020204" pitchFamily="34" charset="0"/>
              </a:rPr>
              <a:t>陳小嵐，</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b="1" dirty="0">
                <a:latin typeface="Arial" panose="020B0604020202020204" pitchFamily="34" charset="0"/>
                <a:ea typeface="微軟正黑體" panose="020B0604030504040204" pitchFamily="34" charset="-120"/>
                <a:cs typeface="Arial" panose="020B0604020202020204" pitchFamily="34" charset="0"/>
              </a:rPr>
              <a:t>） 。</a:t>
            </a:r>
            <a:endParaRPr lang="en-US" altLang="zh-CN"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Slide Number Placeholder 3">
            <a:extLst>
              <a:ext uri="{FF2B5EF4-FFF2-40B4-BE49-F238E27FC236}">
                <a16:creationId xmlns:a16="http://schemas.microsoft.com/office/drawing/2014/main" id="{1450C9E9-1783-094C-8B3C-B2FD7EFE8090}"/>
              </a:ext>
            </a:extLst>
          </p:cNvPr>
          <p:cNvSpPr>
            <a:spLocks noGrp="1"/>
          </p:cNvSpPr>
          <p:nvPr>
            <p:ph type="sldNum" sz="quarter" idx="12"/>
          </p:nvPr>
        </p:nvSpPr>
        <p:spPr/>
        <p:txBody>
          <a:bodyPr/>
          <a:lstStyle/>
          <a:p>
            <a:fld id="{7929040E-CB57-2D40-A712-FE599601156A}" type="slidenum">
              <a:rPr lang="en-US" smtClean="0"/>
              <a:pPr/>
              <a:t>58</a:t>
            </a:fld>
            <a:endParaRPr lang="en-US" dirty="0"/>
          </a:p>
        </p:txBody>
      </p:sp>
      <p:sp>
        <p:nvSpPr>
          <p:cNvPr id="8" name="Content Placeholder 2">
            <a:extLst>
              <a:ext uri="{FF2B5EF4-FFF2-40B4-BE49-F238E27FC236}">
                <a16:creationId xmlns:a16="http://schemas.microsoft.com/office/drawing/2014/main" id="{C0E73A4C-CD06-C343-AC6C-B6CE4B2DC202}"/>
              </a:ext>
            </a:extLst>
          </p:cNvPr>
          <p:cNvSpPr txBox="1">
            <a:spLocks/>
          </p:cNvSpPr>
          <p:nvPr/>
        </p:nvSpPr>
        <p:spPr>
          <a:xfrm>
            <a:off x="1126065" y="3936229"/>
            <a:ext cx="7514167" cy="2374206"/>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TextBox 8">
            <a:extLst>
              <a:ext uri="{FF2B5EF4-FFF2-40B4-BE49-F238E27FC236}">
                <a16:creationId xmlns:a16="http://schemas.microsoft.com/office/drawing/2014/main" id="{6BB4A5D8-6F91-4346-AA00-0BCCD833846D}"/>
              </a:ext>
            </a:extLst>
          </p:cNvPr>
          <p:cNvSpPr txBox="1"/>
          <p:nvPr/>
        </p:nvSpPr>
        <p:spPr>
          <a:xfrm>
            <a:off x="893418" y="3420992"/>
            <a:ext cx="1595309" cy="430887"/>
          </a:xfrm>
          <a:prstGeom prst="rect">
            <a:avLst/>
          </a:prstGeom>
          <a:noFill/>
        </p:spPr>
        <p:txBody>
          <a:bodyPr wrap="none" rtlCol="0">
            <a:spAutoFit/>
          </a:bodyPr>
          <a:lstStyle/>
          <a:p>
            <a:r>
              <a:rPr lang="zh-CN" altLang="en-US" sz="2200" b="1" dirty="0">
                <a:solidFill>
                  <a:schemeClr val="accent6"/>
                </a:solidFill>
                <a:latin typeface="微軟正黑體" panose="020B0604030504040204" pitchFamily="34" charset="-120"/>
                <a:ea typeface="微軟正黑體" panose="020B0604030504040204" pitchFamily="34" charset="-120"/>
              </a:rPr>
              <a:t>答案：改寫</a:t>
            </a:r>
            <a:endParaRPr lang="en-US" sz="2200" b="1" dirty="0">
              <a:solidFill>
                <a:schemeClr val="accent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30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 </a:t>
            </a:r>
            <a:r>
              <a:rPr lang="zh-TW" altLang="en-US" dirty="0"/>
              <a:t>正確引註資料來源的方法</a:t>
            </a:r>
          </a:p>
        </p:txBody>
      </p:sp>
      <p:sp>
        <p:nvSpPr>
          <p:cNvPr id="3" name="文字版面配置區 2"/>
          <p:cNvSpPr>
            <a:spLocks noGrp="1"/>
          </p:cNvSpPr>
          <p:nvPr>
            <p:ph type="body" idx="1"/>
          </p:nvPr>
        </p:nvSpPr>
        <p:spPr/>
        <p:txBody>
          <a:bodyPr/>
          <a:lstStyle/>
          <a:p>
            <a:r>
              <a:rPr lang="zh-TW" altLang="en-US" dirty="0"/>
              <a:t>為什麼要引註資料來源？如何引註呢？</a:t>
            </a:r>
          </a:p>
        </p:txBody>
      </p:sp>
    </p:spTree>
    <p:extLst>
      <p:ext uri="{BB962C8B-B14F-4D97-AF65-F5344CB8AC3E}">
        <p14:creationId xmlns:p14="http://schemas.microsoft.com/office/powerpoint/2010/main" val="274941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C54A-F5A3-8447-9B00-AA71B4F3CBF5}"/>
              </a:ext>
            </a:extLst>
          </p:cNvPr>
          <p:cNvSpPr>
            <a:spLocks noGrp="1"/>
          </p:cNvSpPr>
          <p:nvPr>
            <p:ph type="title"/>
          </p:nvPr>
        </p:nvSpPr>
        <p:spPr/>
        <p:txBody>
          <a:bodyPr/>
          <a:lstStyle/>
          <a:p>
            <a:r>
              <a:rPr lang="zh-TW" altLang="en-US" dirty="0"/>
              <a:t>從做小論文，你可以學到甚麼？</a:t>
            </a:r>
            <a:endParaRPr lang="en-US" dirty="0"/>
          </a:p>
        </p:txBody>
      </p:sp>
      <p:sp>
        <p:nvSpPr>
          <p:cNvPr id="3" name="Content Placeholder 2">
            <a:extLst>
              <a:ext uri="{FF2B5EF4-FFF2-40B4-BE49-F238E27FC236}">
                <a16:creationId xmlns:a16="http://schemas.microsoft.com/office/drawing/2014/main" id="{F2934EB5-8637-BB4E-B033-83D4BC458B24}"/>
              </a:ext>
            </a:extLst>
          </p:cNvPr>
          <p:cNvSpPr>
            <a:spLocks noGrp="1"/>
          </p:cNvSpPr>
          <p:nvPr>
            <p:ph idx="1"/>
          </p:nvPr>
        </p:nvSpPr>
        <p:spPr>
          <a:xfrm>
            <a:off x="1028700" y="1025127"/>
            <a:ext cx="7200900" cy="5011987"/>
          </a:xfrm>
        </p:spPr>
        <p:txBody>
          <a:bodyPr>
            <a:normAutofit/>
          </a:bodyPr>
          <a:lstStyle/>
          <a:p>
            <a:r>
              <a:rPr lang="zh-TW" altLang="en-US" dirty="0"/>
              <a:t>廣泛</a:t>
            </a:r>
            <a:r>
              <a:rPr lang="en-US" altLang="zh-TW" dirty="0"/>
              <a:t>_______________</a:t>
            </a:r>
            <a:endParaRPr lang="zh-TW" altLang="en-US" b="1" dirty="0">
              <a:solidFill>
                <a:srgbClr val="0066CC"/>
              </a:solidFill>
            </a:endParaRPr>
          </a:p>
          <a:p>
            <a:pPr lvl="1"/>
            <a:r>
              <a:rPr lang="zh-TW" altLang="en-US" dirty="0"/>
              <a:t>學會利用圖書館與網路資源去蒐集與整理資料 </a:t>
            </a:r>
          </a:p>
          <a:p>
            <a:r>
              <a:rPr lang="zh-TW" altLang="en-US" dirty="0"/>
              <a:t>學習</a:t>
            </a:r>
            <a:r>
              <a:rPr lang="en-US" altLang="zh-TW" dirty="0"/>
              <a:t>_______________</a:t>
            </a:r>
            <a:r>
              <a:rPr lang="zh-TW" altLang="en-US" dirty="0"/>
              <a:t>與</a:t>
            </a:r>
            <a:r>
              <a:rPr lang="zh-TW" altLang="en-US" b="1" dirty="0">
                <a:solidFill>
                  <a:srgbClr val="4A2318"/>
                </a:solidFill>
              </a:rPr>
              <a:t>批判思考</a:t>
            </a:r>
            <a:r>
              <a:rPr lang="zh-TW" altLang="en-US" dirty="0">
                <a:solidFill>
                  <a:srgbClr val="4A2318"/>
                </a:solidFill>
              </a:rPr>
              <a:t>的能力</a:t>
            </a:r>
            <a:endParaRPr lang="en-US" altLang="zh-TW" dirty="0">
              <a:solidFill>
                <a:srgbClr val="4A2318"/>
              </a:solidFill>
            </a:endParaRPr>
          </a:p>
          <a:p>
            <a:pPr lvl="1"/>
            <a:r>
              <a:rPr lang="zh-TW" altLang="en-US" dirty="0"/>
              <a:t>培養分析綜合、合作溝通表達、問題解決的能力 </a:t>
            </a:r>
          </a:p>
          <a:p>
            <a:r>
              <a:rPr lang="zh-TW" altLang="en-US" dirty="0"/>
              <a:t>瞭解</a:t>
            </a:r>
            <a:r>
              <a:rPr lang="en-US" altLang="zh-TW" b="1" dirty="0"/>
              <a:t>__________________________</a:t>
            </a:r>
            <a:r>
              <a:rPr lang="zh-TW" altLang="en-US" dirty="0"/>
              <a:t>與研究方法</a:t>
            </a:r>
            <a:endParaRPr lang="en-US" altLang="zh-TW" dirty="0"/>
          </a:p>
          <a:p>
            <a:pPr lvl="1"/>
            <a:r>
              <a:rPr lang="en-US" altLang="zh-TW" dirty="0"/>
              <a:t>________________________________________</a:t>
            </a:r>
          </a:p>
          <a:p>
            <a:pPr lvl="1"/>
            <a:r>
              <a:rPr lang="en-US" altLang="zh-TW" dirty="0"/>
              <a:t>________________________________________</a:t>
            </a:r>
          </a:p>
          <a:p>
            <a:pPr lvl="1"/>
            <a:r>
              <a:rPr lang="zh-TW" altLang="en-US" dirty="0"/>
              <a:t>產出讀書報告、學習筆記或研究成果 </a:t>
            </a:r>
          </a:p>
          <a:p>
            <a:r>
              <a:rPr lang="zh-TW" altLang="en-US" dirty="0"/>
              <a:t>參加發表或比賽，甚至得獎，做為大學入學備審資料</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a:t>
            </a:fld>
            <a:endParaRPr lang="en-US" dirty="0"/>
          </a:p>
        </p:txBody>
      </p:sp>
      <p:sp>
        <p:nvSpPr>
          <p:cNvPr id="6" name="文字方塊 5"/>
          <p:cNvSpPr txBox="1"/>
          <p:nvPr/>
        </p:nvSpPr>
        <p:spPr>
          <a:xfrm>
            <a:off x="1103989" y="6368421"/>
            <a:ext cx="221426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改寫自：黃馨瑩（</a:t>
            </a:r>
            <a:r>
              <a:rPr lang="en-US" altLang="zh-TW" sz="1400" dirty="0">
                <a:solidFill>
                  <a:schemeClr val="tx1">
                    <a:lumMod val="50000"/>
                    <a:lumOff val="50000"/>
                  </a:schemeClr>
                </a:solidFill>
                <a:latin typeface="Arial" panose="020B0604020202020204" pitchFamily="34" charset="0"/>
              </a:rPr>
              <a:t>2015</a:t>
            </a:r>
            <a:r>
              <a:rPr lang="zh-TW" altLang="en-US" sz="1400" dirty="0">
                <a:solidFill>
                  <a:schemeClr val="tx1">
                    <a:lumMod val="50000"/>
                    <a:lumOff val="50000"/>
                  </a:schemeClr>
                </a:solidFill>
                <a:latin typeface="Arial" panose="020B0604020202020204" pitchFamily="34" charset="0"/>
              </a:rPr>
              <a:t>）</a:t>
            </a:r>
          </a:p>
        </p:txBody>
      </p:sp>
      <p:sp>
        <p:nvSpPr>
          <p:cNvPr id="7" name="TextBox 6">
            <a:extLst>
              <a:ext uri="{FF2B5EF4-FFF2-40B4-BE49-F238E27FC236}">
                <a16:creationId xmlns:a16="http://schemas.microsoft.com/office/drawing/2014/main" id="{CCDC2857-5818-AD42-AF58-D276C40DF76E}"/>
              </a:ext>
            </a:extLst>
          </p:cNvPr>
          <p:cNvSpPr txBox="1"/>
          <p:nvPr/>
        </p:nvSpPr>
        <p:spPr>
          <a:xfrm>
            <a:off x="1945342" y="1024128"/>
            <a:ext cx="1877437"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rPr>
              <a:t>蒐集文獻資料</a:t>
            </a:r>
            <a:endParaRPr lang="en-US" sz="2200" dirty="0">
              <a:latin typeface="Arial" panose="020B0604020202020204" pitchFamily="34" charset="0"/>
            </a:endParaRPr>
          </a:p>
        </p:txBody>
      </p:sp>
      <p:sp>
        <p:nvSpPr>
          <p:cNvPr id="8" name="TextBox 7">
            <a:extLst>
              <a:ext uri="{FF2B5EF4-FFF2-40B4-BE49-F238E27FC236}">
                <a16:creationId xmlns:a16="http://schemas.microsoft.com/office/drawing/2014/main" id="{FBB3090A-86C2-2145-A941-FF6978D89200}"/>
              </a:ext>
            </a:extLst>
          </p:cNvPr>
          <p:cNvSpPr txBox="1"/>
          <p:nvPr/>
        </p:nvSpPr>
        <p:spPr>
          <a:xfrm>
            <a:off x="1945342" y="2052918"/>
            <a:ext cx="1877437"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rPr>
              <a:t>篩選文獻資料</a:t>
            </a:r>
            <a:endParaRPr lang="en-US" sz="2200" dirty="0">
              <a:latin typeface="Arial" panose="020B0604020202020204" pitchFamily="34" charset="0"/>
            </a:endParaRPr>
          </a:p>
        </p:txBody>
      </p:sp>
      <p:sp>
        <p:nvSpPr>
          <p:cNvPr id="9" name="TextBox 8">
            <a:extLst>
              <a:ext uri="{FF2B5EF4-FFF2-40B4-BE49-F238E27FC236}">
                <a16:creationId xmlns:a16="http://schemas.microsoft.com/office/drawing/2014/main" id="{49C3755B-8374-9F43-81FE-BDFF60A3DA6A}"/>
              </a:ext>
            </a:extLst>
          </p:cNvPr>
          <p:cNvSpPr txBox="1"/>
          <p:nvPr/>
        </p:nvSpPr>
        <p:spPr>
          <a:xfrm>
            <a:off x="1945342" y="3099638"/>
            <a:ext cx="3288080"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rPr>
              <a:t>正確引註資料來源的方法</a:t>
            </a:r>
            <a:endParaRPr lang="en-US" sz="2200" dirty="0">
              <a:latin typeface="Arial" panose="020B0604020202020204" pitchFamily="34" charset="0"/>
            </a:endParaRPr>
          </a:p>
        </p:txBody>
      </p:sp>
      <p:sp>
        <p:nvSpPr>
          <p:cNvPr id="10" name="TextBox 9">
            <a:extLst>
              <a:ext uri="{FF2B5EF4-FFF2-40B4-BE49-F238E27FC236}">
                <a16:creationId xmlns:a16="http://schemas.microsoft.com/office/drawing/2014/main" id="{B5E7B3AF-CEC9-2743-832C-A4CB56A7EEA0}"/>
              </a:ext>
            </a:extLst>
          </p:cNvPr>
          <p:cNvSpPr txBox="1"/>
          <p:nvPr/>
        </p:nvSpPr>
        <p:spPr>
          <a:xfrm>
            <a:off x="1945342" y="3593875"/>
            <a:ext cx="4980851" cy="430887"/>
          </a:xfrm>
          <a:prstGeom prst="rect">
            <a:avLst/>
          </a:prstGeom>
          <a:noFill/>
        </p:spPr>
        <p:txBody>
          <a:bodyPr wrap="none" rtlCol="0">
            <a:spAutoFit/>
          </a:bodyPr>
          <a:lstStyle/>
          <a:p>
            <a:r>
              <a:rPr lang="zh-TW" altLang="en-US" sz="2200" dirty="0">
                <a:solidFill>
                  <a:srgbClr val="0066CC"/>
                </a:solidFill>
                <a:latin typeface="Arial" panose="020B0604020202020204" pitchFamily="34" charset="0"/>
              </a:rPr>
              <a:t>善用論文寫作技巧：引述、改寫、摘寫</a:t>
            </a:r>
            <a:endParaRPr lang="en-US" altLang="zh-TW" sz="2200" dirty="0">
              <a:solidFill>
                <a:srgbClr val="0066CC"/>
              </a:solidFill>
              <a:latin typeface="Arial" panose="020B0604020202020204" pitchFamily="34" charset="0"/>
            </a:endParaRPr>
          </a:p>
        </p:txBody>
      </p:sp>
      <p:sp>
        <p:nvSpPr>
          <p:cNvPr id="11" name="TextBox 10">
            <a:extLst>
              <a:ext uri="{FF2B5EF4-FFF2-40B4-BE49-F238E27FC236}">
                <a16:creationId xmlns:a16="http://schemas.microsoft.com/office/drawing/2014/main" id="{26ECF7D5-802C-124F-8F10-143799B54D7F}"/>
              </a:ext>
            </a:extLst>
          </p:cNvPr>
          <p:cNvSpPr txBox="1"/>
          <p:nvPr/>
        </p:nvSpPr>
        <p:spPr>
          <a:xfrm>
            <a:off x="1945342" y="4078054"/>
            <a:ext cx="3288080" cy="430887"/>
          </a:xfrm>
          <a:prstGeom prst="rect">
            <a:avLst/>
          </a:prstGeom>
          <a:noFill/>
        </p:spPr>
        <p:txBody>
          <a:bodyPr wrap="none" rtlCol="0">
            <a:spAutoFit/>
          </a:bodyPr>
          <a:lstStyle/>
          <a:p>
            <a:r>
              <a:rPr lang="zh-TW" altLang="en-US" sz="2200" dirty="0">
                <a:solidFill>
                  <a:srgbClr val="0066CC"/>
                </a:solidFill>
                <a:latin typeface="Arial" panose="020B0604020202020204" pitchFamily="34" charset="0"/>
              </a:rPr>
              <a:t>依格式正確註明資料來源</a:t>
            </a:r>
          </a:p>
        </p:txBody>
      </p:sp>
    </p:spTree>
    <p:extLst>
      <p:ext uri="{BB962C8B-B14F-4D97-AF65-F5344CB8AC3E}">
        <p14:creationId xmlns:p14="http://schemas.microsoft.com/office/powerpoint/2010/main" val="318510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依格式正確註明資料來源</a:t>
            </a:r>
          </a:p>
        </p:txBody>
      </p:sp>
      <p:sp>
        <p:nvSpPr>
          <p:cNvPr id="3" name="內容版面配置區 2"/>
          <p:cNvSpPr>
            <a:spLocks noGrp="1"/>
          </p:cNvSpPr>
          <p:nvPr>
            <p:ph idx="1"/>
          </p:nvPr>
        </p:nvSpPr>
        <p:spPr/>
        <p:txBody>
          <a:bodyPr/>
          <a:lstStyle/>
          <a:p>
            <a:r>
              <a:rPr lang="zh-TW" altLang="en-US" dirty="0"/>
              <a:t>全國高級中等學校小論文寫作比賽引註及參考文獻格式範例（</a:t>
            </a:r>
            <a:r>
              <a:rPr lang="zh-TW" altLang="en-US" dirty="0">
                <a:latin typeface="Arial" panose="020B0604020202020204" pitchFamily="34" charset="0"/>
                <a:cs typeface="Arial" panose="020B0604020202020204" pitchFamily="34" charset="0"/>
              </a:rPr>
              <a:t>參考 </a:t>
            </a:r>
            <a:r>
              <a:rPr lang="en-US" altLang="zh-TW" dirty="0">
                <a:latin typeface="Arial" panose="020B0604020202020204" pitchFamily="34" charset="0"/>
                <a:cs typeface="Arial" panose="020B0604020202020204" pitchFamily="34" charset="0"/>
              </a:rPr>
              <a:t>APA</a:t>
            </a:r>
            <a:r>
              <a:rPr lang="zh-TW" altLang="en-US" dirty="0">
                <a:latin typeface="Arial" panose="020B0604020202020204" pitchFamily="34" charset="0"/>
                <a:cs typeface="Arial" panose="020B0604020202020204" pitchFamily="34" charset="0"/>
              </a:rPr>
              <a:t> </a:t>
            </a:r>
            <a:r>
              <a:rPr lang="zh-TW" altLang="en-US" dirty="0"/>
              <a:t>論文格式精神訂定之）</a:t>
            </a:r>
            <a:endParaRPr lang="en-US" altLang="zh-TW" dirty="0"/>
          </a:p>
          <a:p>
            <a:r>
              <a:rPr lang="zh-TW" altLang="en-US" dirty="0"/>
              <a:t>全國高級中等學校小論文寫作比賽格式說明暨評審要點</a:t>
            </a:r>
          </a:p>
          <a:p>
            <a:endParaRPr lang="zh-TW" alt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60</a:t>
            </a:fld>
            <a:endParaRPr lang="en-US" dirty="0"/>
          </a:p>
        </p:txBody>
      </p:sp>
    </p:spTree>
    <p:extLst>
      <p:ext uri="{BB962C8B-B14F-4D97-AF65-F5344CB8AC3E}">
        <p14:creationId xmlns:p14="http://schemas.microsoft.com/office/powerpoint/2010/main" val="3443843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49E2-A267-844A-9915-CB0FAE3AA8C0}"/>
              </a:ext>
            </a:extLst>
          </p:cNvPr>
          <p:cNvSpPr>
            <a:spLocks noGrp="1"/>
          </p:cNvSpPr>
          <p:nvPr>
            <p:ph type="title"/>
          </p:nvPr>
        </p:nvSpPr>
        <p:spPr/>
        <p:txBody>
          <a:bodyPr/>
          <a:lstStyle/>
          <a:p>
            <a:r>
              <a:rPr lang="zh-TW" altLang="en-US" dirty="0"/>
              <a:t>甚麼是 </a:t>
            </a:r>
            <a:r>
              <a:rPr lang="en-US" altLang="zh-TW" dirty="0"/>
              <a:t>APA</a:t>
            </a:r>
            <a:r>
              <a:rPr lang="zh-TW" altLang="en-US" dirty="0"/>
              <a:t> 論文格式？</a:t>
            </a:r>
            <a:endParaRPr lang="en-US" dirty="0"/>
          </a:p>
        </p:txBody>
      </p:sp>
      <p:sp>
        <p:nvSpPr>
          <p:cNvPr id="3" name="Content Placeholder 2">
            <a:extLst>
              <a:ext uri="{FF2B5EF4-FFF2-40B4-BE49-F238E27FC236}">
                <a16:creationId xmlns:a16="http://schemas.microsoft.com/office/drawing/2014/main" id="{6B14E6ED-FC66-AF4A-A3A8-8F3D627E31DB}"/>
              </a:ext>
            </a:extLst>
          </p:cNvPr>
          <p:cNvSpPr>
            <a:spLocks noGrp="1"/>
          </p:cNvSpPr>
          <p:nvPr>
            <p:ph idx="1"/>
          </p:nvPr>
        </p:nvSpPr>
        <p:spPr/>
        <p:txBody>
          <a:bodyPr/>
          <a:lstStyle/>
          <a:p>
            <a:r>
              <a:rPr lang="en-US" altLang="zh-TW" b="1" dirty="0">
                <a:latin typeface="Arial" panose="020B0604020202020204" pitchFamily="34" charset="0"/>
                <a:cs typeface="Arial" panose="020B0604020202020204" pitchFamily="34" charset="0"/>
              </a:rPr>
              <a:t>APA </a:t>
            </a:r>
            <a:r>
              <a:rPr lang="zh-TW" altLang="en-US" b="1" dirty="0">
                <a:latin typeface="Arial" panose="020B0604020202020204" pitchFamily="34" charset="0"/>
                <a:cs typeface="Arial" panose="020B0604020202020204" pitchFamily="34" charset="0"/>
              </a:rPr>
              <a:t>（</a:t>
            </a:r>
            <a:r>
              <a:rPr lang="en-US" altLang="zh-TW" b="1" dirty="0">
                <a:latin typeface="Arial" panose="020B0604020202020204" pitchFamily="34" charset="0"/>
                <a:cs typeface="Arial" panose="020B0604020202020204" pitchFamily="34" charset="0"/>
              </a:rPr>
              <a:t>American Psychological Association</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論文格式是一種引註資料來源出處的寫作格式。</a:t>
            </a:r>
            <a:endParaRPr lang="en-US" altLang="zh-TW" dirty="0">
              <a:latin typeface="Arial" panose="020B0604020202020204" pitchFamily="34" charset="0"/>
              <a:cs typeface="Arial" panose="020B0604020202020204" pitchFamily="34" charset="0"/>
            </a:endParaRPr>
          </a:p>
          <a:p>
            <a:r>
              <a:rPr lang="zh-TW" altLang="en-US" dirty="0">
                <a:latin typeface="Arial" panose="020B0604020202020204" pitchFamily="34" charset="0"/>
                <a:cs typeface="Arial" panose="020B0604020202020204" pitchFamily="34" charset="0"/>
              </a:rPr>
              <a:t>作者正確採用</a:t>
            </a:r>
            <a:r>
              <a:rPr lang="en-US" altLang="zh-TW" dirty="0">
                <a:latin typeface="Arial" panose="020B0604020202020204" pitchFamily="34" charset="0"/>
                <a:cs typeface="Arial" panose="020B0604020202020204" pitchFamily="34" charset="0"/>
              </a:rPr>
              <a:t> APA</a:t>
            </a:r>
            <a:r>
              <a:rPr lang="zh-TW" altLang="en-US" dirty="0">
                <a:latin typeface="Arial" panose="020B0604020202020204" pitchFamily="34" charset="0"/>
                <a:cs typeface="Arial" panose="020B0604020202020204" pitchFamily="34" charset="0"/>
              </a:rPr>
              <a:t> 論文格式，可以確保：</a:t>
            </a:r>
            <a:endParaRPr lang="en-US" altLang="zh-TW" dirty="0">
              <a:latin typeface="Arial" panose="020B0604020202020204" pitchFamily="34" charset="0"/>
              <a:cs typeface="Arial" panose="020B0604020202020204" pitchFamily="34" charset="0"/>
            </a:endParaRPr>
          </a:p>
          <a:p>
            <a:pPr lvl="1"/>
            <a:r>
              <a:rPr lang="zh-TW" altLang="en-US" dirty="0">
                <a:latin typeface="Arial" panose="020B0604020202020204" pitchFamily="34" charset="0"/>
                <a:cs typeface="Arial" panose="020B0604020202020204" pitchFamily="34" charset="0"/>
              </a:rPr>
              <a:t>文章內容能容易被理解，不會誤導讀者。</a:t>
            </a:r>
            <a:endParaRPr lang="en-US" altLang="zh-TW" dirty="0">
              <a:latin typeface="Arial" panose="020B0604020202020204" pitchFamily="34" charset="0"/>
              <a:cs typeface="Arial" panose="020B0604020202020204" pitchFamily="34" charset="0"/>
            </a:endParaRPr>
          </a:p>
          <a:p>
            <a:pPr lvl="1"/>
            <a:r>
              <a:rPr lang="zh-TW" altLang="en-US" dirty="0">
                <a:latin typeface="Arial" panose="020B0604020202020204" pitchFamily="34" charset="0"/>
                <a:cs typeface="Arial" panose="020B0604020202020204" pitchFamily="34" charset="0"/>
              </a:rPr>
              <a:t>讓讀者辨識出哪些部分是作者的原創想法，哪些則是取自其他人的想法。</a:t>
            </a:r>
          </a:p>
          <a:p>
            <a:endParaRPr lang="en-US" dirty="0"/>
          </a:p>
        </p:txBody>
      </p:sp>
      <p:sp>
        <p:nvSpPr>
          <p:cNvPr id="4" name="Slide Number Placeholder 3">
            <a:extLst>
              <a:ext uri="{FF2B5EF4-FFF2-40B4-BE49-F238E27FC236}">
                <a16:creationId xmlns:a16="http://schemas.microsoft.com/office/drawing/2014/main" id="{9D411C5B-F0C0-6241-9FEF-5DF113AD749B}"/>
              </a:ext>
            </a:extLst>
          </p:cNvPr>
          <p:cNvSpPr>
            <a:spLocks noGrp="1"/>
          </p:cNvSpPr>
          <p:nvPr>
            <p:ph type="sldNum" sz="quarter" idx="12"/>
          </p:nvPr>
        </p:nvSpPr>
        <p:spPr/>
        <p:txBody>
          <a:bodyPr/>
          <a:lstStyle/>
          <a:p>
            <a:fld id="{7929040E-CB57-2D40-A712-FE599601156A}" type="slidenum">
              <a:rPr lang="en-US" smtClean="0"/>
              <a:pPr/>
              <a:t>61</a:t>
            </a:fld>
            <a:endParaRPr lang="en-US" dirty="0"/>
          </a:p>
        </p:txBody>
      </p:sp>
      <p:pic>
        <p:nvPicPr>
          <p:cNvPr id="5" name="Picture 4">
            <a:extLst>
              <a:ext uri="{FF2B5EF4-FFF2-40B4-BE49-F238E27FC236}">
                <a16:creationId xmlns:a16="http://schemas.microsoft.com/office/drawing/2014/main" id="{275DAA3E-A6C7-DB43-B9FD-3271C3D49D50}"/>
              </a:ext>
            </a:extLst>
          </p:cNvPr>
          <p:cNvPicPr>
            <a:picLocks noChangeAspect="1"/>
          </p:cNvPicPr>
          <p:nvPr/>
        </p:nvPicPr>
        <p:blipFill>
          <a:blip r:embed="rId2"/>
          <a:stretch>
            <a:fillRect/>
          </a:stretch>
        </p:blipFill>
        <p:spPr>
          <a:xfrm>
            <a:off x="6423474" y="3589092"/>
            <a:ext cx="1806126" cy="2615579"/>
          </a:xfrm>
          <a:prstGeom prst="rect">
            <a:avLst/>
          </a:prstGeom>
        </p:spPr>
      </p:pic>
      <p:sp>
        <p:nvSpPr>
          <p:cNvPr id="6" name="文字方塊 5">
            <a:extLst>
              <a:ext uri="{FF2B5EF4-FFF2-40B4-BE49-F238E27FC236}">
                <a16:creationId xmlns:a16="http://schemas.microsoft.com/office/drawing/2014/main" id="{C9F73502-AD62-8641-A962-C824C04AD43B}"/>
              </a:ext>
            </a:extLst>
          </p:cNvPr>
          <p:cNvSpPr txBox="1"/>
          <p:nvPr/>
        </p:nvSpPr>
        <p:spPr>
          <a:xfrm>
            <a:off x="1103989" y="6368421"/>
            <a:ext cx="4724114"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en-US" altLang="zh-TW" sz="1400" dirty="0">
                <a:solidFill>
                  <a:schemeClr val="tx1">
                    <a:lumMod val="50000"/>
                    <a:lumOff val="50000"/>
                  </a:schemeClr>
                </a:solidFill>
                <a:latin typeface="Arial" panose="020B0604020202020204" pitchFamily="34" charset="0"/>
              </a:rPr>
              <a:t>American Psychological Association</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396576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為什麼一定要照格式規定寫？</a:t>
            </a:r>
          </a:p>
        </p:txBody>
      </p:sp>
      <p:sp>
        <p:nvSpPr>
          <p:cNvPr id="3" name="內容版面配置區 2"/>
          <p:cNvSpPr>
            <a:spLocks noGrp="1"/>
          </p:cNvSpPr>
          <p:nvPr>
            <p:ph idx="1"/>
          </p:nvPr>
        </p:nvSpPr>
        <p:spPr/>
        <p:txBody>
          <a:bodyPr/>
          <a:lstStyle/>
          <a:p>
            <a:pPr marL="0" indent="0">
              <a:buNone/>
            </a:pPr>
            <a:r>
              <a:rPr lang="zh-TW" altLang="en-US" dirty="0"/>
              <a:t>所有學術報告，包括小論文，都是一種學術交流與傳播，目的是促進人類知識的發展與進步。</a:t>
            </a:r>
            <a:endParaRPr lang="en-US" altLang="zh-TW" dirty="0"/>
          </a:p>
          <a:p>
            <a:pPr marL="0" indent="0">
              <a:buNone/>
            </a:pPr>
            <a:r>
              <a:rPr lang="zh-TW" altLang="en-US" dirty="0"/>
              <a:t>因此，採用一致、固定的格式，才有利於閱讀，並確保讀者都能正確理解文章內容。</a:t>
            </a:r>
            <a:endParaRPr lang="en-US" altLang="zh-TW" dirty="0"/>
          </a:p>
          <a:p>
            <a:pPr marL="0" indent="0">
              <a:buNone/>
            </a:pPr>
            <a:r>
              <a:rPr lang="zh-TW" altLang="en-US" dirty="0"/>
              <a:t>因此，不宜以個人的寫作風格呈現。</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62</a:t>
            </a:fld>
            <a:endParaRPr lang="en-US" dirty="0"/>
          </a:p>
        </p:txBody>
      </p:sp>
      <p:pic>
        <p:nvPicPr>
          <p:cNvPr id="8" name="Picture 7">
            <a:extLst>
              <a:ext uri="{FF2B5EF4-FFF2-40B4-BE49-F238E27FC236}">
                <a16:creationId xmlns:a16="http://schemas.microsoft.com/office/drawing/2014/main" id="{9A04A2AE-D293-A243-BD40-DAF63995D077}"/>
              </a:ext>
            </a:extLst>
          </p:cNvPr>
          <p:cNvPicPr>
            <a:picLocks noChangeAspect="1"/>
          </p:cNvPicPr>
          <p:nvPr/>
        </p:nvPicPr>
        <p:blipFill>
          <a:blip r:embed="rId3"/>
          <a:stretch>
            <a:fillRect/>
          </a:stretch>
        </p:blipFill>
        <p:spPr>
          <a:xfrm>
            <a:off x="6423474" y="3589092"/>
            <a:ext cx="1806126" cy="2615579"/>
          </a:xfrm>
          <a:prstGeom prst="rect">
            <a:avLst/>
          </a:prstGeom>
        </p:spPr>
      </p:pic>
      <p:sp>
        <p:nvSpPr>
          <p:cNvPr id="9" name="文字方塊 5">
            <a:extLst>
              <a:ext uri="{FF2B5EF4-FFF2-40B4-BE49-F238E27FC236}">
                <a16:creationId xmlns:a16="http://schemas.microsoft.com/office/drawing/2014/main" id="{476865CE-D610-BB49-9D59-51A1D12B9975}"/>
              </a:ext>
            </a:extLst>
          </p:cNvPr>
          <p:cNvSpPr txBox="1"/>
          <p:nvPr/>
        </p:nvSpPr>
        <p:spPr>
          <a:xfrm>
            <a:off x="1103989" y="6368421"/>
            <a:ext cx="4724114"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en-US" altLang="zh-TW" sz="1400" dirty="0">
                <a:solidFill>
                  <a:schemeClr val="tx1">
                    <a:lumMod val="50000"/>
                    <a:lumOff val="50000"/>
                  </a:schemeClr>
                </a:solidFill>
                <a:latin typeface="Arial" panose="020B0604020202020204" pitchFamily="34" charset="0"/>
              </a:rPr>
              <a:t>American Psychological Association</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786755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8C1D-1E88-DD47-B517-0BBF02AF317D}"/>
              </a:ext>
            </a:extLst>
          </p:cNvPr>
          <p:cNvSpPr>
            <a:spLocks noGrp="1"/>
          </p:cNvSpPr>
          <p:nvPr>
            <p:ph type="title"/>
          </p:nvPr>
        </p:nvSpPr>
        <p:spPr/>
        <p:txBody>
          <a:bodyPr/>
          <a:lstStyle/>
          <a:p>
            <a:r>
              <a:rPr lang="zh-TW" altLang="en-US" dirty="0"/>
              <a:t>核心原則</a:t>
            </a:r>
            <a:endParaRPr lang="en-US" dirty="0"/>
          </a:p>
        </p:txBody>
      </p:sp>
      <p:sp>
        <p:nvSpPr>
          <p:cNvPr id="3" name="Content Placeholder 2">
            <a:extLst>
              <a:ext uri="{FF2B5EF4-FFF2-40B4-BE49-F238E27FC236}">
                <a16:creationId xmlns:a16="http://schemas.microsoft.com/office/drawing/2014/main" id="{34310FA8-9188-FA4E-ADAF-EA701BAD1DE0}"/>
              </a:ext>
            </a:extLst>
          </p:cNvPr>
          <p:cNvSpPr>
            <a:spLocks noGrp="1"/>
          </p:cNvSpPr>
          <p:nvPr>
            <p:ph idx="1"/>
          </p:nvPr>
        </p:nvSpPr>
        <p:spPr>
          <a:xfrm>
            <a:off x="1028700" y="1020551"/>
            <a:ext cx="7200900" cy="4568952"/>
          </a:xfrm>
        </p:spPr>
        <p:txBody>
          <a:bodyPr/>
          <a:lstStyle/>
          <a:p>
            <a:pPr marL="0" indent="0">
              <a:buNone/>
            </a:pPr>
            <a:r>
              <a:rPr lang="zh-TW" altLang="en-US" b="1" dirty="0">
                <a:solidFill>
                  <a:schemeClr val="accent4">
                    <a:lumMod val="75000"/>
                  </a:schemeClr>
                </a:solidFill>
              </a:rPr>
              <a:t>    </a:t>
            </a:r>
            <a:r>
              <a:rPr lang="en-US" altLang="zh-TW" b="1" dirty="0"/>
              <a:t>___________</a:t>
            </a:r>
            <a:r>
              <a:rPr lang="zh-TW" altLang="en-US" dirty="0">
                <a:solidFill>
                  <a:srgbClr val="4A2318"/>
                </a:solidFill>
              </a:rPr>
              <a:t>與</a:t>
            </a:r>
            <a:r>
              <a:rPr lang="en-US" altLang="zh-TW" b="1" dirty="0"/>
              <a:t>_____________________</a:t>
            </a:r>
            <a:r>
              <a:rPr lang="zh-TW" altLang="en-US" dirty="0">
                <a:solidFill>
                  <a:srgbClr val="4A2318"/>
                </a:solidFill>
              </a:rPr>
              <a:t>，缺一不可！</a:t>
            </a:r>
            <a:endParaRPr lang="en-US" altLang="zh-TW" dirty="0">
              <a:solidFill>
                <a:srgbClr val="4A2318"/>
              </a:solidFill>
            </a:endParaRPr>
          </a:p>
          <a:p>
            <a:r>
              <a:rPr lang="zh-TW" altLang="en-US" dirty="0"/>
              <a:t>全國高級中等學校小論文寫作比賽格式說明暨評審要點： </a:t>
            </a:r>
          </a:p>
          <a:p>
            <a:pPr marL="228600" indent="0" algn="just">
              <a:buNone/>
            </a:pPr>
            <a:r>
              <a:rPr lang="zh-TW" altLang="en-US" dirty="0"/>
              <a:t>「在內容上應特別強調相關資料的引用、彙整、分析、辯證，亦即須</a:t>
            </a:r>
            <a:r>
              <a:rPr lang="en-US" altLang="zh-TW" b="1" dirty="0"/>
              <a:t>『</a:t>
            </a:r>
            <a:r>
              <a:rPr lang="zh-TW" altLang="en-US" b="1" dirty="0"/>
              <a:t>引經據典</a:t>
            </a:r>
            <a:r>
              <a:rPr lang="en-US" altLang="zh-TW" b="1" dirty="0"/>
              <a:t>』</a:t>
            </a:r>
            <a:r>
              <a:rPr lang="zh-TW" altLang="en-US" dirty="0"/>
              <a:t>地進行文獻探討。」</a:t>
            </a:r>
          </a:p>
          <a:p>
            <a:pPr marL="228600" indent="0" algn="just">
              <a:buNone/>
            </a:pPr>
            <a:r>
              <a:rPr lang="zh-TW" altLang="en-US" dirty="0"/>
              <a:t>「由於小論文寫作的重點在於援引相關資料進行討論，不僅要</a:t>
            </a:r>
            <a:r>
              <a:rPr lang="en-US" altLang="zh-TW" b="1" dirty="0"/>
              <a:t>『</a:t>
            </a:r>
            <a:r>
              <a:rPr lang="zh-TW" altLang="en-US" b="1"/>
              <a:t>言之有物</a:t>
            </a:r>
            <a:r>
              <a:rPr lang="en-US" altLang="zh-TW" b="1" dirty="0"/>
              <a:t>』</a:t>
            </a:r>
            <a:r>
              <a:rPr lang="zh-TW" altLang="en-US" dirty="0"/>
              <a:t>，也要</a:t>
            </a:r>
            <a:r>
              <a:rPr lang="en-US" altLang="zh-TW" b="1" dirty="0"/>
              <a:t>『</a:t>
            </a:r>
            <a:r>
              <a:rPr lang="zh-TW" altLang="en-US" b="1" dirty="0"/>
              <a:t>言之有據</a:t>
            </a:r>
            <a:r>
              <a:rPr lang="en-US" altLang="zh-TW" b="1" dirty="0"/>
              <a:t>』</a:t>
            </a:r>
            <a:r>
              <a:rPr lang="zh-TW" altLang="en-US" dirty="0"/>
              <a:t>。因此，每篇小論文皆須附參考文獻。 」</a:t>
            </a:r>
          </a:p>
        </p:txBody>
      </p:sp>
      <p:sp>
        <p:nvSpPr>
          <p:cNvPr id="4" name="投影片編號版面配置區 3"/>
          <p:cNvSpPr>
            <a:spLocks noGrp="1"/>
          </p:cNvSpPr>
          <p:nvPr>
            <p:ph type="sldNum" sz="quarter" idx="12"/>
          </p:nvPr>
        </p:nvSpPr>
        <p:spPr/>
        <p:txBody>
          <a:bodyPr/>
          <a:lstStyle/>
          <a:p>
            <a:fld id="{7929040E-CB57-2D40-A712-FE599601156A}" type="slidenum">
              <a:rPr lang="en-US" smtClean="0"/>
              <a:t>63</a:t>
            </a:fld>
            <a:endParaRPr lang="en-US"/>
          </a:p>
        </p:txBody>
      </p:sp>
      <p:sp>
        <p:nvSpPr>
          <p:cNvPr id="5" name="五角星形 4"/>
          <p:cNvSpPr/>
          <p:nvPr/>
        </p:nvSpPr>
        <p:spPr>
          <a:xfrm>
            <a:off x="899968" y="1020551"/>
            <a:ext cx="432000" cy="43200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Arial" panose="020B0604020202020204" pitchFamily="34" charset="0"/>
            </a:endParaRPr>
          </a:p>
        </p:txBody>
      </p:sp>
      <p:sp>
        <p:nvSpPr>
          <p:cNvPr id="7" name="文字方塊 5">
            <a:extLst>
              <a:ext uri="{FF2B5EF4-FFF2-40B4-BE49-F238E27FC236}">
                <a16:creationId xmlns:a16="http://schemas.microsoft.com/office/drawing/2014/main" id="{22EB9888-A1B6-504D-8486-FD26B8A4FA73}"/>
              </a:ext>
            </a:extLst>
          </p:cNvPr>
          <p:cNvSpPr txBox="1"/>
          <p:nvPr/>
        </p:nvSpPr>
        <p:spPr>
          <a:xfrm>
            <a:off x="1103989" y="6368421"/>
            <a:ext cx="2850589"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
        <p:nvSpPr>
          <p:cNvPr id="6" name="TextBox 5">
            <a:extLst>
              <a:ext uri="{FF2B5EF4-FFF2-40B4-BE49-F238E27FC236}">
                <a16:creationId xmlns:a16="http://schemas.microsoft.com/office/drawing/2014/main" id="{24207B1F-BB04-594A-AF4E-AF7B9832E615}"/>
              </a:ext>
            </a:extLst>
          </p:cNvPr>
          <p:cNvSpPr txBox="1"/>
          <p:nvPr/>
        </p:nvSpPr>
        <p:spPr>
          <a:xfrm>
            <a:off x="1435773" y="1002621"/>
            <a:ext cx="1313180"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rPr>
              <a:t>文</a:t>
            </a:r>
            <a:r>
              <a:rPr lang="zh-CN" altLang="en-US" sz="2200" b="1" dirty="0">
                <a:solidFill>
                  <a:srgbClr val="0066CC"/>
                </a:solidFill>
                <a:latin typeface="微軟正黑體" panose="020B0604030504040204" pitchFamily="34" charset="-120"/>
                <a:ea typeface="微軟正黑體" panose="020B0604030504040204" pitchFamily="34" charset="-120"/>
              </a:rPr>
              <a:t>內</a:t>
            </a:r>
            <a:r>
              <a:rPr lang="zh-TW" altLang="en-US" sz="2200" b="1" dirty="0">
                <a:solidFill>
                  <a:srgbClr val="0066CC"/>
                </a:solidFill>
                <a:latin typeface="Arial" panose="020B0604020202020204" pitchFamily="34" charset="0"/>
              </a:rPr>
              <a:t>引註</a:t>
            </a:r>
            <a:endParaRPr lang="en-US" sz="2200" dirty="0">
              <a:latin typeface="Arial" panose="020B0604020202020204" pitchFamily="34" charset="0"/>
            </a:endParaRPr>
          </a:p>
        </p:txBody>
      </p:sp>
      <p:sp>
        <p:nvSpPr>
          <p:cNvPr id="8" name="TextBox 7">
            <a:extLst>
              <a:ext uri="{FF2B5EF4-FFF2-40B4-BE49-F238E27FC236}">
                <a16:creationId xmlns:a16="http://schemas.microsoft.com/office/drawing/2014/main" id="{D6AAC325-A54F-7E4E-82FD-73ABA5E278D9}"/>
              </a:ext>
            </a:extLst>
          </p:cNvPr>
          <p:cNvSpPr txBox="1"/>
          <p:nvPr/>
        </p:nvSpPr>
        <p:spPr>
          <a:xfrm>
            <a:off x="3071109" y="1002620"/>
            <a:ext cx="2723823"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rPr>
              <a:t>文末的「參考文獻」</a:t>
            </a:r>
            <a:endParaRPr lang="en-US" sz="2200" dirty="0">
              <a:latin typeface="Arial" panose="020B0604020202020204" pitchFamily="34" charset="0"/>
            </a:endParaRPr>
          </a:p>
        </p:txBody>
      </p:sp>
    </p:spTree>
    <p:extLst>
      <p:ext uri="{BB962C8B-B14F-4D97-AF65-F5344CB8AC3E}">
        <p14:creationId xmlns:p14="http://schemas.microsoft.com/office/powerpoint/2010/main" val="27244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8C1D-1E88-DD47-B517-0BBF02AF317D}"/>
              </a:ext>
            </a:extLst>
          </p:cNvPr>
          <p:cNvSpPr>
            <a:spLocks noGrp="1"/>
          </p:cNvSpPr>
          <p:nvPr>
            <p:ph type="title"/>
          </p:nvPr>
        </p:nvSpPr>
        <p:spPr/>
        <p:txBody>
          <a:bodyPr/>
          <a:lstStyle/>
          <a:p>
            <a:r>
              <a:rPr lang="zh-TW" altLang="en-US" dirty="0"/>
              <a:t>何謂文內引註？（舉例）</a:t>
            </a:r>
            <a:endParaRPr lang="en-US" dirty="0"/>
          </a:p>
        </p:txBody>
      </p:sp>
      <p:sp>
        <p:nvSpPr>
          <p:cNvPr id="3" name="Content Placeholder 2">
            <a:extLst>
              <a:ext uri="{FF2B5EF4-FFF2-40B4-BE49-F238E27FC236}">
                <a16:creationId xmlns:a16="http://schemas.microsoft.com/office/drawing/2014/main" id="{34310FA8-9188-FA4E-ADAF-EA701BAD1DE0}"/>
              </a:ext>
            </a:extLst>
          </p:cNvPr>
          <p:cNvSpPr>
            <a:spLocks noGrp="1"/>
          </p:cNvSpPr>
          <p:nvPr>
            <p:ph idx="1"/>
          </p:nvPr>
        </p:nvSpPr>
        <p:spPr>
          <a:xfrm>
            <a:off x="1028700" y="915793"/>
            <a:ext cx="7200900" cy="4568952"/>
          </a:xfrm>
        </p:spPr>
        <p:txBody>
          <a:bodyPr/>
          <a:lstStyle/>
          <a:p>
            <a:endParaRPr lang="zh-TW" altLang="en-US" dirty="0"/>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t>64</a:t>
            </a:fld>
            <a:endParaRPr lang="en-US"/>
          </a:p>
        </p:txBody>
      </p:sp>
      <p:sp>
        <p:nvSpPr>
          <p:cNvPr id="8" name="文字方塊 5">
            <a:extLst>
              <a:ext uri="{FF2B5EF4-FFF2-40B4-BE49-F238E27FC236}">
                <a16:creationId xmlns:a16="http://schemas.microsoft.com/office/drawing/2014/main" id="{375BA63F-C697-405B-B4A2-5438F0A30F38}"/>
              </a:ext>
            </a:extLst>
          </p:cNvPr>
          <p:cNvSpPr txBox="1"/>
          <p:nvPr/>
        </p:nvSpPr>
        <p:spPr>
          <a:xfrm>
            <a:off x="729521" y="6347725"/>
            <a:ext cx="338919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pic>
        <p:nvPicPr>
          <p:cNvPr id="10" name="圖片 9">
            <a:extLst>
              <a:ext uri="{FF2B5EF4-FFF2-40B4-BE49-F238E27FC236}">
                <a16:creationId xmlns:a16="http://schemas.microsoft.com/office/drawing/2014/main" id="{508B0C9F-80B8-4207-9D78-16B59C7A5C52}"/>
              </a:ext>
            </a:extLst>
          </p:cNvPr>
          <p:cNvPicPr>
            <a:picLocks noChangeAspect="1"/>
          </p:cNvPicPr>
          <p:nvPr/>
        </p:nvPicPr>
        <p:blipFill>
          <a:blip r:embed="rId2"/>
          <a:srcRect/>
          <a:stretch/>
        </p:blipFill>
        <p:spPr>
          <a:xfrm>
            <a:off x="1028700" y="1077310"/>
            <a:ext cx="7126986" cy="4703380"/>
          </a:xfrm>
          <a:prstGeom prst="rect">
            <a:avLst/>
          </a:prstGeom>
        </p:spPr>
      </p:pic>
    </p:spTree>
    <p:extLst>
      <p:ext uri="{BB962C8B-B14F-4D97-AF65-F5344CB8AC3E}">
        <p14:creationId xmlns:p14="http://schemas.microsoft.com/office/powerpoint/2010/main" val="943967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8C1D-1E88-DD47-B517-0BBF02AF317D}"/>
              </a:ext>
            </a:extLst>
          </p:cNvPr>
          <p:cNvSpPr>
            <a:spLocks noGrp="1"/>
          </p:cNvSpPr>
          <p:nvPr>
            <p:ph type="title"/>
          </p:nvPr>
        </p:nvSpPr>
        <p:spPr/>
        <p:txBody>
          <a:bodyPr/>
          <a:lstStyle/>
          <a:p>
            <a:r>
              <a:rPr lang="zh-TW" altLang="en-US" dirty="0"/>
              <a:t>何謂參考文獻？（舉例）</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t>65</a:t>
            </a:fld>
            <a:endParaRPr lang="en-US"/>
          </a:p>
        </p:txBody>
      </p:sp>
      <p:pic>
        <p:nvPicPr>
          <p:cNvPr id="15" name="Picture 8">
            <a:extLst>
              <a:ext uri="{FF2B5EF4-FFF2-40B4-BE49-F238E27FC236}">
                <a16:creationId xmlns:a16="http://schemas.microsoft.com/office/drawing/2014/main" id="{FC35F2CF-6716-456E-A2C5-D2C579F1D058}"/>
              </a:ext>
            </a:extLst>
          </p:cNvPr>
          <p:cNvPicPr>
            <a:picLocks noChangeAspect="1"/>
          </p:cNvPicPr>
          <p:nvPr/>
        </p:nvPicPr>
        <p:blipFill>
          <a:blip r:embed="rId2"/>
          <a:stretch>
            <a:fillRect/>
          </a:stretch>
        </p:blipFill>
        <p:spPr>
          <a:xfrm>
            <a:off x="1204968" y="1140934"/>
            <a:ext cx="7200901" cy="4576131"/>
          </a:xfrm>
          <a:prstGeom prst="rect">
            <a:avLst/>
          </a:prstGeom>
        </p:spPr>
      </p:pic>
      <p:sp>
        <p:nvSpPr>
          <p:cNvPr id="6" name="文字方塊 5">
            <a:extLst>
              <a:ext uri="{FF2B5EF4-FFF2-40B4-BE49-F238E27FC236}">
                <a16:creationId xmlns:a16="http://schemas.microsoft.com/office/drawing/2014/main" id="{41B50E04-28DD-2841-BB53-303FDFADF996}"/>
              </a:ext>
            </a:extLst>
          </p:cNvPr>
          <p:cNvSpPr txBox="1"/>
          <p:nvPr/>
        </p:nvSpPr>
        <p:spPr>
          <a:xfrm>
            <a:off x="729521" y="6347725"/>
            <a:ext cx="338919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703143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圖表引用</a:t>
            </a:r>
          </a:p>
        </p:txBody>
      </p:sp>
      <p:sp>
        <p:nvSpPr>
          <p:cNvPr id="3" name="內容版面配置區 2"/>
          <p:cNvSpPr>
            <a:spLocks noGrp="1"/>
          </p:cNvSpPr>
          <p:nvPr>
            <p:ph idx="1"/>
          </p:nvPr>
        </p:nvSpPr>
        <p:spPr>
          <a:xfrm>
            <a:off x="1028700" y="950882"/>
            <a:ext cx="7747552" cy="4568952"/>
          </a:xfrm>
        </p:spPr>
        <p:txBody>
          <a:bodyPr/>
          <a:lstStyle/>
          <a:p>
            <a:r>
              <a:rPr lang="zh-TW" altLang="en-US" dirty="0"/>
              <a:t>若圖表係引用，均須於圖表</a:t>
            </a:r>
            <a:r>
              <a:rPr lang="zh-TW" altLang="en-US" b="1" dirty="0">
                <a:solidFill>
                  <a:srgbClr val="0066CC"/>
                </a:solidFill>
              </a:rPr>
              <a:t>下方</a:t>
            </a:r>
            <a:r>
              <a:rPr lang="zh-TW" altLang="en-US" dirty="0"/>
              <a:t>註明資料來源，並於「陸、參考文獻」段列出。資料來源書寫方式與「陸、參考文獻」同。圖表</a:t>
            </a:r>
            <a:r>
              <a:rPr lang="zh-TW" altLang="en-US" dirty="0">
                <a:solidFill>
                  <a:srgbClr val="4A2218"/>
                </a:solidFill>
              </a:rPr>
              <a:t>之編號及標題</a:t>
            </a:r>
            <a:r>
              <a:rPr lang="zh-TW" altLang="en-US" dirty="0"/>
              <a:t>均置於圖表</a:t>
            </a:r>
            <a:r>
              <a:rPr lang="zh-TW" altLang="en-US" b="1" dirty="0">
                <a:solidFill>
                  <a:srgbClr val="0066CC"/>
                </a:solidFill>
              </a:rPr>
              <a:t>上方置左</a:t>
            </a:r>
            <a:r>
              <a:rPr lang="zh-TW" altLang="en-US" dirty="0"/>
              <a:t>。 </a:t>
            </a:r>
            <a:endParaRPr lang="en-US" altLang="zh-TW" dirty="0"/>
          </a:p>
          <a:p>
            <a:pPr marL="0" indent="0">
              <a:buNone/>
            </a:pPr>
            <a:endParaRPr lang="en-US" altLang="zh-TW" dirty="0"/>
          </a:p>
          <a:p>
            <a:endParaRPr lang="zh-TW" altLang="en-US" dirty="0">
              <a:solidFill>
                <a:srgbClr val="4A2318"/>
              </a:solidFill>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66</a:t>
            </a:fld>
            <a:endParaRPr lang="en-US" dirty="0"/>
          </a:p>
        </p:txBody>
      </p:sp>
      <p:sp>
        <p:nvSpPr>
          <p:cNvPr id="9" name="文字方塊 5">
            <a:extLst>
              <a:ext uri="{FF2B5EF4-FFF2-40B4-BE49-F238E27FC236}">
                <a16:creationId xmlns:a16="http://schemas.microsoft.com/office/drawing/2014/main" id="{4E1E0A93-6D0D-47B0-8D3C-F9988E69DE5F}"/>
              </a:ext>
            </a:extLst>
          </p:cNvPr>
          <p:cNvSpPr txBox="1"/>
          <p:nvPr/>
        </p:nvSpPr>
        <p:spPr>
          <a:xfrm>
            <a:off x="720812" y="6358853"/>
            <a:ext cx="2850589"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文字來源：中學生網站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
        <p:nvSpPr>
          <p:cNvPr id="10" name="TextBox 9">
            <a:extLst>
              <a:ext uri="{FF2B5EF4-FFF2-40B4-BE49-F238E27FC236}">
                <a16:creationId xmlns:a16="http://schemas.microsoft.com/office/drawing/2014/main" id="{B29348B7-E789-44E1-985A-1F5BDAE4C593}"/>
              </a:ext>
            </a:extLst>
          </p:cNvPr>
          <p:cNvSpPr txBox="1"/>
          <p:nvPr/>
        </p:nvSpPr>
        <p:spPr>
          <a:xfrm>
            <a:off x="3110540" y="2434238"/>
            <a:ext cx="1306768" cy="307777"/>
          </a:xfrm>
          <a:prstGeom prst="rect">
            <a:avLst/>
          </a:prstGeom>
          <a:noFill/>
        </p:spPr>
        <p:txBody>
          <a:bodyPr wrap="none" rtlCol="0">
            <a:spAutoFit/>
          </a:bodyPr>
          <a:lstStyle/>
          <a:p>
            <a:r>
              <a:rPr lang="en-US" sz="1400" dirty="0" err="1">
                <a:solidFill>
                  <a:srgbClr val="4A2218"/>
                </a:solidFill>
                <a:latin typeface="Arial" panose="020B0604020202020204" pitchFamily="34" charset="0"/>
              </a:rPr>
              <a:t>圖一</a:t>
            </a:r>
            <a:r>
              <a:rPr lang="zh-TW" altLang="en-US" sz="1400" dirty="0">
                <a:solidFill>
                  <a:srgbClr val="4A2218"/>
                </a:solidFill>
                <a:latin typeface="Arial" panose="020B0604020202020204" pitchFamily="34" charset="0"/>
              </a:rPr>
              <a:t> 核心價值</a:t>
            </a:r>
            <a:endParaRPr lang="en-US" sz="1400" dirty="0">
              <a:solidFill>
                <a:srgbClr val="4A2218"/>
              </a:solidFill>
              <a:latin typeface="Arial" panose="020B0604020202020204" pitchFamily="34" charset="0"/>
            </a:endParaRPr>
          </a:p>
        </p:txBody>
      </p:sp>
      <p:pic>
        <p:nvPicPr>
          <p:cNvPr id="11" name="Picture 8">
            <a:extLst>
              <a:ext uri="{FF2B5EF4-FFF2-40B4-BE49-F238E27FC236}">
                <a16:creationId xmlns:a16="http://schemas.microsoft.com/office/drawing/2014/main" id="{E37749B8-FB10-4F03-B326-C6DB853F84F6}"/>
              </a:ext>
            </a:extLst>
          </p:cNvPr>
          <p:cNvPicPr>
            <a:picLocks noChangeAspect="1"/>
          </p:cNvPicPr>
          <p:nvPr/>
        </p:nvPicPr>
        <p:blipFill>
          <a:blip r:embed="rId3"/>
          <a:stretch>
            <a:fillRect/>
          </a:stretch>
        </p:blipFill>
        <p:spPr>
          <a:xfrm>
            <a:off x="3077489" y="2817055"/>
            <a:ext cx="2488901" cy="2619896"/>
          </a:xfrm>
          <a:prstGeom prst="rect">
            <a:avLst/>
          </a:prstGeom>
        </p:spPr>
      </p:pic>
      <p:sp>
        <p:nvSpPr>
          <p:cNvPr id="12" name="TextBox 10">
            <a:extLst>
              <a:ext uri="{FF2B5EF4-FFF2-40B4-BE49-F238E27FC236}">
                <a16:creationId xmlns:a16="http://schemas.microsoft.com/office/drawing/2014/main" id="{AAB8D1F9-3568-4A05-8AAF-72D566375049}"/>
              </a:ext>
            </a:extLst>
          </p:cNvPr>
          <p:cNvSpPr txBox="1"/>
          <p:nvPr/>
        </p:nvSpPr>
        <p:spPr>
          <a:xfrm>
            <a:off x="2102500" y="5461626"/>
            <a:ext cx="4939000" cy="738664"/>
          </a:xfrm>
          <a:prstGeom prst="rect">
            <a:avLst/>
          </a:prstGeom>
          <a:noFill/>
        </p:spPr>
        <p:txBody>
          <a:bodyPr wrap="square" rtlCol="0">
            <a:spAutoFit/>
          </a:bodyPr>
          <a:lstStyle/>
          <a:p>
            <a:r>
              <a:rPr lang="zh-TW" altLang="en-US" sz="1400" dirty="0">
                <a:solidFill>
                  <a:srgbClr val="4A2218"/>
                </a:solidFill>
                <a:latin typeface="Arial" panose="020B0604020202020204" pitchFamily="34" charset="0"/>
              </a:rPr>
              <a:t>資料來源：臺灣學術倫理教育資源中心（無日期）。認識學術誠信。</a:t>
            </a:r>
            <a:r>
              <a:rPr lang="en-US" altLang="zh-TW" sz="1400" dirty="0">
                <a:solidFill>
                  <a:srgbClr val="4A2218"/>
                </a:solidFill>
                <a:latin typeface="Arial" panose="020B0604020202020204" pitchFamily="34" charset="0"/>
              </a:rPr>
              <a:t>2021</a:t>
            </a:r>
            <a:r>
              <a:rPr lang="zh-TW" altLang="en-US" sz="1400" dirty="0">
                <a:solidFill>
                  <a:srgbClr val="4A2218"/>
                </a:solidFill>
                <a:latin typeface="Arial" panose="020B0604020202020204" pitchFamily="34" charset="0"/>
              </a:rPr>
              <a:t>年</a:t>
            </a:r>
            <a:r>
              <a:rPr lang="en-US" altLang="zh-TW" sz="1400" dirty="0">
                <a:solidFill>
                  <a:srgbClr val="4A2218"/>
                </a:solidFill>
                <a:latin typeface="Arial" panose="020B0604020202020204" pitchFamily="34" charset="0"/>
              </a:rPr>
              <a:t>6</a:t>
            </a:r>
            <a:r>
              <a:rPr lang="zh-TW" altLang="en-US" sz="1400" dirty="0">
                <a:solidFill>
                  <a:srgbClr val="4A2218"/>
                </a:solidFill>
                <a:latin typeface="Arial" panose="020B0604020202020204" pitchFamily="34" charset="0"/>
              </a:rPr>
              <a:t>月</a:t>
            </a:r>
            <a:r>
              <a:rPr lang="en-US" altLang="zh-TW" sz="1400" dirty="0">
                <a:solidFill>
                  <a:srgbClr val="4A2218"/>
                </a:solidFill>
                <a:latin typeface="Arial" panose="020B0604020202020204" pitchFamily="34" charset="0"/>
              </a:rPr>
              <a:t>5</a:t>
            </a:r>
            <a:r>
              <a:rPr lang="zh-TW" altLang="en-US" sz="1400" dirty="0">
                <a:solidFill>
                  <a:srgbClr val="4A2218"/>
                </a:solidFill>
                <a:latin typeface="Arial" panose="020B0604020202020204" pitchFamily="34" charset="0"/>
              </a:rPr>
              <a:t>日，取自網址 </a:t>
            </a:r>
            <a:r>
              <a:rPr lang="en-US" altLang="zh-TW" sz="1400" dirty="0">
                <a:solidFill>
                  <a:srgbClr val="4A2218"/>
                </a:solidFill>
                <a:latin typeface="Arial" panose="020B0604020202020204" pitchFamily="34" charset="0"/>
              </a:rPr>
              <a:t>https://</a:t>
            </a:r>
            <a:r>
              <a:rPr lang="en-US" altLang="zh-TW" sz="1400" dirty="0" err="1">
                <a:solidFill>
                  <a:srgbClr val="4A2218"/>
                </a:solidFill>
                <a:latin typeface="Arial" panose="020B0604020202020204" pitchFamily="34" charset="0"/>
              </a:rPr>
              <a:t>ethics.moe.edu.tw</a:t>
            </a:r>
            <a:endParaRPr lang="zh-TW" altLang="en-US" sz="1400" dirty="0">
              <a:solidFill>
                <a:srgbClr val="4A2218"/>
              </a:solidFill>
              <a:latin typeface="Arial" panose="020B0604020202020204" pitchFamily="34" charset="0"/>
            </a:endParaRPr>
          </a:p>
          <a:p>
            <a:endParaRPr lang="en-US" sz="1400" dirty="0">
              <a:solidFill>
                <a:srgbClr val="4A2218"/>
              </a:solidFill>
              <a:latin typeface="Arial" panose="020B0604020202020204" pitchFamily="34" charset="0"/>
            </a:endParaRPr>
          </a:p>
        </p:txBody>
      </p:sp>
    </p:spTree>
    <p:extLst>
      <p:ext uri="{BB962C8B-B14F-4D97-AF65-F5344CB8AC3E}">
        <p14:creationId xmlns:p14="http://schemas.microsoft.com/office/powerpoint/2010/main" val="185400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E565-F263-C447-821D-A4793549204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參考文獻</a:t>
            </a:r>
            <a:endParaRPr lang="en-US" dirty="0">
              <a:latin typeface="微軟正黑體" panose="020B0604030504040204" pitchFamily="34" charset="-120"/>
              <a:ea typeface="微軟正黑體" panose="020B0604030504040204" pitchFamily="34" charset="-120"/>
            </a:endParaRPr>
          </a:p>
        </p:txBody>
      </p:sp>
      <p:sp>
        <p:nvSpPr>
          <p:cNvPr id="3" name="Content Placeholder 2">
            <a:extLst>
              <a:ext uri="{FF2B5EF4-FFF2-40B4-BE49-F238E27FC236}">
                <a16:creationId xmlns:a16="http://schemas.microsoft.com/office/drawing/2014/main" id="{43F54C57-C0E9-B749-923A-BEFC463384D5}"/>
              </a:ext>
            </a:extLst>
          </p:cNvPr>
          <p:cNvSpPr>
            <a:spLocks noGrp="1"/>
          </p:cNvSpPr>
          <p:nvPr>
            <p:ph idx="1"/>
          </p:nvPr>
        </p:nvSpPr>
        <p:spPr>
          <a:xfrm>
            <a:off x="1028700" y="896694"/>
            <a:ext cx="7966010" cy="5961306"/>
          </a:xfrm>
        </p:spPr>
        <p:txBody>
          <a:bodyPr>
            <a:noAutofit/>
          </a:bodyPr>
          <a:lstStyle/>
          <a:p>
            <a:pPr marL="357188" indent="-357188">
              <a:spcBef>
                <a:spcPts val="0"/>
              </a:spcBef>
              <a:buNone/>
            </a:pPr>
            <a:r>
              <a:rPr lang="zh-TW" altLang="en-US" sz="1250" dirty="0">
                <a:latin typeface="Arial" panose="020B0604020202020204" pitchFamily="34" charset="0"/>
                <a:ea typeface="微軟正黑體" panose="020B0604030504040204" pitchFamily="34" charset="-120"/>
                <a:cs typeface="Arial" panose="020B0604020202020204" pitchFamily="34" charset="0"/>
              </a:rPr>
              <a:t>中</a:t>
            </a:r>
            <a:r>
              <a:rPr lang="zh-TW" altLang="en-US" sz="1250" dirty="0">
                <a:solidFill>
                  <a:srgbClr val="4A2318"/>
                </a:solidFill>
                <a:latin typeface="Arial" panose="020B0604020202020204" pitchFamily="34" charset="0"/>
                <a:ea typeface="微軟正黑體" panose="020B0604030504040204" pitchFamily="34" charset="-120"/>
                <a:cs typeface="Arial" panose="020B0604020202020204" pitchFamily="34" charset="0"/>
              </a:rPr>
              <a:t>小學</a:t>
            </a:r>
            <a:r>
              <a:rPr lang="zh-TW" altLang="en-US" sz="1250" dirty="0">
                <a:latin typeface="Arial" panose="020B0604020202020204" pitchFamily="34" charset="0"/>
                <a:ea typeface="微軟正黑體" panose="020B0604030504040204" pitchFamily="34" charset="-120"/>
                <a:cs typeface="Arial" panose="020B0604020202020204" pitchFamily="34" charset="0"/>
              </a:rPr>
              <a:t>網路素養與認知網站（</a:t>
            </a:r>
            <a:r>
              <a:rPr lang="en-US" altLang="zh-TW" sz="1250" dirty="0">
                <a:latin typeface="Arial" panose="020B0604020202020204" pitchFamily="34" charset="0"/>
                <a:ea typeface="微軟正黑體" panose="020B0604030504040204" pitchFamily="34" charset="-120"/>
                <a:cs typeface="Arial" panose="020B0604020202020204" pitchFamily="34" charset="0"/>
              </a:rPr>
              <a:t>2017</a:t>
            </a:r>
            <a:r>
              <a:rPr lang="zh-TW" altLang="en-US" sz="1250" dirty="0">
                <a:latin typeface="Arial" panose="020B0604020202020204" pitchFamily="34" charset="0"/>
                <a:ea typeface="微軟正黑體" panose="020B0604030504040204" pitchFamily="34" charset="-120"/>
                <a:cs typeface="Arial" panose="020B0604020202020204" pitchFamily="34" charset="0"/>
              </a:rPr>
              <a:t>年</a:t>
            </a:r>
            <a:r>
              <a:rPr lang="en-US" altLang="zh-TW" sz="1250" dirty="0">
                <a:latin typeface="Arial" panose="020B0604020202020204" pitchFamily="34" charset="0"/>
                <a:ea typeface="微軟正黑體" panose="020B0604030504040204" pitchFamily="34" charset="-120"/>
                <a:cs typeface="Arial" panose="020B0604020202020204" pitchFamily="34" charset="0"/>
              </a:rPr>
              <a:t>8</a:t>
            </a:r>
            <a:r>
              <a:rPr lang="zh-TW" altLang="en-US" sz="1250" dirty="0">
                <a:latin typeface="Arial" panose="020B0604020202020204" pitchFamily="34" charset="0"/>
                <a:ea typeface="微軟正黑體" panose="020B0604030504040204" pitchFamily="34" charset="-120"/>
                <a:cs typeface="Arial" panose="020B0604020202020204" pitchFamily="34" charset="0"/>
              </a:rPr>
              <a:t>月</a:t>
            </a:r>
            <a:r>
              <a:rPr lang="en-US" altLang="zh-TW" sz="1250" dirty="0">
                <a:latin typeface="Arial" panose="020B0604020202020204" pitchFamily="34" charset="0"/>
                <a:ea typeface="微軟正黑體" panose="020B0604030504040204" pitchFamily="34" charset="-120"/>
                <a:cs typeface="Arial" panose="020B0604020202020204" pitchFamily="34" charset="0"/>
              </a:rPr>
              <a:t>10</a:t>
            </a:r>
            <a:r>
              <a:rPr lang="zh-TW" altLang="en-US" sz="1250" dirty="0">
                <a:latin typeface="Arial" panose="020B0604020202020204" pitchFamily="34" charset="0"/>
                <a:ea typeface="微軟正黑體" panose="020B0604030504040204" pitchFamily="34" charset="-120"/>
                <a:cs typeface="Arial" panose="020B0604020202020204" pitchFamily="34" charset="0"/>
              </a:rPr>
              <a:t>日）。資訊如何驗證。</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ea typeface="微軟正黑體" panose="020B0604030504040204" pitchFamily="34" charset="-120"/>
                <a:cs typeface="Arial" panose="020B0604020202020204" pitchFamily="34" charset="0"/>
              </a:rPr>
              <a:t>         </a:t>
            </a:r>
            <a:r>
              <a:rPr lang="en-US" altLang="zh-TW" sz="1250" dirty="0">
                <a:latin typeface="Arial" panose="020B0604020202020204" pitchFamily="34" charset="0"/>
                <a:ea typeface="微軟正黑體" panose="020B0604030504040204" pitchFamily="34" charset="-120"/>
                <a:cs typeface="Arial" panose="020B0604020202020204" pitchFamily="34" charset="0"/>
                <a:hlinkClick r:id="rId3"/>
              </a:rPr>
              <a:t>https://eteacher.edu.tw/Archive.aspx?id=287</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中</a:t>
            </a:r>
            <a:r>
              <a:rPr lang="zh-TW" altLang="en-US" sz="1250" dirty="0">
                <a:solidFill>
                  <a:srgbClr val="4A2318"/>
                </a:solidFill>
                <a:latin typeface="Arial" panose="020B0604020202020204" pitchFamily="34" charset="0"/>
                <a:cs typeface="Arial" panose="020B0604020202020204" pitchFamily="34" charset="0"/>
              </a:rPr>
              <a:t>學生</a:t>
            </a:r>
            <a:r>
              <a:rPr lang="zh-TW" altLang="en-US" sz="1250" dirty="0">
                <a:latin typeface="Arial" panose="020B0604020202020204" pitchFamily="34" charset="0"/>
                <a:cs typeface="Arial" panose="020B0604020202020204" pitchFamily="34" charset="0"/>
              </a:rPr>
              <a:t>網站</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en-US" altLang="zh-CN" sz="1250" dirty="0">
                <a:latin typeface="Arial" panose="020B0604020202020204" pitchFamily="34" charset="0"/>
                <a:ea typeface="微軟正黑體" panose="020B0604030504040204" pitchFamily="34" charset="-120"/>
                <a:cs typeface="Arial" panose="020B0604020202020204" pitchFamily="34" charset="0"/>
              </a:rPr>
              <a:t>202</a:t>
            </a:r>
            <a:r>
              <a:rPr lang="en-US" altLang="zh-TW" sz="1250" dirty="0">
                <a:latin typeface="Arial" panose="020B0604020202020204" pitchFamily="34" charset="0"/>
                <a:cs typeface="Arial" panose="020B0604020202020204" pitchFamily="34" charset="0"/>
              </a:rPr>
              <a:t>1</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2</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17</a:t>
            </a:r>
            <a:r>
              <a:rPr lang="zh-TW" altLang="en-US" sz="1250" dirty="0">
                <a:latin typeface="Arial" panose="020B0604020202020204" pitchFamily="34" charset="0"/>
                <a:cs typeface="Arial" panose="020B0604020202020204" pitchFamily="34" charset="0"/>
              </a:rPr>
              <a:t>日</a:t>
            </a:r>
            <a:r>
              <a:rPr lang="en-US" altLang="zh-TW" sz="1250" dirty="0">
                <a:latin typeface="Arial" panose="020B0604020202020204" pitchFamily="34" charset="0"/>
                <a:cs typeface="Arial" panose="020B0604020202020204" pitchFamily="34" charset="0"/>
              </a:rPr>
              <a:t>a</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zh-TW" altLang="en-US" sz="1250" dirty="0">
                <a:latin typeface="Arial" panose="020B0604020202020204" pitchFamily="34" charset="0"/>
                <a:cs typeface="Arial" panose="020B0604020202020204" pitchFamily="34" charset="0"/>
              </a:rPr>
              <a:t>。全國高級中等學校小論文寫作比賽引註及參考文獻格式範例。</a:t>
            </a:r>
            <a:r>
              <a:rPr lang="en-US" altLang="zh-TW" sz="1250" dirty="0">
                <a:latin typeface="Arial" panose="020B0604020202020204" pitchFamily="34" charset="0"/>
                <a:cs typeface="Arial" panose="020B0604020202020204" pitchFamily="34" charset="0"/>
                <a:hlinkClick r:id="rId4"/>
              </a:rPr>
              <a:t>https://www.shs.edu.tw/doc_download/</a:t>
            </a:r>
            <a:r>
              <a:rPr lang="zh-TW" altLang="en-US" sz="1250" dirty="0">
                <a:latin typeface="Arial" panose="020B0604020202020204" pitchFamily="34" charset="0"/>
                <a:cs typeface="Arial" panose="020B0604020202020204" pitchFamily="34" charset="0"/>
                <a:hlinkClick r:id="rId4"/>
              </a:rPr>
              <a:t>全國高級中等學校小論文寫作比賽引註及參考文獻格式範例</a:t>
            </a:r>
            <a:r>
              <a:rPr lang="en-US" altLang="zh-TW" sz="1250" dirty="0">
                <a:latin typeface="Arial" panose="020B0604020202020204" pitchFamily="34" charset="0"/>
                <a:cs typeface="Arial" panose="020B0604020202020204" pitchFamily="34" charset="0"/>
                <a:hlinkClick r:id="rId4"/>
              </a:rPr>
              <a:t>_110.pdf</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中學生</a:t>
            </a:r>
            <a:r>
              <a:rPr lang="zh-TW" altLang="en-US" sz="1250" dirty="0">
                <a:latin typeface="Arial" panose="020B0604020202020204" pitchFamily="34" charset="0"/>
                <a:cs typeface="Arial" panose="020B0604020202020204" pitchFamily="34" charset="0"/>
              </a:rPr>
              <a:t>網站</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en-US" altLang="zh-CN" sz="1250" dirty="0">
                <a:latin typeface="Arial" panose="020B0604020202020204" pitchFamily="34" charset="0"/>
                <a:ea typeface="微軟正黑體" panose="020B0604030504040204" pitchFamily="34" charset="-120"/>
                <a:cs typeface="Arial" panose="020B0604020202020204" pitchFamily="34" charset="0"/>
              </a:rPr>
              <a:t>202</a:t>
            </a:r>
            <a:r>
              <a:rPr lang="en-US" altLang="zh-TW" sz="1250" dirty="0">
                <a:latin typeface="Arial" panose="020B0604020202020204" pitchFamily="34" charset="0"/>
                <a:cs typeface="Arial" panose="020B0604020202020204" pitchFamily="34" charset="0"/>
              </a:rPr>
              <a:t>1</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2</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17</a:t>
            </a:r>
            <a:r>
              <a:rPr lang="zh-TW" altLang="en-US" sz="1250" dirty="0">
                <a:latin typeface="Arial" panose="020B0604020202020204" pitchFamily="34" charset="0"/>
                <a:cs typeface="Arial" panose="020B0604020202020204" pitchFamily="34" charset="0"/>
              </a:rPr>
              <a:t>日</a:t>
            </a:r>
            <a:r>
              <a:rPr lang="en-US" altLang="zh-TW" sz="1250" dirty="0">
                <a:latin typeface="Arial" panose="020B0604020202020204" pitchFamily="34" charset="0"/>
                <a:cs typeface="Arial" panose="020B0604020202020204" pitchFamily="34" charset="0"/>
              </a:rPr>
              <a:t>b</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zh-TW" altLang="en-US" sz="1250" dirty="0">
                <a:latin typeface="Arial" panose="020B0604020202020204" pitchFamily="34" charset="0"/>
                <a:cs typeface="Arial" panose="020B0604020202020204" pitchFamily="34" charset="0"/>
              </a:rPr>
              <a:t>。全國高級中等學校小論文寫作比賽格式說明暨評審要點。</a:t>
            </a:r>
            <a:r>
              <a:rPr lang="en-US" altLang="zh-TW" sz="1250" dirty="0">
                <a:latin typeface="Arial" panose="020B0604020202020204" pitchFamily="34" charset="0"/>
                <a:cs typeface="Arial" panose="020B0604020202020204" pitchFamily="34" charset="0"/>
                <a:hlinkClick r:id="rId5"/>
              </a:rPr>
              <a:t>https://www.shs.edu.tw/doc_download/</a:t>
            </a:r>
            <a:r>
              <a:rPr lang="zh-TW" altLang="en-US" sz="1250" dirty="0">
                <a:latin typeface="Arial" panose="020B0604020202020204" pitchFamily="34" charset="0"/>
                <a:cs typeface="Arial" panose="020B0604020202020204" pitchFamily="34" charset="0"/>
                <a:hlinkClick r:id="rId5"/>
              </a:rPr>
              <a:t>全國高級中等學校小論文寫作比賽格式說明暨評審要點</a:t>
            </a:r>
            <a:r>
              <a:rPr lang="en-US" altLang="zh-TW" sz="1250" dirty="0">
                <a:latin typeface="Arial" panose="020B0604020202020204" pitchFamily="34" charset="0"/>
                <a:cs typeface="Arial" panose="020B0604020202020204" pitchFamily="34" charset="0"/>
                <a:hlinkClick r:id="rId5"/>
              </a:rPr>
              <a:t>_110.pdf</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白</a:t>
            </a:r>
            <a:r>
              <a:rPr lang="zh-TW" altLang="en-US" sz="1250" dirty="0">
                <a:solidFill>
                  <a:srgbClr val="4A2318"/>
                </a:solidFill>
                <a:latin typeface="Arial" panose="020B0604020202020204" pitchFamily="34" charset="0"/>
                <a:cs typeface="Arial" panose="020B0604020202020204" pitchFamily="34" charset="0"/>
              </a:rPr>
              <a:t>馥瑋、</a:t>
            </a:r>
            <a:r>
              <a:rPr lang="zh-TW" altLang="en-US" sz="1250" dirty="0">
                <a:latin typeface="Arial" panose="020B0604020202020204" pitchFamily="34" charset="0"/>
                <a:cs typeface="Arial" panose="020B0604020202020204" pitchFamily="34" charset="0"/>
              </a:rPr>
              <a:t>黃英哲（</a:t>
            </a:r>
            <a:r>
              <a:rPr lang="en-US" altLang="zh-TW" sz="1250" dirty="0">
                <a:latin typeface="Arial" panose="020B0604020202020204" pitchFamily="34" charset="0"/>
                <a:cs typeface="Arial" panose="020B0604020202020204" pitchFamily="34" charset="0"/>
              </a:rPr>
              <a:t>2018</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3</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28</a:t>
            </a:r>
            <a:r>
              <a:rPr lang="zh-TW" altLang="en-US" sz="1250" dirty="0">
                <a:latin typeface="Arial" panose="020B0604020202020204" pitchFamily="34" charset="0"/>
                <a:cs typeface="Arial" panose="020B0604020202020204" pitchFamily="34" charset="0"/>
              </a:rPr>
              <a:t>日）。機車加裝 </a:t>
            </a:r>
            <a:r>
              <a:rPr lang="en-US" altLang="zh-TW" sz="1250" dirty="0">
                <a:latin typeface="Arial" panose="020B0604020202020204" pitchFamily="34" charset="0"/>
                <a:cs typeface="Arial" panose="020B0604020202020204" pitchFamily="34" charset="0"/>
              </a:rPr>
              <a:t>ABS</a:t>
            </a:r>
            <a:r>
              <a:rPr lang="zh-TW" altLang="en-US" sz="1250" dirty="0">
                <a:latin typeface="Arial" panose="020B0604020202020204" pitchFamily="34" charset="0"/>
                <a:cs typeface="Arial" panose="020B0604020202020204" pitchFamily="34" charset="0"/>
              </a:rPr>
              <a:t>，煞車更安全。</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ea typeface="微軟正黑體" panose="020B0604030504040204" pitchFamily="34" charset="-120"/>
                <a:cs typeface="Arial" panose="020B0604020202020204" pitchFamily="34" charset="0"/>
              </a:rPr>
              <a:t>         </a:t>
            </a:r>
            <a:r>
              <a:rPr lang="en-US" altLang="zh-TW" sz="1250" dirty="0">
                <a:latin typeface="Arial" panose="020B0604020202020204" pitchFamily="34" charset="0"/>
                <a:cs typeface="Arial" panose="020B0604020202020204" pitchFamily="34" charset="0"/>
                <a:hlinkClick r:id="rId6"/>
              </a:rPr>
              <a:t>https://reurl.cc/zb0Q7k</a:t>
            </a:r>
            <a:endParaRPr lang="en-US" altLang="zh-CN"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政府資料</a:t>
            </a:r>
            <a:r>
              <a:rPr lang="zh-TW" altLang="en-US" sz="1250" dirty="0">
                <a:latin typeface="Arial" panose="020B0604020202020204" pitchFamily="34" charset="0"/>
                <a:cs typeface="Arial" panose="020B0604020202020204" pitchFamily="34" charset="0"/>
              </a:rPr>
              <a:t>開放平台（無日期）。資料集服務分類。</a:t>
            </a:r>
            <a:r>
              <a:rPr lang="en-US" altLang="zh-TW" sz="1250" dirty="0">
                <a:latin typeface="Arial" panose="020B0604020202020204" pitchFamily="34" charset="0"/>
                <a:cs typeface="Arial" panose="020B0604020202020204" pitchFamily="34" charset="0"/>
                <a:hlinkClick r:id="rId7"/>
              </a:rPr>
              <a:t>https://data.gov.tw</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政策</a:t>
            </a:r>
            <a:r>
              <a:rPr lang="zh-TW" altLang="en-US" sz="1250" dirty="0">
                <a:solidFill>
                  <a:srgbClr val="4A2318"/>
                </a:solidFill>
                <a:latin typeface="Arial" panose="020B0604020202020204" pitchFamily="34" charset="0"/>
                <a:cs typeface="Arial" panose="020B0604020202020204" pitchFamily="34" charset="0"/>
              </a:rPr>
              <a:t>研究</a:t>
            </a:r>
            <a:r>
              <a:rPr lang="zh-TW" altLang="en-US" sz="1250" dirty="0">
                <a:latin typeface="Arial" panose="020B0604020202020204" pitchFamily="34" charset="0"/>
                <a:cs typeface="Arial" panose="020B0604020202020204" pitchFamily="34" charset="0"/>
              </a:rPr>
              <a:t>指標資料庫 </a:t>
            </a:r>
            <a:r>
              <a:rPr lang="en-US" altLang="zh-TW" sz="1250" dirty="0">
                <a:latin typeface="Arial" panose="020B0604020202020204" pitchFamily="34" charset="0"/>
                <a:cs typeface="Arial" panose="020B0604020202020204" pitchFamily="34" charset="0"/>
              </a:rPr>
              <a:t>PRIDE </a:t>
            </a:r>
            <a:r>
              <a:rPr lang="zh-TW" altLang="en-US" sz="1250" dirty="0">
                <a:latin typeface="Arial" panose="020B0604020202020204" pitchFamily="34" charset="0"/>
                <a:cs typeface="Arial" panose="020B0604020202020204" pitchFamily="34" charset="0"/>
              </a:rPr>
              <a:t>（無日期）。人口發展儀表板（歷年主要國家女性生育第一胎年齡）。</a:t>
            </a:r>
            <a:r>
              <a:rPr lang="en-US" altLang="zh-TW" sz="1250" dirty="0">
                <a:latin typeface="Arial" panose="020B0604020202020204" pitchFamily="34" charset="0"/>
                <a:cs typeface="Arial" panose="020B0604020202020204" pitchFamily="34" charset="0"/>
                <a:hlinkClick r:id="rId8"/>
              </a:rPr>
              <a:t>https://pride.stpi.narl.org.tw/index/dashboard?type=INT_COMP&amp;cdmId=4</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國立公共</a:t>
            </a:r>
            <a:r>
              <a:rPr lang="zh-TW" altLang="en-US" sz="1250" dirty="0">
                <a:latin typeface="Arial" panose="020B0604020202020204" pitchFamily="34" charset="0"/>
                <a:cs typeface="Arial" panose="020B0604020202020204" pitchFamily="34" charset="0"/>
              </a:rPr>
              <a:t>資訊圖書館（</a:t>
            </a:r>
            <a:r>
              <a:rPr lang="en-US" altLang="zh-TW" sz="1250" dirty="0">
                <a:latin typeface="Arial" panose="020B0604020202020204" pitchFamily="34" charset="0"/>
                <a:cs typeface="Arial" panose="020B0604020202020204" pitchFamily="34" charset="0"/>
              </a:rPr>
              <a:t>2020</a:t>
            </a:r>
            <a:r>
              <a:rPr lang="zh-TW" altLang="en-US" sz="1250" dirty="0">
                <a:latin typeface="Arial" panose="020B0604020202020204" pitchFamily="34" charset="0"/>
                <a:cs typeface="Arial" panose="020B0604020202020204" pitchFamily="34" charset="0"/>
              </a:rPr>
              <a:t>）。數位資源。</a:t>
            </a:r>
            <a:r>
              <a:rPr lang="en-US" altLang="zh-TW" sz="1250" dirty="0">
                <a:latin typeface="Arial" panose="020B0604020202020204" pitchFamily="34" charset="0"/>
                <a:cs typeface="Arial" panose="020B0604020202020204" pitchFamily="34" charset="0"/>
                <a:hlinkClick r:id="rId9"/>
              </a:rPr>
              <a:t>https://www.nlpi.edu.tw/DigitalResources</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國家圖書館</a:t>
            </a:r>
            <a:r>
              <a:rPr lang="zh-TW" altLang="en-US" sz="1250" dirty="0">
                <a:latin typeface="Arial" panose="020B0604020202020204" pitchFamily="34" charset="0"/>
                <a:cs typeface="Arial" panose="020B0604020202020204" pitchFamily="34" charset="0"/>
              </a:rPr>
              <a:t>（無日期）。國家圖書館全國報紙資訊系統。</a:t>
            </a:r>
            <a:r>
              <a:rPr lang="en-US" altLang="zh-TW" sz="1250" dirty="0">
                <a:latin typeface="Arial" panose="020B0604020202020204" pitchFamily="34" charset="0"/>
                <a:cs typeface="Arial" panose="020B0604020202020204" pitchFamily="34" charset="0"/>
                <a:hlinkClick r:id="rId10"/>
              </a:rPr>
              <a:t>http://readopac.ncl.edu.tw/ncl9/newspaper/title.htm</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國家</a:t>
            </a:r>
            <a:r>
              <a:rPr lang="zh-TW" altLang="en-US" sz="1250" dirty="0">
                <a:latin typeface="Arial" panose="020B0604020202020204" pitchFamily="34" charset="0"/>
                <a:cs typeface="Arial" panose="020B0604020202020204" pitchFamily="34" charset="0"/>
              </a:rPr>
              <a:t>實驗研究院（</a:t>
            </a:r>
            <a:r>
              <a:rPr lang="en-US" altLang="zh-TW" sz="1250" dirty="0">
                <a:latin typeface="Arial" panose="020B0604020202020204" pitchFamily="34" charset="0"/>
                <a:cs typeface="Arial" panose="020B0604020202020204" pitchFamily="34" charset="0"/>
              </a:rPr>
              <a:t>2018</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6</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5</a:t>
            </a:r>
            <a:r>
              <a:rPr lang="zh-TW" altLang="en-US" sz="1250" dirty="0">
                <a:latin typeface="Arial" panose="020B0604020202020204" pitchFamily="34" charset="0"/>
                <a:cs typeface="Arial" panose="020B0604020202020204" pitchFamily="34" charset="0"/>
              </a:rPr>
              <a:t>日）。橋梁健康安全的守護者</a:t>
            </a:r>
            <a:r>
              <a:rPr lang="en-US" altLang="zh-TW" sz="1250" dirty="0">
                <a:latin typeface="Arial" panose="020B0604020202020204" pitchFamily="34" charset="0"/>
                <a:cs typeface="Arial" panose="020B0604020202020204" pitchFamily="34" charset="0"/>
              </a:rPr>
              <a:t>—</a:t>
            </a:r>
            <a:r>
              <a:rPr lang="zh-TW" altLang="en-US" sz="1250" dirty="0">
                <a:latin typeface="Arial" panose="020B0604020202020204" pitchFamily="34" charset="0"/>
                <a:cs typeface="Arial" panose="020B0604020202020204" pitchFamily="34" charset="0"/>
              </a:rPr>
              <a:t>橋梁全生命週期防災管理系統。</a:t>
            </a:r>
            <a:r>
              <a:rPr lang="en-US" altLang="zh-TW" sz="1250" dirty="0">
                <a:latin typeface="Arial" panose="020B0604020202020204" pitchFamily="34" charset="0"/>
                <a:cs typeface="Arial" panose="020B0604020202020204" pitchFamily="34" charset="0"/>
                <a:hlinkClick r:id="rId11"/>
              </a:rPr>
              <a:t>https://www.narlabs.org.tw/xmdoc/cont?xsmsid=0I148622737263495777&amp;q=</a:t>
            </a:r>
            <a:r>
              <a:rPr lang="zh-TW" altLang="en-US" sz="1250" dirty="0">
                <a:latin typeface="Arial" panose="020B0604020202020204" pitchFamily="34" charset="0"/>
                <a:cs typeface="Arial" panose="020B0604020202020204" pitchFamily="34" charset="0"/>
                <a:hlinkClick r:id="rId11"/>
              </a:rPr>
              <a:t>橋梁</a:t>
            </a:r>
            <a:r>
              <a:rPr lang="en-US" altLang="zh-TW" sz="1250" dirty="0">
                <a:latin typeface="Arial" panose="020B0604020202020204" pitchFamily="34" charset="0"/>
                <a:cs typeface="Arial" panose="020B0604020202020204" pitchFamily="34" charset="0"/>
                <a:hlinkClick r:id="rId11"/>
              </a:rPr>
              <a:t>&amp;sid=0I163642702435113165</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陳</a:t>
            </a:r>
            <a:r>
              <a:rPr lang="zh-TW" altLang="en-US" sz="1250" dirty="0">
                <a:solidFill>
                  <a:srgbClr val="4A2318"/>
                </a:solidFill>
                <a:latin typeface="Arial" panose="020B0604020202020204" pitchFamily="34" charset="0"/>
                <a:cs typeface="Arial" panose="020B0604020202020204" pitchFamily="34" charset="0"/>
              </a:rPr>
              <a:t>朝焱</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2019</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8</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8</a:t>
            </a:r>
            <a:r>
              <a:rPr lang="zh-TW" altLang="en-US" sz="1250" dirty="0">
                <a:latin typeface="Arial" panose="020B0604020202020204" pitchFamily="34" charset="0"/>
                <a:cs typeface="Arial" panose="020B0604020202020204" pitchFamily="34" charset="0"/>
              </a:rPr>
              <a:t>日）。人類登月</a:t>
            </a:r>
            <a:r>
              <a:rPr lang="en-US" altLang="zh-TW" sz="1250" dirty="0">
                <a:latin typeface="Arial" panose="020B0604020202020204" pitchFamily="34" charset="0"/>
                <a:cs typeface="Arial" panose="020B0604020202020204" pitchFamily="34" charset="0"/>
              </a:rPr>
              <a:t>50</a:t>
            </a:r>
            <a:r>
              <a:rPr lang="zh-TW" altLang="en-US" sz="1250" dirty="0">
                <a:latin typeface="Arial" panose="020B0604020202020204" pitchFamily="34" charset="0"/>
                <a:cs typeface="Arial" panose="020B0604020202020204" pitchFamily="34" charset="0"/>
              </a:rPr>
              <a:t>周年專輯 月球生活篇</a:t>
            </a:r>
            <a:r>
              <a:rPr lang="en-US" altLang="zh-TW" sz="1250" dirty="0">
                <a:latin typeface="Arial" panose="020B0604020202020204" pitchFamily="34" charset="0"/>
                <a:cs typeface="Arial" panose="020B0604020202020204" pitchFamily="34" charset="0"/>
              </a:rPr>
              <a:t>—</a:t>
            </a:r>
            <a:r>
              <a:rPr lang="zh-TW" altLang="en-US" sz="1250" dirty="0">
                <a:latin typeface="Arial" panose="020B0604020202020204" pitchFamily="34" charset="0"/>
                <a:cs typeface="Arial" panose="020B0604020202020204" pitchFamily="34" charset="0"/>
              </a:rPr>
              <a:t>食衣住行：耐跑 維生 行得更遠 載人月球車裝備升級。</a:t>
            </a:r>
            <a:r>
              <a:rPr lang="zh-TW" altLang="en-US" sz="1250" b="1" dirty="0">
                <a:latin typeface="Arial" panose="020B0604020202020204" pitchFamily="34" charset="0"/>
                <a:cs typeface="Arial" panose="020B0604020202020204" pitchFamily="34" charset="0"/>
              </a:rPr>
              <a:t>中學生報</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hlinkClick r:id="rId12" invalidUrl="https://www.nspo.narl.org.tw/userfiles/files/32-耐跑 維生 行得更遠.pdf"/>
              </a:rPr>
              <a:t>https://www.nspo.narl.org.tw/userfiles/files/32-</a:t>
            </a:r>
            <a:r>
              <a:rPr lang="zh-TW" altLang="en-US" sz="1250" dirty="0">
                <a:latin typeface="Arial" panose="020B0604020202020204" pitchFamily="34" charset="0"/>
                <a:cs typeface="Arial" panose="020B0604020202020204" pitchFamily="34" charset="0"/>
                <a:hlinkClick r:id="rId12" invalidUrl="https://www.nspo.narl.org.tw/userfiles/files/32-耐跑 維生 行得更遠.pdf"/>
              </a:rPr>
              <a:t>耐跑</a:t>
            </a:r>
            <a:r>
              <a:rPr lang="en-US" altLang="zh-TW" sz="1250" dirty="0">
                <a:latin typeface="Arial" panose="020B0604020202020204" pitchFamily="34" charset="0"/>
                <a:cs typeface="Arial" panose="020B0604020202020204" pitchFamily="34" charset="0"/>
                <a:hlinkClick r:id="rId12" invalidUrl="https://www.nspo.narl.org.tw/userfiles/files/32-耐跑 維生 行得更遠.pdf"/>
              </a:rPr>
              <a:t>%20</a:t>
            </a:r>
            <a:r>
              <a:rPr lang="zh-TW" altLang="en-US" sz="1250" dirty="0">
                <a:latin typeface="Arial" panose="020B0604020202020204" pitchFamily="34" charset="0"/>
                <a:cs typeface="Arial" panose="020B0604020202020204" pitchFamily="34" charset="0"/>
                <a:hlinkClick r:id="rId12" invalidUrl="https://www.nspo.narl.org.tw/userfiles/files/32-耐跑 維生 行得更遠.pdf"/>
              </a:rPr>
              <a:t>維生</a:t>
            </a:r>
            <a:r>
              <a:rPr lang="en-US" altLang="zh-TW" sz="1250" dirty="0">
                <a:latin typeface="Arial" panose="020B0604020202020204" pitchFamily="34" charset="0"/>
                <a:cs typeface="Arial" panose="020B0604020202020204" pitchFamily="34" charset="0"/>
                <a:hlinkClick r:id="rId12" invalidUrl="https://www.nspo.narl.org.tw/userfiles/files/32-耐跑 維生 行得更遠.pdf"/>
              </a:rPr>
              <a:t>%20</a:t>
            </a:r>
            <a:r>
              <a:rPr lang="zh-TW" altLang="en-US" sz="1250" dirty="0">
                <a:latin typeface="Arial" panose="020B0604020202020204" pitchFamily="34" charset="0"/>
                <a:cs typeface="Arial" panose="020B0604020202020204" pitchFamily="34" charset="0"/>
                <a:hlinkClick r:id="rId12" invalidUrl="https://www.nspo.narl.org.tw/userfiles/files/32-耐跑 維生 行得更遠.pdf"/>
              </a:rPr>
              <a:t>行得更遠</a:t>
            </a:r>
            <a:r>
              <a:rPr lang="en-US" altLang="zh-TW" sz="1250" dirty="0">
                <a:latin typeface="Arial" panose="020B0604020202020204" pitchFamily="34" charset="0"/>
                <a:cs typeface="Arial" panose="020B0604020202020204" pitchFamily="34" charset="0"/>
                <a:hlinkClick r:id="rId12" invalidUrl="https://www.nspo.narl.org.tw/userfiles/files/32-耐跑 維生 行得更遠.pdf"/>
              </a:rPr>
              <a:t>.pdf</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ea typeface="微軟正黑體" panose="020B0604030504040204" pitchFamily="34" charset="-120"/>
                <a:cs typeface="Arial" panose="020B0604020202020204" pitchFamily="34" charset="0"/>
              </a:rPr>
              <a:t>黃馨瑩 （</a:t>
            </a:r>
            <a:r>
              <a:rPr lang="en-US" altLang="zh-TW" sz="1250" dirty="0">
                <a:latin typeface="Arial" panose="020B0604020202020204" pitchFamily="34" charset="0"/>
                <a:cs typeface="Arial" panose="020B0604020202020204" pitchFamily="34" charset="0"/>
              </a:rPr>
              <a:t>2015</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9</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29</a:t>
            </a:r>
            <a:r>
              <a:rPr lang="zh-TW" altLang="en-US" sz="1250" dirty="0">
                <a:latin typeface="Arial" panose="020B0604020202020204" pitchFamily="34" charset="0"/>
                <a:cs typeface="Arial" panose="020B0604020202020204" pitchFamily="34" charset="0"/>
              </a:rPr>
              <a:t>日）</a:t>
            </a:r>
            <a:r>
              <a:rPr lang="zh-TW" altLang="en-US" sz="1250" dirty="0">
                <a:latin typeface="Arial" panose="020B0604020202020204" pitchFamily="34" charset="0"/>
                <a:ea typeface="微軟正黑體" panose="020B0604030504040204" pitchFamily="34" charset="-120"/>
                <a:cs typeface="Arial" panose="020B0604020202020204" pitchFamily="34" charset="0"/>
              </a:rPr>
              <a:t>。認識小論文 小論文的架構暨全國小論文比賽規範。 </a:t>
            </a:r>
            <a:r>
              <a:rPr lang="en-US" sz="1250" dirty="0">
                <a:latin typeface="Arial" panose="020B0604020202020204" pitchFamily="34" charset="0"/>
                <a:ea typeface="微軟正黑體" panose="020B0604030504040204" pitchFamily="34" charset="-120"/>
                <a:cs typeface="Arial" panose="020B0604020202020204" pitchFamily="34" charset="0"/>
                <a:hlinkClick r:id="rId13"/>
              </a:rPr>
              <a:t>http://camdemy.cksh.tp.edu.tw/media/2712</a:t>
            </a:r>
            <a:endParaRPr lang="en-US" sz="1250" dirty="0">
              <a:latin typeface="Arial" panose="020B0604020202020204" pitchFamily="34" charset="0"/>
              <a:ea typeface="微軟正黑體" panose="020B0604030504040204" pitchFamily="34" charset="-120"/>
              <a:cs typeface="Arial" panose="020B0604020202020204" pitchFamily="34" charset="0"/>
            </a:endParaRPr>
          </a:p>
        </p:txBody>
      </p:sp>
      <p:sp>
        <p:nvSpPr>
          <p:cNvPr id="5" name="投影片編號版面配置區 3">
            <a:extLst>
              <a:ext uri="{FF2B5EF4-FFF2-40B4-BE49-F238E27FC236}">
                <a16:creationId xmlns:a16="http://schemas.microsoft.com/office/drawing/2014/main" id="{281A2413-4AC9-EC48-87B5-4742FCB7617D}"/>
              </a:ext>
            </a:extLst>
          </p:cNvPr>
          <p:cNvSpPr>
            <a:spLocks noGrp="1"/>
          </p:cNvSpPr>
          <p:nvPr>
            <p:ph type="sldNum" sz="quarter" idx="12"/>
          </p:nvPr>
        </p:nvSpPr>
        <p:spPr>
          <a:xfrm>
            <a:off x="7680697" y="6310435"/>
            <a:ext cx="1197219" cy="404614"/>
          </a:xfrm>
        </p:spPr>
        <p:txBody>
          <a:bodyPr/>
          <a:lstStyle/>
          <a:p>
            <a:fld id="{7929040E-CB57-2D40-A712-FE599601156A}" type="slidenum">
              <a:rPr lang="en-US" smtClean="0"/>
              <a:pPr/>
              <a:t>67</a:t>
            </a:fld>
            <a:endParaRPr lang="en-US" dirty="0"/>
          </a:p>
        </p:txBody>
      </p:sp>
    </p:spTree>
    <p:extLst>
      <p:ext uri="{BB962C8B-B14F-4D97-AF65-F5344CB8AC3E}">
        <p14:creationId xmlns:p14="http://schemas.microsoft.com/office/powerpoint/2010/main" val="574808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E565-F263-C447-821D-A4793549204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參考文獻</a:t>
            </a:r>
            <a:r>
              <a:rPr lang="zh-TW" altLang="en-US" sz="2400" b="0" dirty="0">
                <a:latin typeface="微軟正黑體" panose="020B0604030504040204" pitchFamily="34" charset="-120"/>
                <a:ea typeface="微軟正黑體" panose="020B0604030504040204" pitchFamily="34" charset="-120"/>
              </a:rPr>
              <a:t>（續）</a:t>
            </a:r>
            <a:endParaRPr lang="en-US" sz="2400" b="0" dirty="0">
              <a:latin typeface="微軟正黑體" panose="020B0604030504040204" pitchFamily="34" charset="-120"/>
              <a:ea typeface="微軟正黑體" panose="020B0604030504040204" pitchFamily="34" charset="-120"/>
            </a:endParaRPr>
          </a:p>
        </p:txBody>
      </p:sp>
      <p:sp>
        <p:nvSpPr>
          <p:cNvPr id="5" name="投影片編號版面配置區 3">
            <a:extLst>
              <a:ext uri="{FF2B5EF4-FFF2-40B4-BE49-F238E27FC236}">
                <a16:creationId xmlns:a16="http://schemas.microsoft.com/office/drawing/2014/main" id="{281A2413-4AC9-EC48-87B5-4742FCB7617D}"/>
              </a:ext>
            </a:extLst>
          </p:cNvPr>
          <p:cNvSpPr>
            <a:spLocks noGrp="1"/>
          </p:cNvSpPr>
          <p:nvPr>
            <p:ph type="sldNum" sz="quarter" idx="12"/>
          </p:nvPr>
        </p:nvSpPr>
        <p:spPr>
          <a:xfrm>
            <a:off x="7680697" y="6310435"/>
            <a:ext cx="1197219" cy="404614"/>
          </a:xfrm>
        </p:spPr>
        <p:txBody>
          <a:bodyPr/>
          <a:lstStyle/>
          <a:p>
            <a:fld id="{7929040E-CB57-2D40-A712-FE599601156A}" type="slidenum">
              <a:rPr lang="en-US" smtClean="0"/>
              <a:pPr/>
              <a:t>68</a:t>
            </a:fld>
            <a:endParaRPr lang="en-US" dirty="0"/>
          </a:p>
        </p:txBody>
      </p:sp>
      <p:sp>
        <p:nvSpPr>
          <p:cNvPr id="8" name="Content Placeholder 2">
            <a:extLst>
              <a:ext uri="{FF2B5EF4-FFF2-40B4-BE49-F238E27FC236}">
                <a16:creationId xmlns:a16="http://schemas.microsoft.com/office/drawing/2014/main" id="{15A682DB-F261-4497-9B2C-E40C603713F9}"/>
              </a:ext>
            </a:extLst>
          </p:cNvPr>
          <p:cNvSpPr>
            <a:spLocks noGrp="1"/>
          </p:cNvSpPr>
          <p:nvPr>
            <p:ph idx="1"/>
          </p:nvPr>
        </p:nvSpPr>
        <p:spPr>
          <a:xfrm>
            <a:off x="1028700" y="896694"/>
            <a:ext cx="7966010" cy="5961306"/>
          </a:xfrm>
        </p:spPr>
        <p:txBody>
          <a:bodyPr>
            <a:noAutofit/>
          </a:bodyPr>
          <a:lstStyle/>
          <a:p>
            <a:pPr marL="357188" indent="-357188">
              <a:spcBef>
                <a:spcPts val="0"/>
              </a:spcBef>
              <a:buNone/>
            </a:pPr>
            <a:r>
              <a:rPr lang="zh-TW" altLang="en-US" sz="1250" dirty="0">
                <a:latin typeface="Arial" panose="020B0604020202020204" pitchFamily="34" charset="0"/>
                <a:cs typeface="Arial" panose="020B0604020202020204" pitchFamily="34" charset="0"/>
              </a:rPr>
              <a:t>楊</a:t>
            </a:r>
            <a:r>
              <a:rPr lang="zh-TW" altLang="en-US" sz="1250" dirty="0">
                <a:solidFill>
                  <a:srgbClr val="4A2318"/>
                </a:solidFill>
                <a:latin typeface="Arial" panose="020B0604020202020204" pitchFamily="34" charset="0"/>
                <a:cs typeface="Arial" panose="020B0604020202020204" pitchFamily="34" charset="0"/>
              </a:rPr>
              <a:t>晉綺</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2010</a:t>
            </a:r>
            <a:r>
              <a:rPr lang="zh-TW" altLang="en-US" sz="1250" dirty="0">
                <a:latin typeface="Arial" panose="020B0604020202020204" pitchFamily="34" charset="0"/>
                <a:cs typeface="Arial" panose="020B0604020202020204" pitchFamily="34" charset="0"/>
              </a:rPr>
              <a:t>）。第九章 拼貼與抄襲。載於劉承慧、王萬儀（主編）：</a:t>
            </a:r>
            <a:r>
              <a:rPr lang="zh-TW" altLang="en-US" sz="1250" b="1" dirty="0">
                <a:latin typeface="Arial" panose="020B0604020202020204" pitchFamily="34" charset="0"/>
                <a:cs typeface="Arial" panose="020B0604020202020204" pitchFamily="34" charset="0"/>
              </a:rPr>
              <a:t>大學中文教程：學院報告寫作</a:t>
            </a:r>
            <a:r>
              <a:rPr lang="zh-TW" altLang="en-US" sz="1250" dirty="0">
                <a:latin typeface="Arial" panose="020B0604020202020204" pitchFamily="34" charset="0"/>
                <a:cs typeface="Arial" panose="020B0604020202020204" pitchFamily="34" charset="0"/>
              </a:rPr>
              <a:t>（頁</a:t>
            </a:r>
            <a:r>
              <a:rPr lang="en-US" altLang="zh-TW" sz="1250" dirty="0">
                <a:latin typeface="Arial" panose="020B0604020202020204" pitchFamily="34" charset="0"/>
                <a:cs typeface="Arial" panose="020B0604020202020204" pitchFamily="34" charset="0"/>
              </a:rPr>
              <a:t>147-158</a:t>
            </a:r>
            <a:r>
              <a:rPr lang="zh-TW" altLang="en-US" sz="1250" dirty="0">
                <a:latin typeface="Arial" panose="020B0604020202020204" pitchFamily="34" charset="0"/>
                <a:cs typeface="Arial" panose="020B0604020202020204" pitchFamily="34" charset="0"/>
              </a:rPr>
              <a:t>）。國立清華大學出版社。</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臺灣</a:t>
            </a:r>
            <a:r>
              <a:rPr lang="zh-TW" altLang="en-US" sz="1250" dirty="0">
                <a:solidFill>
                  <a:srgbClr val="4A2318"/>
                </a:solidFill>
                <a:latin typeface="Arial" panose="020B0604020202020204" pitchFamily="34" charset="0"/>
                <a:cs typeface="Arial" panose="020B0604020202020204" pitchFamily="34" charset="0"/>
              </a:rPr>
              <a:t>學術倫理教育</a:t>
            </a:r>
            <a:r>
              <a:rPr lang="zh-TW" altLang="en-US" sz="1250" dirty="0">
                <a:latin typeface="Arial" panose="020B0604020202020204" pitchFamily="34" charset="0"/>
                <a:cs typeface="Arial" panose="020B0604020202020204" pitchFamily="34" charset="0"/>
              </a:rPr>
              <a:t>資源中心（</a:t>
            </a:r>
            <a:r>
              <a:rPr lang="en-US" altLang="zh-TW" sz="1250" dirty="0">
                <a:latin typeface="Arial" panose="020B0604020202020204" pitchFamily="34" charset="0"/>
                <a:cs typeface="Arial" panose="020B0604020202020204" pitchFamily="34" charset="0"/>
              </a:rPr>
              <a:t>2020a</a:t>
            </a:r>
            <a:r>
              <a:rPr lang="zh-TW" altLang="en-US" sz="1250" dirty="0">
                <a:latin typeface="Arial" panose="020B0604020202020204" pitchFamily="34" charset="0"/>
                <a:cs typeface="Arial" panose="020B0604020202020204" pitchFamily="34" charset="0"/>
              </a:rPr>
              <a:t>）。學術寫作技巧：引述。</a:t>
            </a:r>
            <a:r>
              <a:rPr lang="en-US" altLang="zh-TW" sz="1250" dirty="0">
                <a:latin typeface="Arial" panose="020B0604020202020204" pitchFamily="34" charset="0"/>
                <a:cs typeface="Arial" panose="020B0604020202020204" pitchFamily="34" charset="0"/>
                <a:hlinkClick r:id="rId3"/>
              </a:rPr>
              <a:t>https://ethics.moe.edu.tw</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臺灣學術</a:t>
            </a:r>
            <a:r>
              <a:rPr lang="zh-TW" altLang="en-US" sz="1250" dirty="0">
                <a:latin typeface="Arial" panose="020B0604020202020204" pitchFamily="34" charset="0"/>
                <a:cs typeface="Arial" panose="020B0604020202020204" pitchFamily="34" charset="0"/>
              </a:rPr>
              <a:t>倫理教育資源中心（</a:t>
            </a:r>
            <a:r>
              <a:rPr lang="en-US" altLang="zh-TW" sz="1250" dirty="0">
                <a:latin typeface="Arial" panose="020B0604020202020204" pitchFamily="34" charset="0"/>
                <a:cs typeface="Arial" panose="020B0604020202020204" pitchFamily="34" charset="0"/>
              </a:rPr>
              <a:t>2020b</a:t>
            </a:r>
            <a:r>
              <a:rPr lang="zh-TW" altLang="en-US" sz="1250" dirty="0">
                <a:latin typeface="Arial" panose="020B0604020202020204" pitchFamily="34" charset="0"/>
                <a:cs typeface="Arial" panose="020B0604020202020204" pitchFamily="34" charset="0"/>
              </a:rPr>
              <a:t>）。學術寫作技巧：改寫與摘寫。</a:t>
            </a:r>
            <a:r>
              <a:rPr lang="en-US" altLang="zh-TW" sz="1250" dirty="0">
                <a:latin typeface="Arial" panose="020B0604020202020204" pitchFamily="34" charset="0"/>
                <a:cs typeface="Arial" panose="020B0604020202020204" pitchFamily="34" charset="0"/>
                <a:hlinkClick r:id="rId3"/>
              </a:rPr>
              <a:t>https://ethics.moe.edu.tw</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劉</a:t>
            </a:r>
            <a:r>
              <a:rPr lang="zh-TW" altLang="en-US" sz="1250" dirty="0">
                <a:solidFill>
                  <a:srgbClr val="4A2318"/>
                </a:solidFill>
                <a:latin typeface="Arial" panose="020B0604020202020204" pitchFamily="34" charset="0"/>
                <a:cs typeface="Arial" panose="020B0604020202020204" pitchFamily="34" charset="0"/>
              </a:rPr>
              <a:t>雨涵</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2018</a:t>
            </a:r>
            <a:r>
              <a:rPr lang="zh-TW" altLang="en-US" sz="1250" dirty="0">
                <a:latin typeface="Arial" panose="020B0604020202020204" pitchFamily="34" charset="0"/>
                <a:cs typeface="Arial" panose="020B0604020202020204" pitchFamily="34" charset="0"/>
              </a:rPr>
              <a:t>）。你 </a:t>
            </a:r>
            <a:r>
              <a:rPr lang="en-US" altLang="zh-TW" sz="1250" dirty="0">
                <a:latin typeface="Arial" panose="020B0604020202020204" pitchFamily="34" charset="0"/>
                <a:cs typeface="Arial" panose="020B0604020202020204" pitchFamily="34" charset="0"/>
              </a:rPr>
              <a:t>follow</a:t>
            </a:r>
            <a:r>
              <a:rPr lang="zh-TW" altLang="en-US" sz="1250" dirty="0">
                <a:latin typeface="Arial" panose="020B0604020202020204" pitchFamily="34" charset="0"/>
                <a:cs typeface="Arial" panose="020B0604020202020204" pitchFamily="34" charset="0"/>
              </a:rPr>
              <a:t> 她了嗎？</a:t>
            </a:r>
            <a:r>
              <a:rPr lang="en-US" altLang="zh-TW" sz="1250" dirty="0">
                <a:latin typeface="Arial" panose="020B0604020202020204" pitchFamily="34" charset="0"/>
                <a:cs typeface="Arial" panose="020B0604020202020204" pitchFamily="34" charset="0"/>
              </a:rPr>
              <a:t>Instagram</a:t>
            </a:r>
            <a:r>
              <a:rPr lang="zh-TW" altLang="en-US" sz="1250" dirty="0">
                <a:latin typeface="Arial" panose="020B0604020202020204" pitchFamily="34" charset="0"/>
                <a:cs typeface="Arial" panose="020B0604020202020204" pitchFamily="34" charset="0"/>
              </a:rPr>
              <a:t> 網紅的人類學觀察。</a:t>
            </a:r>
            <a:r>
              <a:rPr lang="zh-TW" altLang="en-US" sz="1250" b="1" dirty="0">
                <a:latin typeface="Arial" panose="020B0604020202020204" pitchFamily="34" charset="0"/>
                <a:cs typeface="Arial" panose="020B0604020202020204" pitchFamily="34" charset="0"/>
              </a:rPr>
              <a:t>民族學研究所資料彙編，</a:t>
            </a:r>
            <a:r>
              <a:rPr lang="en-US" altLang="zh-TW" sz="1250" b="1" dirty="0">
                <a:latin typeface="Arial" panose="020B0604020202020204" pitchFamily="34" charset="0"/>
                <a:cs typeface="Arial" panose="020B0604020202020204" pitchFamily="34" charset="0"/>
              </a:rPr>
              <a:t>26</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1-34</a:t>
            </a:r>
            <a:r>
              <a:rPr lang="zh-TW" altLang="en-US" sz="1250" dirty="0">
                <a:latin typeface="Arial" panose="020B0604020202020204" pitchFamily="34" charset="0"/>
                <a:cs typeface="Arial" panose="020B0604020202020204" pitchFamily="34" charset="0"/>
              </a:rPr>
              <a:t>。</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嚴重特殊傳染性肺炎</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2020</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10</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10</a:t>
            </a:r>
            <a:r>
              <a:rPr lang="zh-TW" altLang="en-US" sz="1250" dirty="0">
                <a:latin typeface="Arial" panose="020B0604020202020204" pitchFamily="34" charset="0"/>
                <a:cs typeface="Arial" panose="020B0604020202020204" pitchFamily="34" charset="0"/>
              </a:rPr>
              <a:t>日）。</a:t>
            </a:r>
            <a:r>
              <a:rPr lang="zh-TW" altLang="en-US" sz="1250" b="1" dirty="0">
                <a:latin typeface="Arial" panose="020B0604020202020204" pitchFamily="34" charset="0"/>
                <a:cs typeface="Arial" panose="020B0604020202020204" pitchFamily="34" charset="0"/>
              </a:rPr>
              <a:t>維基百科</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hlinkClick r:id="rId4"/>
              </a:rPr>
              <a:t>https://zh.wikipedia.org/zh-tw/2019</a:t>
            </a:r>
            <a:r>
              <a:rPr lang="zh-TW" altLang="en-US" sz="1250" dirty="0">
                <a:latin typeface="Arial" panose="020B0604020202020204" pitchFamily="34" charset="0"/>
                <a:cs typeface="Arial" panose="020B0604020202020204" pitchFamily="34" charset="0"/>
                <a:hlinkClick r:id="rId4"/>
              </a:rPr>
              <a:t>冠状病毒病</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solidFill>
                  <a:srgbClr val="4A2318"/>
                </a:solidFill>
                <a:latin typeface="Arial" panose="020B0604020202020204" pitchFamily="34" charset="0"/>
                <a:cs typeface="Arial" panose="020B0604020202020204" pitchFamily="34" charset="0"/>
              </a:rPr>
              <a:t>American Psychological </a:t>
            </a:r>
            <a:r>
              <a:rPr lang="en-US" altLang="zh-TW" sz="1250" dirty="0">
                <a:latin typeface="Arial" panose="020B0604020202020204" pitchFamily="34" charset="0"/>
                <a:cs typeface="Arial" panose="020B0604020202020204" pitchFamily="34" charset="0"/>
              </a:rPr>
              <a:t>Association. (2020). </a:t>
            </a:r>
            <a:r>
              <a:rPr lang="en-US" altLang="zh-TW" sz="1250" i="1" dirty="0">
                <a:latin typeface="Arial" panose="020B0604020202020204" pitchFamily="34" charset="0"/>
                <a:cs typeface="Arial" panose="020B0604020202020204" pitchFamily="34" charset="0"/>
              </a:rPr>
              <a:t>Publication manual of the American Psychological Association</a:t>
            </a:r>
            <a:r>
              <a:rPr lang="zh-TW" altLang="en-US"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rPr>
              <a:t>(7</a:t>
            </a:r>
            <a:r>
              <a:rPr lang="en-US" altLang="zh-TW" sz="1250" baseline="30000" dirty="0">
                <a:latin typeface="Arial" panose="020B0604020202020204" pitchFamily="34" charset="0"/>
                <a:cs typeface="Arial" panose="020B0604020202020204" pitchFamily="34" charset="0"/>
              </a:rPr>
              <a:t>th</a:t>
            </a:r>
            <a:r>
              <a:rPr lang="en-US" altLang="zh-TW" sz="1250" dirty="0">
                <a:latin typeface="Arial" panose="020B0604020202020204" pitchFamily="34" charset="0"/>
                <a:cs typeface="Arial" panose="020B0604020202020204" pitchFamily="34" charset="0"/>
              </a:rPr>
              <a:t> ed.). </a:t>
            </a:r>
            <a:r>
              <a:rPr lang="en-US" altLang="zh-TW" sz="1250" dirty="0">
                <a:latin typeface="Arial" panose="020B0604020202020204" pitchFamily="34" charset="0"/>
                <a:cs typeface="Arial" panose="020B0604020202020204" pitchFamily="34" charset="0"/>
                <a:hlinkClick r:id="rId5"/>
              </a:rPr>
              <a:t>https://doi.org/10.1037/0000165-000</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err="1">
                <a:latin typeface="Arial" panose="020B0604020202020204" pitchFamily="34" charset="0"/>
                <a:cs typeface="Arial" panose="020B0604020202020204" pitchFamily="34" charset="0"/>
              </a:rPr>
              <a:t>Freepik</a:t>
            </a:r>
            <a:r>
              <a:rPr lang="en-US" altLang="zh-TW" sz="1250">
                <a:latin typeface="Arial" panose="020B0604020202020204" pitchFamily="34" charset="0"/>
                <a:cs typeface="Arial" panose="020B0604020202020204" pitchFamily="34" charset="0"/>
              </a:rPr>
              <a:t> Company. </a:t>
            </a:r>
            <a:r>
              <a:rPr lang="en-US" altLang="zh-TW" sz="1250" dirty="0">
                <a:latin typeface="Arial" panose="020B0604020202020204" pitchFamily="34" charset="0"/>
                <a:cs typeface="Arial" panose="020B0604020202020204" pitchFamily="34" charset="0"/>
              </a:rPr>
              <a:t>(2021). </a:t>
            </a:r>
            <a:r>
              <a:rPr lang="en-US" altLang="zh-TW" sz="1250" dirty="0" err="1">
                <a:latin typeface="Arial" panose="020B0604020202020204" pitchFamily="34" charset="0"/>
                <a:cs typeface="Arial" panose="020B0604020202020204" pitchFamily="34" charset="0"/>
              </a:rPr>
              <a:t>Flaticon</a:t>
            </a:r>
            <a:r>
              <a:rPr lang="en-US" altLang="zh-TW"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hlinkClick r:id="rId6"/>
              </a:rPr>
              <a:t>https://www.flaticon.com</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solidFill>
                  <a:srgbClr val="4A2318"/>
                </a:solidFill>
                <a:latin typeface="Arial" panose="020B0604020202020204" pitchFamily="34" charset="0"/>
                <a:cs typeface="Arial" panose="020B0604020202020204" pitchFamily="34" charset="0"/>
              </a:rPr>
              <a:t>Harvard University</a:t>
            </a:r>
            <a:r>
              <a:rPr lang="en-US" altLang="zh-TW" sz="1250" dirty="0">
                <a:latin typeface="Arial" panose="020B0604020202020204" pitchFamily="34" charset="0"/>
                <a:cs typeface="Arial" panose="020B0604020202020204" pitchFamily="34" charset="0"/>
              </a:rPr>
              <a:t>. (n.d.). What’s wrong with Wikipedia? </a:t>
            </a:r>
            <a:r>
              <a:rPr lang="en-US" altLang="zh-TW" sz="1250" dirty="0">
                <a:latin typeface="Arial" panose="020B0604020202020204" pitchFamily="34" charset="0"/>
                <a:cs typeface="Arial" panose="020B0604020202020204" pitchFamily="34" charset="0"/>
                <a:hlinkClick r:id="rId7"/>
              </a:rPr>
              <a:t>https://usingsources.fas.harvard.edu/whats-wrong-wikipedia</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solidFill>
                  <a:srgbClr val="4A2318"/>
                </a:solidFill>
                <a:latin typeface="Arial" panose="020B0604020202020204" pitchFamily="34" charset="0"/>
                <a:cs typeface="Arial" panose="020B0604020202020204" pitchFamily="34" charset="0"/>
              </a:rPr>
              <a:t>International </a:t>
            </a:r>
            <a:r>
              <a:rPr lang="en-US" altLang="zh-TW" sz="1250" dirty="0" err="1">
                <a:solidFill>
                  <a:srgbClr val="4A2318"/>
                </a:solidFill>
                <a:latin typeface="Arial" panose="020B0604020202020204" pitchFamily="34" charset="0"/>
                <a:cs typeface="Arial" panose="020B0604020202020204" pitchFamily="34" charset="0"/>
              </a:rPr>
              <a:t>Labour</a:t>
            </a:r>
            <a:r>
              <a:rPr lang="en-US" altLang="zh-TW" sz="1250" dirty="0">
                <a:solidFill>
                  <a:srgbClr val="4A2318"/>
                </a:solidFill>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rPr>
              <a:t>Organization. (2020, June 30). COVID-19 and the world of work. Fifth edition. </a:t>
            </a:r>
            <a:r>
              <a:rPr lang="en-US" altLang="zh-TW" sz="1250" dirty="0">
                <a:latin typeface="Arial" panose="020B0604020202020204" pitchFamily="34" charset="0"/>
                <a:cs typeface="Arial" panose="020B0604020202020204" pitchFamily="34" charset="0"/>
                <a:hlinkClick r:id="rId8"/>
              </a:rPr>
              <a:t>https://www.ilo.org/wcmsp5/groups/public/---dgreports/---dcomm/documents/briefingnote/wcms_749399.pdf </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solidFill>
                  <a:srgbClr val="4A2318"/>
                </a:solidFill>
                <a:latin typeface="Arial" panose="020B0604020202020204" pitchFamily="34" charset="0"/>
                <a:cs typeface="Arial" panose="020B0604020202020204" pitchFamily="34" charset="0"/>
              </a:rPr>
              <a:t>Massac</a:t>
            </a:r>
            <a:r>
              <a:rPr lang="en-US" altLang="zh-TW" sz="1250" dirty="0">
                <a:latin typeface="Arial" panose="020B0604020202020204" pitchFamily="34" charset="0"/>
                <a:cs typeface="Arial" panose="020B0604020202020204" pitchFamily="34" charset="0"/>
              </a:rPr>
              <a:t>husetts Institute of Technology. (2020). Academic Integrity at MIT: A handbook for students. </a:t>
            </a:r>
            <a:r>
              <a:rPr lang="en-US" altLang="zh-TW" sz="1250" dirty="0">
                <a:latin typeface="Arial" panose="020B0604020202020204" pitchFamily="34" charset="0"/>
                <a:cs typeface="Arial" panose="020B0604020202020204" pitchFamily="34" charset="0"/>
                <a:hlinkClick r:id="rId9"/>
              </a:rPr>
              <a:t>https://integrity.mit.edu/sites/default/files/images/AcademicIntegrityHandbook2020-color.pdf</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solidFill>
                  <a:srgbClr val="4A2318"/>
                </a:solidFill>
                <a:latin typeface="Arial" panose="020B0604020202020204" pitchFamily="34" charset="0"/>
                <a:cs typeface="Arial" panose="020B0604020202020204" pitchFamily="34" charset="0"/>
              </a:rPr>
              <a:t>Stern, L. </a:t>
            </a:r>
            <a:r>
              <a:rPr lang="en-US" altLang="zh-TW" sz="1250" dirty="0">
                <a:latin typeface="Arial" panose="020B0604020202020204" pitchFamily="34" charset="0"/>
                <a:cs typeface="Arial" panose="020B0604020202020204" pitchFamily="34" charset="0"/>
              </a:rPr>
              <a:t>(2007). </a:t>
            </a:r>
            <a:r>
              <a:rPr lang="en-US" altLang="zh-TW" sz="1250" i="1" dirty="0">
                <a:latin typeface="Arial" panose="020B0604020202020204" pitchFamily="34" charset="0"/>
                <a:cs typeface="Arial" panose="020B0604020202020204" pitchFamily="34" charset="0"/>
              </a:rPr>
              <a:t>What every student should know about avoiding plagiarism</a:t>
            </a:r>
            <a:r>
              <a:rPr lang="en-US" altLang="zh-TW" sz="1250" dirty="0">
                <a:latin typeface="Arial" panose="020B0604020202020204" pitchFamily="34" charset="0"/>
                <a:cs typeface="Arial" panose="020B0604020202020204" pitchFamily="34" charset="0"/>
              </a:rPr>
              <a:t>. Pearson / Longman.</a:t>
            </a:r>
          </a:p>
          <a:p>
            <a:pPr marL="357188" indent="-357188">
              <a:spcBef>
                <a:spcPts val="0"/>
              </a:spcBef>
              <a:buNone/>
            </a:pPr>
            <a:r>
              <a:rPr lang="en-US" altLang="zh-TW" sz="1250" dirty="0">
                <a:solidFill>
                  <a:srgbClr val="4A2318"/>
                </a:solidFill>
                <a:latin typeface="Arial" panose="020B0604020202020204" pitchFamily="34" charset="0"/>
                <a:cs typeface="Arial" panose="020B0604020202020204" pitchFamily="34" charset="0"/>
              </a:rPr>
              <a:t>World Health Organization</a:t>
            </a:r>
            <a:r>
              <a:rPr lang="en-US" altLang="zh-TW" sz="1250" dirty="0">
                <a:latin typeface="Arial" panose="020B0604020202020204" pitchFamily="34" charset="0"/>
                <a:cs typeface="Arial" panose="020B0604020202020204" pitchFamily="34" charset="0"/>
              </a:rPr>
              <a:t>. (2020, September 16). WHO coronavirus disease (COVID-19) dashboard. </a:t>
            </a:r>
            <a:r>
              <a:rPr lang="en-US" altLang="zh-TW" sz="1250" dirty="0">
                <a:latin typeface="Arial" panose="020B0604020202020204" pitchFamily="34" charset="0"/>
                <a:cs typeface="Arial" panose="020B0604020202020204" pitchFamily="34" charset="0"/>
                <a:hlinkClick r:id="rId10"/>
              </a:rPr>
              <a:t>https://covid19.who.int/?gclid=CjwKCAjw74b7BRA_EiwAF8yHFHCB8fXiBVpSXRKZDRDbmLW4scbKAVUMa8Dp4qIISkHTS7OtHbVojhoCdEgQAvD_BwE</a:t>
            </a:r>
            <a:endParaRPr lang="en-US" altLang="zh-TW" sz="12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771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C67DE71-A23A-4E4B-98E3-543C3B0211E2}"/>
              </a:ext>
            </a:extLst>
          </p:cNvPr>
          <p:cNvCxnSpPr>
            <a:cxnSpLocks/>
          </p:cNvCxnSpPr>
          <p:nvPr/>
        </p:nvCxnSpPr>
        <p:spPr>
          <a:xfrm>
            <a:off x="1296537" y="2818261"/>
            <a:ext cx="6707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B0B3A519-57FA-7B4B-ACC6-3B606983B7CE}"/>
              </a:ext>
            </a:extLst>
          </p:cNvPr>
          <p:cNvSpPr txBox="1">
            <a:spLocks/>
          </p:cNvSpPr>
          <p:nvPr/>
        </p:nvSpPr>
        <p:spPr>
          <a:xfrm>
            <a:off x="2219231" y="3567045"/>
            <a:ext cx="5123755" cy="1086237"/>
          </a:xfrm>
          <a:prstGeom prst="rect">
            <a:avLst/>
          </a:prstGeom>
        </p:spPr>
        <p:txBody>
          <a:bodyPr vert="horz" lIns="91440" tIns="45720" rIns="91440" bIns="45720" rtlCol="0">
            <a:normAutofit/>
          </a:bodyPr>
          <a:lstStyle>
            <a:lvl1pPr marL="0" indent="0" algn="ctr" defTabSz="685800" rtl="0" eaLnBrk="1" latinLnBrk="0" hangingPunct="1">
              <a:lnSpc>
                <a:spcPct val="112000"/>
              </a:lnSpc>
              <a:spcBef>
                <a:spcPts val="0"/>
              </a:spcBef>
              <a:spcAft>
                <a:spcPts val="0"/>
              </a:spcAft>
              <a:buFont typeface="Franklin Gothic Book" panose="020B0503020102020204" pitchFamily="34" charset="0"/>
              <a:buNone/>
              <a:defRPr sz="1800" kern="1200" baseline="0">
                <a:solidFill>
                  <a:schemeClr val="bg2"/>
                </a:solidFill>
                <a:latin typeface="+mn-lt"/>
                <a:ea typeface="+mn-ea"/>
                <a:cs typeface="+mn-cs"/>
              </a:defRPr>
            </a:lvl1pPr>
            <a:lvl2pPr marL="342900" indent="0" algn="ctr" defTabSz="685800" rtl="0" eaLnBrk="1" latinLnBrk="0" hangingPunct="1">
              <a:lnSpc>
                <a:spcPct val="94000"/>
              </a:lnSpc>
              <a:spcBef>
                <a:spcPts val="500"/>
              </a:spcBef>
              <a:spcAft>
                <a:spcPts val="200"/>
              </a:spcAft>
              <a:buFont typeface="Franklin Gothic Book" panose="020B0503020102020204" pitchFamily="34" charset="0"/>
              <a:buNone/>
              <a:defRPr sz="1500" i="1" kern="1200" baseline="0">
                <a:solidFill>
                  <a:schemeClr val="tx2"/>
                </a:solidFill>
                <a:latin typeface="+mn-lt"/>
                <a:ea typeface="+mn-ea"/>
                <a:cs typeface="+mn-cs"/>
              </a:defRPr>
            </a:lvl2pPr>
            <a:lvl3pPr marL="685800" indent="0" algn="ctr" defTabSz="685800" rtl="0" eaLnBrk="1" latinLnBrk="0" hangingPunct="1">
              <a:lnSpc>
                <a:spcPct val="94000"/>
              </a:lnSpc>
              <a:spcBef>
                <a:spcPts val="500"/>
              </a:spcBef>
              <a:spcAft>
                <a:spcPts val="200"/>
              </a:spcAft>
              <a:buFont typeface="Franklin Gothic Book" panose="020B0503020102020204" pitchFamily="34" charset="0"/>
              <a:buNone/>
              <a:defRPr sz="1350" kern="1200" baseline="0">
                <a:solidFill>
                  <a:schemeClr val="tx2"/>
                </a:solidFill>
                <a:latin typeface="+mn-lt"/>
                <a:ea typeface="+mn-ea"/>
                <a:cs typeface="+mn-cs"/>
              </a:defRPr>
            </a:lvl3pPr>
            <a:lvl4pPr marL="10287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4pPr>
            <a:lvl5pPr marL="13716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5pPr>
            <a:lvl6pPr marL="17145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6pPr>
            <a:lvl7pPr marL="20574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7pPr>
            <a:lvl8pPr marL="24003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8pPr>
            <a:lvl9pPr marL="27432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Franklin Gothic Book" panose="020B0503020102020204" pitchFamily="34" charset="0"/>
              <a:buNone/>
              <a:tabLst/>
              <a:defRPr/>
            </a:pPr>
            <a:endParaRPr kumimoji="0" lang="en-US" sz="2000" b="0" i="0" u="none" strike="noStrike" kern="1200" cap="none" spc="0" normalizeH="0" baseline="0" noProof="0" dirty="0">
              <a:ln>
                <a:noFill/>
              </a:ln>
              <a:solidFill>
                <a:srgbClr val="4A2318"/>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2CF13E3A-CEBC-2A46-B993-50A71DFFD5CC}"/>
              </a:ext>
            </a:extLst>
          </p:cNvPr>
          <p:cNvPicPr>
            <a:picLocks noChangeAspect="1"/>
          </p:cNvPicPr>
          <p:nvPr/>
        </p:nvPicPr>
        <p:blipFill>
          <a:blip r:embed="rId2"/>
          <a:stretch>
            <a:fillRect/>
          </a:stretch>
        </p:blipFill>
        <p:spPr>
          <a:xfrm>
            <a:off x="220647" y="5296820"/>
            <a:ext cx="824429" cy="290424"/>
          </a:xfrm>
          <a:prstGeom prst="rect">
            <a:avLst/>
          </a:prstGeom>
        </p:spPr>
      </p:pic>
      <p:sp>
        <p:nvSpPr>
          <p:cNvPr id="13" name="TextBox 12">
            <a:extLst>
              <a:ext uri="{FF2B5EF4-FFF2-40B4-BE49-F238E27FC236}">
                <a16:creationId xmlns:a16="http://schemas.microsoft.com/office/drawing/2014/main" id="{6E3D1B29-6E2E-3F4F-8B8C-BA353BC38B95}"/>
              </a:ext>
            </a:extLst>
          </p:cNvPr>
          <p:cNvSpPr txBox="1"/>
          <p:nvPr/>
        </p:nvSpPr>
        <p:spPr>
          <a:xfrm>
            <a:off x="111273" y="5668670"/>
            <a:ext cx="6893096" cy="461665"/>
          </a:xfrm>
          <a:prstGeom prst="rect">
            <a:avLst/>
          </a:prstGeom>
          <a:noFill/>
        </p:spPr>
        <p:txBody>
          <a:bodyPr wrap="square" rtlCol="0">
            <a:spAutoFit/>
          </a:bodyPr>
          <a:lstStyle/>
          <a:p>
            <a:r>
              <a:rPr lang="zh-CN" altLang="en-US" sz="1200" dirty="0">
                <a:latin typeface="Arial" panose="020B0604020202020204" pitchFamily="34" charset="0"/>
                <a:ea typeface="微軟正黑體" panose="020B0604030504040204" pitchFamily="34" charset="-120"/>
                <a:cs typeface="Arial" panose="020B0604020202020204" pitchFamily="34" charset="0"/>
              </a:rPr>
              <a:t>本檔案最後更新日期</a:t>
            </a:r>
            <a:r>
              <a:rPr lang="zh-CN" altLang="en-US"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a:t>
            </a:r>
            <a:r>
              <a:rPr lang="en-US" altLang="zh-CN"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2021-0</a:t>
            </a:r>
            <a:r>
              <a:rPr lang="en-US" altLang="zh-TW"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6</a:t>
            </a:r>
            <a:r>
              <a:rPr lang="en-US" altLang="zh-CN"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-16</a:t>
            </a:r>
            <a:r>
              <a:rPr lang="zh-CN" altLang="en-US"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a:t>
            </a:r>
            <a:endParaRPr lang="en-US" altLang="zh-CN"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endParaRPr>
          </a:p>
          <a:p>
            <a:r>
              <a:rPr lang="zh-CN" altLang="en-US" sz="1200" dirty="0">
                <a:latin typeface="Arial" panose="020B0604020202020204" pitchFamily="34" charset="0"/>
                <a:ea typeface="微軟正黑體" panose="020B0604030504040204" pitchFamily="34" charset="-120"/>
                <a:cs typeface="Arial" panose="020B0604020202020204" pitchFamily="34" charset="0"/>
              </a:rPr>
              <a:t>本檔案採用之引註</a:t>
            </a:r>
            <a:r>
              <a:rPr lang="zh-TW" altLang="en-US" sz="1200" dirty="0">
                <a:latin typeface="Arial" panose="020B0604020202020204" pitchFamily="34" charset="0"/>
                <a:ea typeface="微軟正黑體" panose="020B0604030504040204" pitchFamily="34" charset="-120"/>
                <a:cs typeface="Arial" panose="020B0604020202020204" pitchFamily="34" charset="0"/>
              </a:rPr>
              <a:t>及參考文獻</a:t>
            </a:r>
            <a:r>
              <a:rPr lang="zh-CN" altLang="en-US" sz="1200" dirty="0">
                <a:latin typeface="Arial" panose="020B0604020202020204" pitchFamily="34" charset="0"/>
                <a:ea typeface="微軟正黑體" panose="020B0604030504040204" pitchFamily="34" charset="-120"/>
                <a:cs typeface="Arial" panose="020B0604020202020204" pitchFamily="34" charset="0"/>
              </a:rPr>
              <a:t>格式範例版本：</a:t>
            </a:r>
            <a:r>
              <a:rPr lang="en-US" altLang="zh-TW" sz="1200" dirty="0">
                <a:latin typeface="Arial" panose="020B0604020202020204" pitchFamily="34" charset="0"/>
                <a:ea typeface="微軟正黑體" panose="020B0604030504040204" pitchFamily="34" charset="-120"/>
                <a:cs typeface="Arial" panose="020B0604020202020204" pitchFamily="34" charset="0"/>
              </a:rPr>
              <a:t>110</a:t>
            </a:r>
            <a:r>
              <a:rPr lang="zh-TW" altLang="en-US" sz="1200" dirty="0">
                <a:latin typeface="Arial" panose="020B0604020202020204" pitchFamily="34" charset="0"/>
                <a:ea typeface="微軟正黑體" panose="020B0604030504040204" pitchFamily="34" charset="-120"/>
                <a:cs typeface="Arial" panose="020B0604020202020204" pitchFamily="34" charset="0"/>
              </a:rPr>
              <a:t>年</a:t>
            </a:r>
            <a:r>
              <a:rPr lang="en-US" altLang="zh-TW" sz="1200" dirty="0">
                <a:latin typeface="Arial" panose="020B0604020202020204" pitchFamily="34" charset="0"/>
                <a:ea typeface="微軟正黑體" panose="020B0604030504040204" pitchFamily="34" charset="-120"/>
                <a:cs typeface="Arial" panose="020B0604020202020204" pitchFamily="34" charset="0"/>
              </a:rPr>
              <a:t>02</a:t>
            </a:r>
            <a:r>
              <a:rPr lang="zh-TW" altLang="en-US" sz="1200" dirty="0">
                <a:latin typeface="Arial" panose="020B0604020202020204" pitchFamily="34" charset="0"/>
                <a:ea typeface="微軟正黑體" panose="020B0604030504040204" pitchFamily="34" charset="-120"/>
                <a:cs typeface="Arial" panose="020B0604020202020204" pitchFamily="34" charset="0"/>
              </a:rPr>
              <a:t>月</a:t>
            </a:r>
            <a:r>
              <a:rPr lang="en-US" altLang="zh-TW" sz="1200" dirty="0">
                <a:latin typeface="Arial" panose="020B0604020202020204" pitchFamily="34" charset="0"/>
                <a:ea typeface="微軟正黑體" panose="020B0604030504040204" pitchFamily="34" charset="-120"/>
                <a:cs typeface="Arial" panose="020B0604020202020204" pitchFamily="34" charset="0"/>
              </a:rPr>
              <a:t>17</a:t>
            </a:r>
            <a:r>
              <a:rPr lang="zh-TW" altLang="en-US" sz="1200" dirty="0">
                <a:latin typeface="Arial" panose="020B0604020202020204" pitchFamily="34" charset="0"/>
                <a:ea typeface="微軟正黑體" panose="020B0604030504040204" pitchFamily="34" charset="-120"/>
                <a:cs typeface="Arial" panose="020B0604020202020204" pitchFamily="34" charset="0"/>
              </a:rPr>
              <a:t>日小論文格式研商會議修正 </a:t>
            </a:r>
          </a:p>
        </p:txBody>
      </p:sp>
      <p:sp>
        <p:nvSpPr>
          <p:cNvPr id="12" name="TextBox 11">
            <a:extLst>
              <a:ext uri="{FF2B5EF4-FFF2-40B4-BE49-F238E27FC236}">
                <a16:creationId xmlns:a16="http://schemas.microsoft.com/office/drawing/2014/main" id="{BACA90E8-492F-794C-A707-4495ED763E2C}"/>
              </a:ext>
            </a:extLst>
          </p:cNvPr>
          <p:cNvSpPr txBox="1"/>
          <p:nvPr/>
        </p:nvSpPr>
        <p:spPr>
          <a:xfrm>
            <a:off x="111273" y="6135945"/>
            <a:ext cx="8947886" cy="646331"/>
          </a:xfrm>
          <a:prstGeom prst="rect">
            <a:avLst/>
          </a:prstGeom>
          <a:noFill/>
        </p:spPr>
        <p:txBody>
          <a:bodyPr wrap="square" rtlCol="0">
            <a:spAutoFit/>
          </a:bodyPr>
          <a:lstStyle/>
          <a:p>
            <a:pPr lvl="0">
              <a:defRPr/>
            </a:pP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本授權條款允許使用者重製、散布、傳輸以及修改著作，但不得為商業目的之使用。使用時必須按照著作人指定的方式表彰其姓名。建議引用格式：周倩、潘璿安（</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2021</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年</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6</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月</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16</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日）。你不可不知的</a:t>
            </a:r>
            <a:r>
              <a:rPr lang="zh-TW" altLang="en-US" sz="1200" dirty="0"/>
              <a:t>高中小論文寫作技巧與學術倫理</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（數理醫版）。</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hlinkClick r:id="rId3"/>
              </a:rPr>
              <a:t>https://www.taaee.org.tw/education.php</a:t>
            </a:r>
            <a:endPar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4" name="Title 1">
            <a:extLst>
              <a:ext uri="{FF2B5EF4-FFF2-40B4-BE49-F238E27FC236}">
                <a16:creationId xmlns:a16="http://schemas.microsoft.com/office/drawing/2014/main" id="{024CC9FD-40DD-7547-9D64-B28EA26667CA}"/>
              </a:ext>
            </a:extLst>
          </p:cNvPr>
          <p:cNvSpPr>
            <a:spLocks noGrp="1"/>
          </p:cNvSpPr>
          <p:nvPr>
            <p:ph type="ctrTitle"/>
          </p:nvPr>
        </p:nvSpPr>
        <p:spPr>
          <a:xfrm>
            <a:off x="1580161" y="1519293"/>
            <a:ext cx="5983679" cy="2098226"/>
          </a:xfrm>
          <a:noFill/>
        </p:spPr>
        <p:txBody>
          <a:bodyPr/>
          <a:lstStyle/>
          <a:p>
            <a:pPr>
              <a:lnSpc>
                <a:spcPct val="150000"/>
              </a:lnSpc>
            </a:pPr>
            <a:r>
              <a:rPr lang="zh-TW" altLang="en-US" sz="3000" b="1" dirty="0">
                <a:solidFill>
                  <a:schemeClr val="accent2">
                    <a:lumMod val="75000"/>
                  </a:schemeClr>
                </a:solidFill>
              </a:rPr>
              <a:t>高中小論文寫作技巧與學術倫理</a:t>
            </a:r>
            <a:br>
              <a:rPr lang="en-US" altLang="zh-TW" sz="3200" b="1" dirty="0">
                <a:solidFill>
                  <a:schemeClr val="accent2">
                    <a:lumMod val="75000"/>
                  </a:schemeClr>
                </a:solidFill>
              </a:rPr>
            </a:br>
            <a:r>
              <a:rPr lang="zh-TW" altLang="en-US" sz="3200" b="1" dirty="0">
                <a:solidFill>
                  <a:srgbClr val="0066CC"/>
                </a:solidFill>
              </a:rPr>
              <a:t>感謝聆聽</a:t>
            </a:r>
            <a:endParaRPr lang="en-US" sz="3200" b="1" dirty="0">
              <a:solidFill>
                <a:srgbClr val="0066CC"/>
              </a:solidFill>
            </a:endParaRPr>
          </a:p>
        </p:txBody>
      </p:sp>
    </p:spTree>
    <p:extLst>
      <p:ext uri="{BB962C8B-B14F-4D97-AF65-F5344CB8AC3E}">
        <p14:creationId xmlns:p14="http://schemas.microsoft.com/office/powerpoint/2010/main" val="3118632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C54A-F5A3-8447-9B00-AA71B4F3CBF5}"/>
              </a:ext>
            </a:extLst>
          </p:cNvPr>
          <p:cNvSpPr>
            <a:spLocks noGrp="1"/>
          </p:cNvSpPr>
          <p:nvPr>
            <p:ph type="title"/>
          </p:nvPr>
        </p:nvSpPr>
        <p:spPr/>
        <p:txBody>
          <a:bodyPr/>
          <a:lstStyle/>
          <a:p>
            <a:r>
              <a:rPr lang="zh-TW" altLang="en-US" dirty="0"/>
              <a:t>所以，正在寫小論文的你</a:t>
            </a:r>
            <a:r>
              <a:rPr lang="en-US" altLang="zh-TW" dirty="0"/>
              <a:t>……</a:t>
            </a:r>
            <a:endParaRPr lang="en-US" dirty="0"/>
          </a:p>
        </p:txBody>
      </p:sp>
      <p:sp>
        <p:nvSpPr>
          <p:cNvPr id="3" name="Content Placeholder 2">
            <a:extLst>
              <a:ext uri="{FF2B5EF4-FFF2-40B4-BE49-F238E27FC236}">
                <a16:creationId xmlns:a16="http://schemas.microsoft.com/office/drawing/2014/main" id="{F2934EB5-8637-BB4E-B033-83D4BC458B24}"/>
              </a:ext>
            </a:extLst>
          </p:cNvPr>
          <p:cNvSpPr>
            <a:spLocks noGrp="1"/>
          </p:cNvSpPr>
          <p:nvPr>
            <p:ph idx="1"/>
          </p:nvPr>
        </p:nvSpPr>
        <p:spPr>
          <a:xfrm>
            <a:off x="1028700" y="1025127"/>
            <a:ext cx="7849216" cy="5401073"/>
          </a:xfrm>
        </p:spPr>
        <p:txBody>
          <a:bodyPr>
            <a:normAutofit/>
          </a:bodyPr>
          <a:lstStyle/>
          <a:p>
            <a:r>
              <a:rPr lang="zh-TW" altLang="en-US" dirty="0"/>
              <a:t>開始練習站在前人的肩膀（智慧心血、研究成果）              上，做「學術創新」的工作。</a:t>
            </a:r>
            <a:endParaRPr lang="en-US" altLang="zh-TW" dirty="0"/>
          </a:p>
          <a:p>
            <a:r>
              <a:rPr lang="zh-TW" altLang="en-US" dirty="0"/>
              <a:t>開始寫「言之有據」、「言之有理」的學術作品。</a:t>
            </a:r>
            <a:endParaRPr lang="en-US" altLang="zh-TW" dirty="0"/>
          </a:p>
          <a:p>
            <a:pPr marL="0" indent="0">
              <a:buNone/>
            </a:pPr>
            <a:endParaRPr lang="en-US" altLang="zh-TW" sz="1000" dirty="0"/>
          </a:p>
          <a:p>
            <a:pPr marL="0" indent="7938">
              <a:buNone/>
            </a:pPr>
            <a:r>
              <a:rPr lang="zh-TW" altLang="en-US" b="1" dirty="0">
                <a:solidFill>
                  <a:srgbClr val="0066CC"/>
                </a:solidFill>
              </a:rPr>
              <a:t>但是寫作過程中也千萬</a:t>
            </a:r>
            <a:r>
              <a:rPr lang="en-US" altLang="zh-TW" b="1" dirty="0">
                <a:solidFill>
                  <a:srgbClr val="0066CC"/>
                </a:solidFill>
              </a:rPr>
              <a:t>……</a:t>
            </a:r>
          </a:p>
          <a:p>
            <a:r>
              <a:rPr lang="zh-TW" altLang="en-US" dirty="0"/>
              <a:t>別誤觸</a:t>
            </a:r>
            <a:r>
              <a:rPr lang="en-US" altLang="zh-TW" dirty="0"/>
              <a:t>___________</a:t>
            </a:r>
            <a:r>
              <a:rPr lang="zh-TW" altLang="en-US" dirty="0"/>
              <a:t>的地雷（抄襲或過度模仿、改編與翻譯）</a:t>
            </a:r>
            <a:endParaRPr lang="en-US" altLang="zh-TW" dirty="0"/>
          </a:p>
          <a:p>
            <a:r>
              <a:rPr lang="zh-TW" altLang="en-US" dirty="0"/>
              <a:t>要遵循</a:t>
            </a:r>
            <a:r>
              <a:rPr lang="en-US" altLang="zh-TW" dirty="0"/>
              <a:t>___________</a:t>
            </a:r>
            <a:r>
              <a:rPr lang="zh-TW" altLang="en-US" dirty="0"/>
              <a:t>要求（封面、架構、作者資料等）</a:t>
            </a:r>
            <a:endParaRPr lang="en-US" altLang="zh-TW" dirty="0"/>
          </a:p>
          <a:p>
            <a:r>
              <a:rPr lang="zh-TW" altLang="en-US" dirty="0"/>
              <a:t>注意資料的來源，不能全來自網站（聊天室、部落客等）</a:t>
            </a:r>
            <a:endParaRPr lang="en-US" altLang="zh-TW" dirty="0"/>
          </a:p>
          <a:p>
            <a:pPr marL="0" indent="0">
              <a:buNone/>
            </a:pPr>
            <a:endParaRPr lang="en-US" altLang="zh-TW" dirty="0"/>
          </a:p>
          <a:p>
            <a:endParaRPr lang="en-US" altLang="zh-TW" dirty="0"/>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7</a:t>
            </a:fld>
            <a:endParaRPr lang="en-US" dirty="0"/>
          </a:p>
        </p:txBody>
      </p:sp>
      <p:sp>
        <p:nvSpPr>
          <p:cNvPr id="5" name="TextBox 4">
            <a:extLst>
              <a:ext uri="{FF2B5EF4-FFF2-40B4-BE49-F238E27FC236}">
                <a16:creationId xmlns:a16="http://schemas.microsoft.com/office/drawing/2014/main" id="{E9664AC3-3419-8846-B191-A4C0AA07B442}"/>
              </a:ext>
            </a:extLst>
          </p:cNvPr>
          <p:cNvSpPr txBox="1"/>
          <p:nvPr/>
        </p:nvSpPr>
        <p:spPr>
          <a:xfrm>
            <a:off x="2268072" y="3410651"/>
            <a:ext cx="1313180"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學術倫理</a:t>
            </a:r>
            <a:endParaRPr lang="en-US" sz="2200" b="1" dirty="0">
              <a:solidFill>
                <a:schemeClr val="tx2"/>
              </a:solidFill>
              <a:latin typeface="微軟正黑體" panose="020B0604030504040204" pitchFamily="34" charset="-120"/>
              <a:ea typeface="微軟正黑體" panose="020B0604030504040204" pitchFamily="34" charset="-120"/>
            </a:endParaRPr>
          </a:p>
        </p:txBody>
      </p:sp>
      <p:sp>
        <p:nvSpPr>
          <p:cNvPr id="10" name="TextBox 9">
            <a:extLst>
              <a:ext uri="{FF2B5EF4-FFF2-40B4-BE49-F238E27FC236}">
                <a16:creationId xmlns:a16="http://schemas.microsoft.com/office/drawing/2014/main" id="{01C51CD8-2A05-2F46-9F36-102419B3A516}"/>
              </a:ext>
            </a:extLst>
          </p:cNvPr>
          <p:cNvSpPr txBox="1"/>
          <p:nvPr/>
        </p:nvSpPr>
        <p:spPr>
          <a:xfrm>
            <a:off x="2268072" y="3957498"/>
            <a:ext cx="1313180"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寫作格式</a:t>
            </a:r>
            <a:endParaRPr lang="en-US" sz="2200" b="1"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799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學習活動一：這段可以怎麼</a:t>
            </a:r>
            <a:r>
              <a:rPr lang="zh-TW" altLang="en-US" sz="2800" u="sng" dirty="0"/>
              <a:t>改寫</a:t>
            </a:r>
            <a:r>
              <a:rPr lang="zh-TW" altLang="en-US" sz="2800" dirty="0"/>
              <a:t>？</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55280" y="893312"/>
            <a:ext cx="4400532" cy="5690368"/>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r>
              <a:rPr lang="zh-TW" altLang="en-US" sz="1600" b="1" dirty="0">
                <a:solidFill>
                  <a:schemeClr val="tx1"/>
                </a:solidFill>
                <a:latin typeface="Arial" panose="020B0604020202020204" pitchFamily="34" charset="0"/>
                <a:cs typeface="Arial" panose="020B0604020202020204" pitchFamily="34" charset="0"/>
              </a:rPr>
              <a:t>碟煞？鼓煞？ 傻傻分不清楚</a:t>
            </a:r>
          </a:p>
          <a:p>
            <a:pPr marL="0" indent="0" algn="just" fontAlgn="base">
              <a:spcBef>
                <a:spcPts val="500"/>
              </a:spcBef>
              <a:buNone/>
            </a:pPr>
            <a:r>
              <a:rPr lang="zh-TW" altLang="en-US" sz="1700" dirty="0">
                <a:solidFill>
                  <a:schemeClr val="tx1"/>
                </a:solidFill>
                <a:latin typeface="Arial" panose="020B0604020202020204" pitchFamily="34" charset="0"/>
                <a:cs typeface="Arial" panose="020B0604020202020204" pitchFamily="34" charset="0"/>
              </a:rPr>
              <a:t>現今機車大多是搭載前碟煞後鼓煞或是雙碟煞，那是什麼東西呢？</a:t>
            </a:r>
            <a:endParaRPr lang="en-US" altLang="zh-TW" sz="1700"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700" dirty="0">
                <a:solidFill>
                  <a:schemeClr val="tx1"/>
                </a:solidFill>
                <a:latin typeface="Arial" panose="020B0604020202020204" pitchFamily="34" charset="0"/>
                <a:cs typeface="Arial" panose="020B0604020202020204" pitchFamily="34" charset="0"/>
              </a:rPr>
              <a:t>煞車方式可分成兩種：鼓式煞車及碟式煞車。鼓式煞車是當按下煞車時，油管內的液體壓力會將內部的煞車蹄片往外推向煞車鼓，煞車蹄片上的來令片會與煞車鼓摩擦生熱，而使機車動能轉換成熱能而停下。碟式煞車則是將按下煞車線時，煞車油管內的液體受到擠壓會將力量引入煞車卡鉗推動活塞，使活塞上的來令片接觸煞車碟盤而摩擦生熱，這樣能車輛行駛動能變成熱能使車輛減速。</a:t>
            </a:r>
            <a:endParaRPr lang="en-US" altLang="zh-TW" sz="17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2000"/>
              </a:spcBef>
              <a:buNone/>
            </a:pPr>
            <a:r>
              <a:rPr lang="zh-TW" altLang="en-US" sz="1200" dirty="0">
                <a:solidFill>
                  <a:schemeClr val="tx1"/>
                </a:solidFill>
                <a:latin typeface="Arial" panose="020B0604020202020204" pitchFamily="34" charset="0"/>
                <a:cs typeface="Arial" panose="020B0604020202020204" pitchFamily="34" charset="0"/>
              </a:rPr>
              <a:t>文字來源：白馥瑋、黃英哲（</a:t>
            </a:r>
            <a:r>
              <a:rPr lang="en-US" altLang="zh-TW" sz="1200" dirty="0">
                <a:solidFill>
                  <a:schemeClr val="tx1"/>
                </a:solidFill>
                <a:latin typeface="Arial" panose="020B0604020202020204" pitchFamily="34" charset="0"/>
                <a:cs typeface="Arial" panose="020B0604020202020204" pitchFamily="34" charset="0"/>
              </a:rPr>
              <a:t>2018</a:t>
            </a:r>
            <a:r>
              <a:rPr lang="zh-TW" altLang="en-US" sz="1200" dirty="0">
                <a:solidFill>
                  <a:schemeClr val="tx1"/>
                </a:solidFill>
                <a:latin typeface="Arial" panose="020B0604020202020204" pitchFamily="34" charset="0"/>
                <a:cs typeface="Arial" panose="020B0604020202020204" pitchFamily="34" charset="0"/>
              </a:rPr>
              <a:t>年</a:t>
            </a:r>
            <a:r>
              <a:rPr lang="en-US" altLang="zh-TW" sz="1200" dirty="0">
                <a:solidFill>
                  <a:schemeClr val="tx1"/>
                </a:solidFill>
                <a:latin typeface="Arial" panose="020B0604020202020204" pitchFamily="34" charset="0"/>
                <a:cs typeface="Arial" panose="020B0604020202020204" pitchFamily="34" charset="0"/>
              </a:rPr>
              <a:t>3</a:t>
            </a:r>
            <a:r>
              <a:rPr lang="zh-TW" altLang="en-US" sz="1200" dirty="0">
                <a:solidFill>
                  <a:schemeClr val="tx1"/>
                </a:solidFill>
                <a:latin typeface="Arial" panose="020B0604020202020204" pitchFamily="34" charset="0"/>
                <a:cs typeface="Arial" panose="020B0604020202020204" pitchFamily="34" charset="0"/>
              </a:rPr>
              <a:t>月</a:t>
            </a:r>
            <a:r>
              <a:rPr lang="en-US" altLang="zh-TW" sz="1200" dirty="0">
                <a:solidFill>
                  <a:schemeClr val="tx1"/>
                </a:solidFill>
                <a:latin typeface="Arial" panose="020B0604020202020204" pitchFamily="34" charset="0"/>
                <a:cs typeface="Arial" panose="020B0604020202020204" pitchFamily="34" charset="0"/>
              </a:rPr>
              <a:t>28</a:t>
            </a:r>
            <a:r>
              <a:rPr lang="zh-TW" altLang="en-US" sz="1200" dirty="0">
                <a:solidFill>
                  <a:schemeClr val="tx1"/>
                </a:solidFill>
                <a:latin typeface="Arial" panose="020B0604020202020204" pitchFamily="34" charset="0"/>
                <a:cs typeface="Arial" panose="020B0604020202020204" pitchFamily="34" charset="0"/>
              </a:rPr>
              <a:t>日）。機車加裝</a:t>
            </a:r>
            <a:r>
              <a:rPr lang="en-US" altLang="zh-TW" sz="1200" dirty="0">
                <a:solidFill>
                  <a:schemeClr val="tx1"/>
                </a:solidFill>
                <a:latin typeface="Arial" panose="020B0604020202020204" pitchFamily="34" charset="0"/>
                <a:cs typeface="Arial" panose="020B0604020202020204" pitchFamily="34" charset="0"/>
              </a:rPr>
              <a:t>ABS</a:t>
            </a:r>
            <a:r>
              <a:rPr lang="zh-TW" altLang="en-US" sz="1200" dirty="0">
                <a:solidFill>
                  <a:schemeClr val="tx1"/>
                </a:solidFill>
                <a:latin typeface="Arial" panose="020B0604020202020204" pitchFamily="34" charset="0"/>
                <a:cs typeface="Arial" panose="020B0604020202020204" pitchFamily="34" charset="0"/>
              </a:rPr>
              <a:t>，煞車更安全。</a:t>
            </a:r>
            <a:r>
              <a:rPr lang="en-US" altLang="zh-TW" sz="1200" dirty="0">
                <a:latin typeface="Arial" panose="020B0604020202020204" pitchFamily="34" charset="0"/>
                <a:cs typeface="Arial" panose="020B0604020202020204" pitchFamily="34" charset="0"/>
                <a:hlinkClick r:id="rId3"/>
              </a:rPr>
              <a:t>https://scitechvista.nat.gov.tw/Article/C000003/detail?ID=c775864e-5ff0-4e97-894d-ca35fc9bd652</a:t>
            </a:r>
            <a:endParaRPr lang="en-US" altLang="zh-CN" sz="1200" dirty="0">
              <a:latin typeface="Arial" panose="020B0604020202020204" pitchFamily="34" charset="0"/>
              <a:ea typeface="微軟正黑體" panose="020B0604030504040204" pitchFamily="34" charset="-120"/>
              <a:cs typeface="Arial" panose="020B0604020202020204" pitchFamily="34" charset="0"/>
            </a:endParaRPr>
          </a:p>
          <a:p>
            <a:pPr marL="0" indent="0" fontAlgn="base">
              <a:spcBef>
                <a:spcPts val="2000"/>
              </a:spcBef>
              <a:buNone/>
            </a:pPr>
            <a:endParaRPr lang="en-US" altLang="zh-TW" sz="12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70</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40718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215357" cy="4012380"/>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endParaRPr lang="en-US" altLang="zh-TW" sz="1600"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機車是怎麼煞住的呢？</a:t>
            </a:r>
            <a:r>
              <a:rPr lang="zh-TW" altLang="en-US" sz="1600" dirty="0">
                <a:solidFill>
                  <a:srgbClr val="0066CC"/>
                </a:solidFill>
                <a:latin typeface="Arial" panose="020B0604020202020204" pitchFamily="34" charset="0"/>
                <a:cs typeface="Arial" panose="020B0604020202020204" pitchFamily="34" charset="0"/>
              </a:rPr>
              <a:t>白馥瑋、黃英哲（</a:t>
            </a:r>
            <a:r>
              <a:rPr lang="en-US" altLang="zh-TW" sz="1600" dirty="0">
                <a:solidFill>
                  <a:srgbClr val="0066CC"/>
                </a:solidFill>
                <a:latin typeface="Arial" panose="020B0604020202020204" pitchFamily="34" charset="0"/>
                <a:cs typeface="Arial" panose="020B0604020202020204" pitchFamily="34" charset="0"/>
              </a:rPr>
              <a:t>2018</a:t>
            </a:r>
            <a:r>
              <a:rPr lang="zh-TW" altLang="en-US" sz="1600" dirty="0">
                <a:solidFill>
                  <a:srgbClr val="0066CC"/>
                </a:solidFill>
                <a:latin typeface="Arial" panose="020B0604020202020204" pitchFamily="34" charset="0"/>
                <a:cs typeface="Arial" panose="020B0604020202020204" pitchFamily="34" charset="0"/>
              </a:rPr>
              <a:t>）</a:t>
            </a:r>
            <a:r>
              <a:rPr lang="zh-TW" altLang="en-US" sz="1600" dirty="0">
                <a:latin typeface="Arial" panose="020B0604020202020204" pitchFamily="34" charset="0"/>
                <a:cs typeface="Arial" panose="020B0604020202020204" pitchFamily="34" charset="0"/>
              </a:rPr>
              <a:t>指出，現今機車多用「前碟煞後鼓煞」或是「雙碟煞」的設計。鼓煞是將油管內的液體把「煞車蹄片」外推產生熱能而使機車停住；碟煞則是該液體引入「煞車卡鉗」去推動活塞，致使活塞上面的「來令片」與煞車碟盤摩擦而產生的熱能使機車停住，而兩者都是利用動能轉熱能而產生煞車效果</a:t>
            </a:r>
            <a:r>
              <a:rPr lang="zh-TW" altLang="en-US" sz="1600" dirty="0">
                <a:solidFill>
                  <a:srgbClr val="0066CC"/>
                </a:solidFill>
                <a:latin typeface="Arial" panose="020B0604020202020204" pitchFamily="34" charset="0"/>
                <a:cs typeface="Arial" panose="020B0604020202020204" pitchFamily="34" charset="0"/>
              </a:rPr>
              <a:t>（白馥瑋、黃英哲，</a:t>
            </a:r>
            <a:r>
              <a:rPr lang="en-US" altLang="zh-TW" sz="1600" dirty="0">
                <a:solidFill>
                  <a:srgbClr val="0066CC"/>
                </a:solidFill>
                <a:latin typeface="Arial" panose="020B0604020202020204" pitchFamily="34" charset="0"/>
                <a:cs typeface="Arial" panose="020B0604020202020204" pitchFamily="34" charset="0"/>
              </a:rPr>
              <a:t>2018</a:t>
            </a:r>
            <a:r>
              <a:rPr lang="zh-TW" altLang="en-US" sz="1600" dirty="0">
                <a:solidFill>
                  <a:srgbClr val="0066CC"/>
                </a:solidFill>
                <a:latin typeface="Arial" panose="020B0604020202020204" pitchFamily="34" charset="0"/>
                <a:cs typeface="Arial" panose="020B0604020202020204" pitchFamily="34" charset="0"/>
              </a:rPr>
              <a:t>） </a:t>
            </a:r>
            <a:r>
              <a:rPr lang="zh-TW" alt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6191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學習活動二：這段可以怎麼</a:t>
            </a:r>
            <a:r>
              <a:rPr lang="zh-TW" altLang="en-US" sz="2800" u="sng" dirty="0"/>
              <a:t>改寫</a:t>
            </a:r>
            <a:r>
              <a:rPr lang="zh-TW" altLang="en-US" sz="2800" dirty="0"/>
              <a:t>？</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55280" y="893312"/>
            <a:ext cx="4400532" cy="5690368"/>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550" dirty="0">
                <a:solidFill>
                  <a:schemeClr val="tx1"/>
                </a:solidFill>
                <a:latin typeface="Arial" panose="020B0604020202020204" pitchFamily="34" charset="0"/>
                <a:cs typeface="Arial" panose="020B0604020202020204" pitchFamily="34" charset="0"/>
              </a:rPr>
              <a:t>粒線體對</a:t>
            </a:r>
            <a:r>
              <a:rPr lang="en-US" altLang="zh-TW" sz="1550" dirty="0">
                <a:solidFill>
                  <a:schemeClr val="tx1"/>
                </a:solidFill>
                <a:latin typeface="Arial" panose="020B0604020202020204" pitchFamily="34" charset="0"/>
                <a:cs typeface="Arial" panose="020B0604020202020204" pitchFamily="34" charset="0"/>
              </a:rPr>
              <a:t>3</a:t>
            </a:r>
            <a:r>
              <a:rPr lang="zh-TW" altLang="en-US" sz="1550" dirty="0">
                <a:solidFill>
                  <a:schemeClr val="tx1"/>
                </a:solidFill>
                <a:latin typeface="Arial" panose="020B0604020202020204" pitchFamily="34" charset="0"/>
                <a:cs typeface="Arial" panose="020B0604020202020204" pitchFamily="34" charset="0"/>
              </a:rPr>
              <a:t>大營養素進行有效率的代謝，無論是產能或產熱都必須消耗氧氣。血紅素或肌紅素結構中能與氧氣結合的血基質，或細胞色素裡負責電子傳遞的血基質，也需要由粒線體裡一連串的酵素協力建構而成。與正常組織的生理狀態相比，腫瘤組織中形成血基質的酵素活性相當低，造成具有光感特性的血基質前驅物容易累積在癌細胞的粒線體內。</a:t>
            </a:r>
          </a:p>
          <a:p>
            <a:pPr marL="0" indent="0" algn="just" fontAlgn="base">
              <a:spcBef>
                <a:spcPts val="500"/>
              </a:spcBef>
              <a:buNone/>
            </a:pPr>
            <a:r>
              <a:rPr lang="zh-TW" altLang="en-US" sz="1550" dirty="0">
                <a:solidFill>
                  <a:schemeClr val="tx1"/>
                </a:solidFill>
                <a:latin typeface="Arial" panose="020B0604020202020204" pitchFamily="34" charset="0"/>
                <a:cs typeface="Arial" panose="020B0604020202020204" pitchFamily="34" charset="0"/>
              </a:rPr>
              <a:t>這時如果給予特殊波長的光激發，會間接產生氧自由基，粒線體因嚴重被破壞，進而啟動細胞凋亡的訊息傳遞路徑來快速殺死癌細胞。現今光動力治療的開發便是利用光感物質易被腫瘤吸收，傾向積聚在粒線體內的特性，以光化學反應達到破壞腫瘤的目的，但不會對正常組織造成傷害。</a:t>
            </a:r>
            <a:endParaRPr lang="en-US" altLang="zh-TW" sz="1550" dirty="0">
              <a:solidFill>
                <a:schemeClr val="tx1"/>
              </a:solidFill>
              <a:latin typeface="Arial" panose="020B0604020202020204" pitchFamily="34" charset="0"/>
              <a:cs typeface="Arial" panose="020B0604020202020204" pitchFamily="34" charset="0"/>
            </a:endParaRPr>
          </a:p>
          <a:p>
            <a:pPr marL="0" indent="0" fontAlgn="base">
              <a:spcBef>
                <a:spcPts val="2300"/>
              </a:spcBef>
              <a:buNone/>
            </a:pPr>
            <a:r>
              <a:rPr lang="zh-TW" altLang="en-US" sz="1200" dirty="0">
                <a:solidFill>
                  <a:schemeClr val="tx1"/>
                </a:solidFill>
                <a:latin typeface="Arial" panose="020B0604020202020204" pitchFamily="34" charset="0"/>
                <a:cs typeface="Arial" panose="020B0604020202020204" pitchFamily="34" charset="0"/>
              </a:rPr>
              <a:t>文字來源：郭朝禎（</a:t>
            </a:r>
            <a:r>
              <a:rPr lang="en-US" altLang="zh-TW" sz="1200" dirty="0">
                <a:solidFill>
                  <a:schemeClr val="tx1"/>
                </a:solidFill>
                <a:latin typeface="Arial" panose="020B0604020202020204" pitchFamily="34" charset="0"/>
                <a:cs typeface="Arial" panose="020B0604020202020204" pitchFamily="34" charset="0"/>
              </a:rPr>
              <a:t>2011</a:t>
            </a:r>
            <a:r>
              <a:rPr lang="zh-TW" altLang="en-US" sz="1200" dirty="0">
                <a:solidFill>
                  <a:schemeClr val="tx1"/>
                </a:solidFill>
                <a:latin typeface="Arial" panose="020B0604020202020204" pitchFamily="34" charset="0"/>
                <a:cs typeface="Arial" panose="020B0604020202020204" pitchFamily="34" charset="0"/>
              </a:rPr>
              <a:t>年</a:t>
            </a:r>
            <a:r>
              <a:rPr lang="en-US" altLang="zh-TW" sz="1200" dirty="0">
                <a:solidFill>
                  <a:schemeClr val="tx1"/>
                </a:solidFill>
                <a:latin typeface="Arial" panose="020B0604020202020204" pitchFamily="34" charset="0"/>
                <a:cs typeface="Arial" panose="020B0604020202020204" pitchFamily="34" charset="0"/>
              </a:rPr>
              <a:t>10</a:t>
            </a:r>
            <a:r>
              <a:rPr lang="zh-TW" altLang="en-US" sz="1200" dirty="0">
                <a:solidFill>
                  <a:schemeClr val="tx1"/>
                </a:solidFill>
                <a:latin typeface="Arial" panose="020B0604020202020204" pitchFamily="34" charset="0"/>
                <a:cs typeface="Arial" panose="020B0604020202020204" pitchFamily="34" charset="0"/>
              </a:rPr>
              <a:t>月</a:t>
            </a:r>
            <a:r>
              <a:rPr lang="en-US" altLang="zh-TW" sz="1200" dirty="0">
                <a:solidFill>
                  <a:schemeClr val="tx1"/>
                </a:solidFill>
                <a:latin typeface="Arial" panose="020B0604020202020204" pitchFamily="34" charset="0"/>
                <a:cs typeface="Arial" panose="020B0604020202020204" pitchFamily="34" charset="0"/>
              </a:rPr>
              <a:t>12</a:t>
            </a:r>
            <a:r>
              <a:rPr lang="zh-TW" altLang="en-US" sz="1200" dirty="0">
                <a:solidFill>
                  <a:schemeClr val="tx1"/>
                </a:solidFill>
                <a:latin typeface="Arial" panose="020B0604020202020204" pitchFamily="34" charset="0"/>
                <a:cs typeface="Arial" panose="020B0604020202020204" pitchFamily="34" charset="0"/>
              </a:rPr>
              <a:t>日）。細胞能量工廠</a:t>
            </a:r>
            <a:r>
              <a:rPr lang="en-US" altLang="zh-TW" sz="1200" dirty="0">
                <a:solidFill>
                  <a:schemeClr val="tx1"/>
                </a:solidFill>
                <a:latin typeface="Arial" panose="020B0604020202020204" pitchFamily="34" charset="0"/>
                <a:cs typeface="Arial" panose="020B0604020202020204" pitchFamily="34" charset="0"/>
              </a:rPr>
              <a:t>—</a:t>
            </a:r>
            <a:r>
              <a:rPr lang="zh-TW" altLang="en-US" sz="1200" dirty="0">
                <a:solidFill>
                  <a:schemeClr val="tx1"/>
                </a:solidFill>
                <a:latin typeface="Arial" panose="020B0604020202020204" pitchFamily="34" charset="0"/>
                <a:cs typeface="Arial" panose="020B0604020202020204" pitchFamily="34" charset="0"/>
              </a:rPr>
              <a:t>粒線體的生理功能。</a:t>
            </a:r>
            <a:r>
              <a:rPr lang="en-US" altLang="zh-TW" sz="1200" dirty="0">
                <a:solidFill>
                  <a:schemeClr val="tx1"/>
                </a:solidFill>
                <a:latin typeface="Arial" panose="020B0604020202020204" pitchFamily="34" charset="0"/>
                <a:cs typeface="Arial" panose="020B0604020202020204" pitchFamily="34" charset="0"/>
                <a:hlinkClick r:id="rId3"/>
              </a:rPr>
              <a:t>https://scitechvista.nat.gov.tw/Article/C000003/detail?ID=f83245ea-c8cb-4409-97fe-bbb1edc10dcc</a:t>
            </a:r>
            <a:endParaRPr lang="en-US" altLang="zh-TW" sz="12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71</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215357" cy="5859233"/>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endParaRPr lang="en-US" altLang="zh-TW" sz="1600"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500" dirty="0">
                <a:latin typeface="Arial" panose="020B0604020202020204" pitchFamily="34" charset="0"/>
                <a:cs typeface="Arial" panose="020B0604020202020204" pitchFamily="34" charset="0"/>
              </a:rPr>
              <a:t>為何麼可以光對粒腺體的化學反應來治療腫瘤？</a:t>
            </a:r>
            <a:r>
              <a:rPr lang="zh-TW" altLang="en-US" sz="1500" dirty="0">
                <a:solidFill>
                  <a:srgbClr val="0066CC"/>
                </a:solidFill>
                <a:latin typeface="Arial" panose="020B0604020202020204" pitchFamily="34" charset="0"/>
                <a:cs typeface="Arial" panose="020B0604020202020204" pitchFamily="34" charset="0"/>
              </a:rPr>
              <a:t>郭朝禎（</a:t>
            </a:r>
            <a:r>
              <a:rPr lang="en-US" altLang="zh-TW" sz="1500" dirty="0">
                <a:solidFill>
                  <a:srgbClr val="0066CC"/>
                </a:solidFill>
                <a:latin typeface="Arial" panose="020B0604020202020204" pitchFamily="34" charset="0"/>
                <a:cs typeface="Arial" panose="020B0604020202020204" pitchFamily="34" charset="0"/>
              </a:rPr>
              <a:t>2011</a:t>
            </a:r>
            <a:r>
              <a:rPr lang="zh-TW" altLang="en-US" sz="1500" dirty="0">
                <a:solidFill>
                  <a:srgbClr val="0066CC"/>
                </a:solidFill>
                <a:latin typeface="Arial" panose="020B0604020202020204" pitchFamily="34" charset="0"/>
                <a:cs typeface="Arial" panose="020B0604020202020204" pitchFamily="34" charset="0"/>
              </a:rPr>
              <a:t>）</a:t>
            </a:r>
            <a:r>
              <a:rPr lang="zh-TW" altLang="en-US" sz="1500" dirty="0">
                <a:solidFill>
                  <a:schemeClr val="tx1">
                    <a:lumMod val="85000"/>
                    <a:lumOff val="15000"/>
                  </a:schemeClr>
                </a:solidFill>
                <a:latin typeface="Arial" panose="020B0604020202020204" pitchFamily="34" charset="0"/>
                <a:cs typeface="Arial" panose="020B0604020202020204" pitchFamily="34" charset="0"/>
              </a:rPr>
              <a:t>在文中</a:t>
            </a:r>
            <a:r>
              <a:rPr lang="zh-TW" altLang="en-US" sz="1500" dirty="0">
                <a:latin typeface="Arial" panose="020B0604020202020204" pitchFamily="34" charset="0"/>
                <a:cs typeface="Arial" panose="020B0604020202020204" pitchFamily="34" charset="0"/>
              </a:rPr>
              <a:t>首先指出，粒腺體的功能，是讓其中的酵素，可以幫忙血基質與氧氣結合，讓三大營養素可以代謝。</a:t>
            </a:r>
            <a:r>
              <a:rPr lang="zh-TW" altLang="en-US" sz="1500" dirty="0">
                <a:solidFill>
                  <a:srgbClr val="0066CC"/>
                </a:solidFill>
                <a:latin typeface="Arial" panose="020B0604020202020204" pitchFamily="34" charset="0"/>
                <a:cs typeface="Arial" panose="020B0604020202020204" pitchFamily="34" charset="0"/>
              </a:rPr>
              <a:t>他也表示</a:t>
            </a:r>
            <a:r>
              <a:rPr lang="zh-TW" altLang="en-US" sz="1500" dirty="0">
                <a:latin typeface="Arial" panose="020B0604020202020204" pitchFamily="34" charset="0"/>
                <a:cs typeface="Arial" panose="020B0604020202020204" pitchFamily="34" charset="0"/>
              </a:rPr>
              <a:t>，因為腫瘤組織中能形成血基質的酵素活性不高，所以較正常細胞，這種有光感特性的血基質前趨物比較容易在癌細胞中累積。</a:t>
            </a:r>
          </a:p>
          <a:p>
            <a:pPr algn="just">
              <a:lnSpc>
                <a:spcPct val="120000"/>
              </a:lnSpc>
              <a:spcAft>
                <a:spcPts val="200"/>
              </a:spcAft>
            </a:pPr>
            <a:r>
              <a:rPr lang="zh-TW" altLang="en-US" sz="1500" dirty="0">
                <a:solidFill>
                  <a:srgbClr val="0066CC"/>
                </a:solidFill>
                <a:latin typeface="Arial" panose="020B0604020202020204" pitchFamily="34" charset="0"/>
                <a:cs typeface="Arial" panose="020B0604020202020204" pitchFamily="34" charset="0"/>
              </a:rPr>
              <a:t>郭朝禎（</a:t>
            </a:r>
            <a:r>
              <a:rPr lang="en-US" altLang="zh-TW" sz="1500" dirty="0">
                <a:solidFill>
                  <a:srgbClr val="0066CC"/>
                </a:solidFill>
                <a:latin typeface="Arial" panose="020B0604020202020204" pitchFamily="34" charset="0"/>
                <a:cs typeface="Arial" panose="020B0604020202020204" pitchFamily="34" charset="0"/>
              </a:rPr>
              <a:t>2011</a:t>
            </a:r>
            <a:r>
              <a:rPr lang="zh-TW" altLang="en-US" sz="1500" dirty="0">
                <a:solidFill>
                  <a:srgbClr val="0066CC"/>
                </a:solidFill>
                <a:latin typeface="Arial" panose="020B0604020202020204" pitchFamily="34" charset="0"/>
                <a:cs typeface="Arial" panose="020B0604020202020204" pitchFamily="34" charset="0"/>
              </a:rPr>
              <a:t>）</a:t>
            </a:r>
            <a:r>
              <a:rPr lang="zh-TW" altLang="en-US" sz="1500" dirty="0">
                <a:solidFill>
                  <a:schemeClr val="tx1">
                    <a:lumMod val="85000"/>
                    <a:lumOff val="15000"/>
                  </a:schemeClr>
                </a:solidFill>
                <a:latin typeface="Arial" panose="020B0604020202020204" pitchFamily="34" charset="0"/>
                <a:cs typeface="Arial" panose="020B0604020202020204" pitchFamily="34" charset="0"/>
              </a:rPr>
              <a:t>進一步說明，</a:t>
            </a:r>
            <a:r>
              <a:rPr lang="zh-TW" altLang="en-US" sz="1500" dirty="0">
                <a:latin typeface="Arial" panose="020B0604020202020204" pitchFamily="34" charset="0"/>
                <a:cs typeface="Arial" panose="020B0604020202020204" pitchFamily="34" charset="0"/>
              </a:rPr>
              <a:t>因為血基質的前趨物具有光感性，如果我們用特殊波長的光照射它們，間接產生自由基，就會破壞粒腺體，進而殺死癌細胞。換言之，光治療腫瘤的原理，是利用腫瘤易吸收光感物質，且聚集在粒腺體中的特性，達到光照射產生化學反應而破壞腫瘤的目的，而且這種光照射，不會傷害到正常組織。</a:t>
            </a:r>
          </a:p>
        </p:txBody>
      </p:sp>
    </p:spTree>
    <p:extLst>
      <p:ext uri="{BB962C8B-B14F-4D97-AF65-F5344CB8AC3E}">
        <p14:creationId xmlns:p14="http://schemas.microsoft.com/office/powerpoint/2010/main" val="82077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學習活動三：這段可以怎麼</a:t>
            </a:r>
            <a:r>
              <a:rPr lang="zh-TW" altLang="en-US" sz="2800" u="sng" dirty="0"/>
              <a:t>摘寫</a:t>
            </a:r>
            <a:r>
              <a:rPr lang="zh-TW" altLang="en-US" sz="2800" dirty="0"/>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72</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833718" y="859913"/>
            <a:ext cx="8044197" cy="5855135"/>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905435" y="919367"/>
            <a:ext cx="7972480" cy="5173339"/>
          </a:xfrm>
          <a:prstGeom prst="rect">
            <a:avLst/>
          </a:prstGeom>
          <a:noFill/>
          <a:ln>
            <a:noFill/>
          </a:ln>
        </p:spPr>
        <p:txBody>
          <a:bodyPr wrap="square" rtlCol="0">
            <a:spAutoFit/>
          </a:bodyPr>
          <a:lstStyle/>
          <a:p>
            <a:r>
              <a:rPr lang="zh-TW" altLang="en-US" sz="1400" b="1" dirty="0">
                <a:solidFill>
                  <a:schemeClr val="accent1">
                    <a:lumMod val="50000"/>
                  </a:schemeClr>
                </a:solidFill>
                <a:latin typeface="Arial" panose="020B0604020202020204" pitchFamily="34" charset="0"/>
              </a:rPr>
              <a:t>原文：</a:t>
            </a:r>
            <a:endParaRPr lang="en-US" altLang="zh-TW" sz="1400" b="1" dirty="0">
              <a:solidFill>
                <a:schemeClr val="accent1">
                  <a:lumMod val="50000"/>
                </a:schemeClr>
              </a:solidFill>
              <a:latin typeface="Arial" panose="020B0604020202020204" pitchFamily="34" charset="0"/>
            </a:endParaRPr>
          </a:p>
          <a:p>
            <a:pPr>
              <a:lnSpc>
                <a:spcPct val="114000"/>
              </a:lnSpc>
              <a:spcBef>
                <a:spcPts val="600"/>
              </a:spcBef>
            </a:pPr>
            <a:r>
              <a:rPr lang="zh-TW" altLang="en-US" sz="1450" b="1" dirty="0">
                <a:latin typeface="Arial" panose="020B0604020202020204" pitchFamily="34" charset="0"/>
              </a:rPr>
              <a:t>一般口罩</a:t>
            </a:r>
            <a:endParaRPr lang="en-US" sz="1450" dirty="0">
              <a:latin typeface="Arial" panose="020B0604020202020204" pitchFamily="34" charset="0"/>
            </a:endParaRPr>
          </a:p>
          <a:p>
            <a:pPr algn="just">
              <a:lnSpc>
                <a:spcPct val="114000"/>
              </a:lnSpc>
              <a:spcBef>
                <a:spcPts val="200"/>
              </a:spcBef>
            </a:pPr>
            <a:r>
              <a:rPr lang="zh-TW" altLang="en-US" sz="1450" dirty="0">
                <a:latin typeface="Arial" panose="020B0604020202020204" pitchFamily="34" charset="0"/>
              </a:rPr>
              <a:t>這</a:t>
            </a:r>
            <a:r>
              <a:rPr lang="zh-TW" altLang="en-US" sz="1450" dirty="0">
                <a:latin typeface="Arial" panose="020B0604020202020204" pitchFamily="34" charset="0"/>
                <a:cs typeface="Arial" panose="020B0604020202020204" pitchFamily="34" charset="0"/>
              </a:rPr>
              <a:t>種口罩是在一般銷售大眾健康產品的零售商店中最容易找到的口罩，因為這種口罩沒有經過額外的處理，其纖維結構的孔隙相當大（約</a:t>
            </a:r>
            <a:r>
              <a:rPr lang="en-US" sz="1450" dirty="0">
                <a:latin typeface="Arial" panose="020B0604020202020204" pitchFamily="34" charset="0"/>
                <a:cs typeface="Arial" panose="020B0604020202020204" pitchFamily="34" charset="0"/>
              </a:rPr>
              <a:t>1</a:t>
            </a:r>
            <a:r>
              <a:rPr lang="zh-TW" altLang="en-US" sz="1450" dirty="0">
                <a:latin typeface="Arial" panose="020B0604020202020204" pitchFamily="34" charset="0"/>
                <a:cs typeface="Arial" panose="020B0604020202020204" pitchFamily="34" charset="0"/>
              </a:rPr>
              <a:t>微米），所以無法有效阻止經空氣傳染的病原。此外，一般的口罩對於比較容易進入人類呼吸系統的灰塵，並沒有防護的效果，但對於顆粒大的灰塵，還是有一些阻絕的作用。這種口罩可以作為保暖、避免灰頭土臉與鼻孔骯髒等用途，但是不可作為防止病菌侵入之用。不過檢測顯示，一般口罩對粒徑小於 </a:t>
            </a:r>
            <a:r>
              <a:rPr lang="en-US" sz="1450" dirty="0">
                <a:latin typeface="Arial" panose="020B0604020202020204" pitchFamily="34" charset="0"/>
                <a:cs typeface="Arial" panose="020B0604020202020204" pitchFamily="34" charset="0"/>
              </a:rPr>
              <a:t>100 </a:t>
            </a:r>
            <a:r>
              <a:rPr lang="zh-TW" altLang="en-US" sz="1450" dirty="0">
                <a:latin typeface="Arial" panose="020B0604020202020204" pitchFamily="34" charset="0"/>
                <a:cs typeface="Arial" panose="020B0604020202020204" pitchFamily="34" charset="0"/>
              </a:rPr>
              <a:t>奈米（</a:t>
            </a:r>
            <a:r>
              <a:rPr lang="en-US" sz="1450" dirty="0">
                <a:latin typeface="Arial" panose="020B0604020202020204" pitchFamily="34" charset="0"/>
                <a:cs typeface="Arial" panose="020B0604020202020204" pitchFamily="34" charset="0"/>
              </a:rPr>
              <a:t>nm</a:t>
            </a:r>
            <a:r>
              <a:rPr lang="zh-TW" altLang="en-US" sz="1450" dirty="0">
                <a:latin typeface="Arial" panose="020B0604020202020204" pitchFamily="34" charset="0"/>
                <a:cs typeface="Arial" panose="020B0604020202020204" pitchFamily="34" charset="0"/>
              </a:rPr>
              <a:t>）的病毒，似乎仍有一定的阻絕效果。</a:t>
            </a:r>
            <a:endParaRPr lang="en-US" sz="1450" dirty="0">
              <a:latin typeface="Arial" panose="020B0604020202020204" pitchFamily="34" charset="0"/>
              <a:cs typeface="Arial" panose="020B0604020202020204" pitchFamily="34" charset="0"/>
            </a:endParaRPr>
          </a:p>
          <a:p>
            <a:pPr>
              <a:lnSpc>
                <a:spcPct val="114000"/>
              </a:lnSpc>
              <a:spcBef>
                <a:spcPts val="600"/>
              </a:spcBef>
            </a:pPr>
            <a:r>
              <a:rPr lang="zh-TW" altLang="en-US" sz="1450" b="1" dirty="0">
                <a:latin typeface="Arial" panose="020B0604020202020204" pitchFamily="34" charset="0"/>
                <a:cs typeface="Arial" panose="020B0604020202020204" pitchFamily="34" charset="0"/>
              </a:rPr>
              <a:t>活性碳口罩</a:t>
            </a:r>
            <a:endParaRPr lang="en-US" sz="1450" dirty="0">
              <a:latin typeface="Arial" panose="020B0604020202020204" pitchFamily="34" charset="0"/>
              <a:cs typeface="Arial" panose="020B0604020202020204" pitchFamily="34" charset="0"/>
            </a:endParaRPr>
          </a:p>
          <a:p>
            <a:pPr algn="just">
              <a:lnSpc>
                <a:spcPct val="114000"/>
              </a:lnSpc>
              <a:spcBef>
                <a:spcPts val="200"/>
              </a:spcBef>
            </a:pPr>
            <a:r>
              <a:rPr lang="zh-TW" altLang="en-US" sz="1450" dirty="0">
                <a:latin typeface="Arial" panose="020B0604020202020204" pitchFamily="34" charset="0"/>
                <a:cs typeface="Arial" panose="020B0604020202020204" pitchFamily="34" charset="0"/>
              </a:rPr>
              <a:t>活性碳具有多孔隙的結構。其過濾層的主要功用在於吸附有機氣體、具惡臭的分子及毒性粉塵，並非用於過濾粉塵，不具殺菌的功能。再者，活性碳的使用還有一項限制，一旦所有的細孔都被填滿，便失去效用，此時必須置換口罩，但何時到達飽合點並不太容易判斷。活性碳會將病毒粒子吸引到口罩表面，但是卻無法「殺死病毒」，因此，手、眼、鼻或嘴意外接觸到使用過的活性碳口罩表面，依然有可能導致疾病的傳染。</a:t>
            </a:r>
            <a:endParaRPr lang="en-US" sz="1450" dirty="0">
              <a:latin typeface="Arial" panose="020B0604020202020204" pitchFamily="34" charset="0"/>
              <a:cs typeface="Arial" panose="020B0604020202020204" pitchFamily="34" charset="0"/>
            </a:endParaRPr>
          </a:p>
          <a:p>
            <a:pPr>
              <a:lnSpc>
                <a:spcPct val="114000"/>
              </a:lnSpc>
              <a:spcBef>
                <a:spcPts val="600"/>
              </a:spcBef>
            </a:pPr>
            <a:r>
              <a:rPr lang="zh-TW" altLang="en-US" sz="1450" b="1" dirty="0">
                <a:latin typeface="Arial" panose="020B0604020202020204" pitchFamily="34" charset="0"/>
                <a:cs typeface="Arial" panose="020B0604020202020204" pitchFamily="34" charset="0"/>
              </a:rPr>
              <a:t>醫療用口罩</a:t>
            </a:r>
            <a:endParaRPr lang="en-US" sz="1450" dirty="0">
              <a:latin typeface="Arial" panose="020B0604020202020204" pitchFamily="34" charset="0"/>
              <a:cs typeface="Arial" panose="020B0604020202020204" pitchFamily="34" charset="0"/>
            </a:endParaRPr>
          </a:p>
          <a:p>
            <a:pPr algn="just">
              <a:lnSpc>
                <a:spcPct val="114000"/>
              </a:lnSpc>
              <a:spcBef>
                <a:spcPts val="200"/>
              </a:spcBef>
            </a:pPr>
            <a:r>
              <a:rPr lang="zh-TW" altLang="en-US" sz="1450" dirty="0">
                <a:latin typeface="Arial" panose="020B0604020202020204" pitchFamily="34" charset="0"/>
                <a:cs typeface="Arial" panose="020B0604020202020204" pitchFamily="34" charset="0"/>
              </a:rPr>
              <a:t>醫用口罩主要是為了避免醫生的飛沫影響病人，功能設計並不是要免於吸入粒狀有害物，其效果雖然比棉紗口罩及布質印花口罩好，但是頂多也只有 </a:t>
            </a:r>
            <a:r>
              <a:rPr lang="en-US" sz="1450" dirty="0">
                <a:latin typeface="Arial" panose="020B0604020202020204" pitchFamily="34" charset="0"/>
                <a:cs typeface="Arial" panose="020B0604020202020204" pitchFamily="34" charset="0"/>
              </a:rPr>
              <a:t>70</a:t>
            </a:r>
            <a:r>
              <a:rPr lang="zh-TW" altLang="en-US" sz="1450" dirty="0">
                <a:latin typeface="Arial" panose="020B0604020202020204" pitchFamily="34" charset="0"/>
                <a:cs typeface="Arial" panose="020B0604020202020204" pitchFamily="34" charset="0"/>
              </a:rPr>
              <a:t>％ 的效果，拿這樣的口罩來阻絕病菌，效果可能非常有限。標準的外科醫療用口罩分三層，外層有阻塵阻水作用，可防止飛沫進入口罩裡面，中層有過濾作用，可擋住 </a:t>
            </a:r>
            <a:r>
              <a:rPr lang="en-US" sz="1450" dirty="0">
                <a:latin typeface="Arial" panose="020B0604020202020204" pitchFamily="34" charset="0"/>
                <a:cs typeface="Arial" panose="020B0604020202020204" pitchFamily="34" charset="0"/>
              </a:rPr>
              <a:t>90</a:t>
            </a:r>
            <a:r>
              <a:rPr lang="zh-TW" altLang="en-US" sz="1450" dirty="0">
                <a:latin typeface="Arial" panose="020B0604020202020204" pitchFamily="34" charset="0"/>
                <a:cs typeface="Arial" panose="020B0604020202020204" pitchFamily="34" charset="0"/>
              </a:rPr>
              <a:t>％ 以上的  </a:t>
            </a:r>
            <a:r>
              <a:rPr lang="en-US" sz="1450" dirty="0">
                <a:latin typeface="Arial" panose="020B0604020202020204" pitchFamily="34" charset="0"/>
                <a:cs typeface="Arial" panose="020B0604020202020204" pitchFamily="34" charset="0"/>
              </a:rPr>
              <a:t>5</a:t>
            </a:r>
            <a:r>
              <a:rPr lang="zh-TW" altLang="en-US" sz="1450" dirty="0">
                <a:latin typeface="Arial" panose="020B0604020202020204" pitchFamily="34" charset="0"/>
                <a:cs typeface="Arial" panose="020B0604020202020204" pitchFamily="34" charset="0"/>
              </a:rPr>
              <a:t>微米顆粒，近口鼻的一層作為吸濕之用。</a:t>
            </a:r>
            <a:endParaRPr lang="en-US" sz="145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A5C9F3D-9D48-E149-9359-BFF72D680796}"/>
              </a:ext>
            </a:extLst>
          </p:cNvPr>
          <p:cNvSpPr txBox="1"/>
          <p:nvPr/>
        </p:nvSpPr>
        <p:spPr>
          <a:xfrm>
            <a:off x="914400" y="6185546"/>
            <a:ext cx="7972480" cy="492443"/>
          </a:xfrm>
          <a:prstGeom prst="rect">
            <a:avLst/>
          </a:prstGeom>
          <a:noFill/>
        </p:spPr>
        <p:txBody>
          <a:bodyPr wrap="square" rtlCol="0">
            <a:spAutoFit/>
          </a:bodyPr>
          <a:lstStyle/>
          <a:p>
            <a:r>
              <a:rPr lang="zh-TW" altLang="en-US" sz="1300" dirty="0">
                <a:latin typeface="Arial" panose="020B0604020202020204" pitchFamily="34" charset="0"/>
                <a:cs typeface="Arial" panose="020B0604020202020204" pitchFamily="34" charset="0"/>
              </a:rPr>
              <a:t>文字來源：劉宣良、許家銘（</a:t>
            </a:r>
            <a:r>
              <a:rPr lang="en-US" sz="1300" dirty="0">
                <a:latin typeface="Arial" panose="020B0604020202020204" pitchFamily="34" charset="0"/>
                <a:cs typeface="Arial" panose="020B0604020202020204" pitchFamily="34" charset="0"/>
              </a:rPr>
              <a:t>2003</a:t>
            </a:r>
            <a:r>
              <a:rPr lang="zh-TW" altLang="en-US" sz="1300" dirty="0">
                <a:latin typeface="Arial" panose="020B0604020202020204" pitchFamily="34" charset="0"/>
                <a:cs typeface="Arial" panose="020B0604020202020204" pitchFamily="34" charset="0"/>
              </a:rPr>
              <a:t>年</a:t>
            </a:r>
            <a:r>
              <a:rPr lang="en-US" altLang="zh-TW" sz="1300" dirty="0">
                <a:latin typeface="Arial" panose="020B0604020202020204" pitchFamily="34" charset="0"/>
                <a:cs typeface="Arial" panose="020B0604020202020204" pitchFamily="34" charset="0"/>
              </a:rPr>
              <a:t>8</a:t>
            </a:r>
            <a:r>
              <a:rPr lang="zh-TW" altLang="en-US" sz="1300" dirty="0">
                <a:latin typeface="Arial" panose="020B0604020202020204" pitchFamily="34" charset="0"/>
                <a:cs typeface="Arial" panose="020B0604020202020204" pitchFamily="34" charset="0"/>
              </a:rPr>
              <a:t>月</a:t>
            </a:r>
            <a:r>
              <a:rPr lang="en-US" altLang="zh-TW" sz="1300" dirty="0">
                <a:latin typeface="Arial" panose="020B0604020202020204" pitchFamily="34" charset="0"/>
                <a:cs typeface="Arial" panose="020B0604020202020204" pitchFamily="34" charset="0"/>
              </a:rPr>
              <a:t>8</a:t>
            </a:r>
            <a:r>
              <a:rPr lang="zh-TW" altLang="en-US" sz="1300" dirty="0">
                <a:latin typeface="Arial" panose="020B0604020202020204" pitchFamily="34" charset="0"/>
                <a:cs typeface="Arial" panose="020B0604020202020204" pitchFamily="34" charset="0"/>
              </a:rPr>
              <a:t>日）。口罩分級，不同等級效用大不同。 </a:t>
            </a:r>
            <a:r>
              <a:rPr lang="en-US" sz="1300" dirty="0">
                <a:latin typeface="Arial" panose="020B0604020202020204" pitchFamily="34" charset="0"/>
                <a:cs typeface="Arial" panose="020B0604020202020204" pitchFamily="34" charset="0"/>
                <a:hlinkClick r:id="rId3"/>
              </a:rPr>
              <a:t>https://scitechvista.nat.gov.tw/Article/C000003/detail?ID=662bab53-229d-4758-afec-ffc912e76c53</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2882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學習活動三：這段可以怎麼</a:t>
            </a:r>
            <a:r>
              <a:rPr lang="zh-TW" altLang="en-US" sz="2800" u="sng" dirty="0"/>
              <a:t>摘寫</a:t>
            </a:r>
            <a:r>
              <a:rPr lang="zh-TW" altLang="en-US" sz="2800" dirty="0"/>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73</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833719" y="859914"/>
            <a:ext cx="7946830"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905435" y="919367"/>
            <a:ext cx="7761531" cy="2793585"/>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摘寫後（範例）：</a:t>
            </a:r>
            <a:endParaRPr lang="en-US" altLang="zh-TW" sz="1600"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不同的口罩有不同的功用。</a:t>
            </a:r>
            <a:r>
              <a:rPr lang="zh-TW" altLang="en-US" dirty="0">
                <a:solidFill>
                  <a:srgbClr val="0066CC"/>
                </a:solidFill>
                <a:latin typeface="Arial" panose="020B0604020202020204" pitchFamily="34" charset="0"/>
                <a:cs typeface="Arial" panose="020B0604020202020204" pitchFamily="34" charset="0"/>
              </a:rPr>
              <a:t>劉宣良、許家銘（</a:t>
            </a:r>
            <a:r>
              <a:rPr lang="en-US" altLang="zh-TW" dirty="0">
                <a:solidFill>
                  <a:srgbClr val="0066CC"/>
                </a:solidFill>
                <a:latin typeface="Arial" panose="020B0604020202020204" pitchFamily="34" charset="0"/>
                <a:cs typeface="Arial" panose="020B0604020202020204" pitchFamily="34" charset="0"/>
              </a:rPr>
              <a:t>2003</a:t>
            </a:r>
            <a:r>
              <a:rPr lang="zh-TW" altLang="en-US" dirty="0">
                <a:solidFill>
                  <a:srgbClr val="0066CC"/>
                </a:solidFill>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指出，口罩可以分為一般口罩、活性碳口罩、醫療用口罩三類。一般口罩孔隙約</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微米，對大灰塵有些阻絕的作用，也可保暖、防骯髒，但不能阻絕大於 </a:t>
            </a:r>
            <a:r>
              <a:rPr lang="en-US" altLang="zh-TW" dirty="0">
                <a:latin typeface="Arial" panose="020B0604020202020204" pitchFamily="34" charset="0"/>
                <a:cs typeface="Arial" panose="020B0604020202020204" pitchFamily="34" charset="0"/>
              </a:rPr>
              <a:t>100</a:t>
            </a:r>
            <a:r>
              <a:rPr lang="zh-TW" altLang="en-US" dirty="0">
                <a:latin typeface="Arial" panose="020B0604020202020204" pitchFamily="34" charset="0"/>
                <a:cs typeface="Arial" panose="020B0604020202020204" pitchFamily="34" charset="0"/>
              </a:rPr>
              <a:t> 奈米的病毒。活性碳結構為多孔隙，可過濾或吸附有機氣體、惡臭分子以及毒性粉塵，但不具殺菌的功能。醫用口罩結構有三層（阻塵與水、過濾、吸濕），其功用是為了避免醫病之間的飛沫，並不能完全阻絕病菌</a:t>
            </a:r>
            <a:r>
              <a:rPr lang="zh-TW" altLang="en-US" dirty="0">
                <a:solidFill>
                  <a:srgbClr val="0066CC"/>
                </a:solidFill>
                <a:latin typeface="Arial" panose="020B0604020202020204" pitchFamily="34" charset="0"/>
                <a:cs typeface="Arial" panose="020B0604020202020204" pitchFamily="34" charset="0"/>
              </a:rPr>
              <a:t>（劉宣良、許家銘，</a:t>
            </a:r>
            <a:r>
              <a:rPr lang="en-US" altLang="zh-TW" dirty="0">
                <a:solidFill>
                  <a:srgbClr val="0066CC"/>
                </a:solidFill>
                <a:latin typeface="Arial" panose="020B0604020202020204" pitchFamily="34" charset="0"/>
                <a:cs typeface="Arial" panose="020B0604020202020204" pitchFamily="34" charset="0"/>
              </a:rPr>
              <a:t>2003</a:t>
            </a:r>
            <a:r>
              <a:rPr lang="zh-TW" altLang="en-US" dirty="0">
                <a:solidFill>
                  <a:srgbClr val="0066CC"/>
                </a:solidFill>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50125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161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257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74</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1009976"/>
            <a:ext cx="2492990" cy="2234458"/>
          </a:xfrm>
          <a:prstGeom prst="rect">
            <a:avLst/>
          </a:prstGeom>
          <a:noFill/>
        </p:spPr>
        <p:txBody>
          <a:bodyPr wrap="non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中文書籍、作者為一人</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a:lnSpc>
                <a:spcPct val="120000"/>
              </a:lnSpc>
            </a:pPr>
            <a:r>
              <a:rPr lang="zh-TW" altLang="en-US" sz="1600" dirty="0">
                <a:latin typeface="Arial" panose="020B0604020202020204" pitchFamily="34" charset="0"/>
              </a:rPr>
              <a:t>作者：蔡聰明</a:t>
            </a:r>
            <a:r>
              <a:rPr lang="en-US" sz="1600" dirty="0">
                <a:latin typeface="Arial" panose="020B0604020202020204" pitchFamily="34" charset="0"/>
              </a:rPr>
              <a:t>  </a:t>
            </a:r>
          </a:p>
          <a:p>
            <a:pPr>
              <a:lnSpc>
                <a:spcPct val="120000"/>
              </a:lnSpc>
            </a:pPr>
            <a:r>
              <a:rPr lang="zh-TW" altLang="en-US" sz="1600" dirty="0">
                <a:latin typeface="Arial" panose="020B0604020202020204" pitchFamily="34" charset="0"/>
              </a:rPr>
              <a:t>書名：數學拾貝</a:t>
            </a:r>
            <a:endParaRPr lang="en-US" altLang="zh-TW" sz="1600" dirty="0">
              <a:latin typeface="Arial" panose="020B0604020202020204" pitchFamily="34" charset="0"/>
            </a:endParaRPr>
          </a:p>
          <a:p>
            <a:pPr>
              <a:lnSpc>
                <a:spcPct val="120000"/>
              </a:lnSpc>
            </a:pPr>
            <a:r>
              <a:rPr lang="zh-TW" altLang="en-US" sz="1600" dirty="0">
                <a:latin typeface="Arial" panose="020B0604020202020204" pitchFamily="34" charset="0"/>
              </a:rPr>
              <a:t>版本</a:t>
            </a:r>
            <a:r>
              <a:rPr lang="zh-TW" altLang="en-US" sz="1600" dirty="0">
                <a:latin typeface="Arial" panose="020B0604020202020204" pitchFamily="34" charset="0"/>
                <a:cs typeface="Arial" panose="020B0604020202020204" pitchFamily="34" charset="0"/>
              </a:rPr>
              <a:t>：第二版 </a:t>
            </a:r>
            <a:endParaRPr lang="en-US" sz="1600" dirty="0">
              <a:latin typeface="Arial" panose="020B0604020202020204" pitchFamily="34" charset="0"/>
              <a:cs typeface="Arial" panose="020B0604020202020204" pitchFamily="34" charset="0"/>
            </a:endParaRPr>
          </a:p>
          <a:p>
            <a:pPr>
              <a:lnSpc>
                <a:spcPct val="120000"/>
              </a:lnSpc>
            </a:pPr>
            <a:r>
              <a:rPr lang="zh-TW" altLang="en-US" sz="1600" dirty="0">
                <a:latin typeface="Arial" panose="020B0604020202020204" pitchFamily="34" charset="0"/>
                <a:cs typeface="Arial" panose="020B0604020202020204" pitchFamily="34" charset="0"/>
              </a:rPr>
              <a:t>出版社：三民書局</a:t>
            </a:r>
            <a:endParaRPr lang="en-US" sz="1600" dirty="0">
              <a:latin typeface="Arial" panose="020B0604020202020204" pitchFamily="34" charset="0"/>
              <a:cs typeface="Arial" panose="020B0604020202020204" pitchFamily="34" charset="0"/>
            </a:endParaRPr>
          </a:p>
          <a:p>
            <a:pPr>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a:lnSpc>
                <a:spcPct val="120000"/>
              </a:lnSpc>
            </a:pPr>
            <a:endParaRPr lang="en-US" dirty="0">
              <a:latin typeface="Arial" panose="020B0604020202020204" pitchFamily="34" charset="0"/>
            </a:endParaRP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282782" cy="1088503"/>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蔡聰明（</a:t>
            </a:r>
            <a:r>
              <a:rPr lang="en-US" altLang="zh-TW" sz="1600" dirty="0">
                <a:latin typeface="Arial" panose="020B0604020202020204" pitchFamily="34" charset="0"/>
                <a:cs typeface="Arial" panose="020B0604020202020204" pitchFamily="34" charset="0"/>
              </a:rPr>
              <a:t>2020</a:t>
            </a:r>
            <a:r>
              <a:rPr lang="zh-TW" altLang="en-US" sz="1600" dirty="0">
                <a:latin typeface="Arial" panose="020B0604020202020204" pitchFamily="34" charset="0"/>
                <a:cs typeface="Arial" panose="020B0604020202020204" pitchFamily="34" charset="0"/>
              </a:rPr>
              <a:t>）。</a:t>
            </a:r>
            <a:r>
              <a:rPr lang="zh-TW" altLang="en-US" sz="1600" b="1" dirty="0">
                <a:latin typeface="Arial" panose="020B0604020202020204" pitchFamily="34" charset="0"/>
                <a:cs typeface="Arial" panose="020B0604020202020204" pitchFamily="34" charset="0"/>
              </a:rPr>
              <a:t>數學拾貝</a:t>
            </a:r>
            <a:r>
              <a:rPr lang="zh-TW" altLang="en-US" sz="1600" dirty="0">
                <a:latin typeface="Arial" panose="020B0604020202020204" pitchFamily="34" charset="0"/>
                <a:cs typeface="Arial" panose="020B0604020202020204" pitchFamily="34" charset="0"/>
              </a:rPr>
              <a:t>（第二版）。</a:t>
            </a:r>
            <a:r>
              <a:rPr lang="zh-TW" altLang="en-US" sz="1600" dirty="0">
                <a:latin typeface="Arial" panose="020B0604020202020204" pitchFamily="34" charset="0"/>
              </a:rPr>
              <a:t>三民書局</a:t>
            </a:r>
            <a:r>
              <a:rPr lang="zh-TW" altLang="en-US" sz="1600" dirty="0">
                <a:latin typeface="Arial" panose="020B0604020202020204" pitchFamily="34" charset="0"/>
                <a:cs typeface="Arial" panose="020B0604020202020204" pitchFamily="34" charset="0"/>
              </a:rPr>
              <a:t>。 </a:t>
            </a: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學習活動四：</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4" y="3545684"/>
            <a:ext cx="2879679" cy="2234458"/>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中文書籍、編輯著作</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12775" indent="-612775">
              <a:lnSpc>
                <a:spcPct val="120000"/>
              </a:lnSpc>
            </a:pPr>
            <a:r>
              <a:rPr lang="zh-TW" altLang="en-US" sz="1600" dirty="0">
                <a:latin typeface="Arial" panose="020B0604020202020204" pitchFamily="34" charset="0"/>
                <a:cs typeface="Arial" panose="020B0604020202020204" pitchFamily="34" charset="0"/>
              </a:rPr>
              <a:t>主編：周倩</a:t>
            </a:r>
            <a:endParaRPr lang="en-US" altLang="zh-TW" sz="1600" dirty="0">
              <a:latin typeface="Arial" panose="020B0604020202020204" pitchFamily="34" charset="0"/>
              <a:cs typeface="Arial" panose="020B0604020202020204" pitchFamily="34" charset="0"/>
            </a:endParaRPr>
          </a:p>
          <a:p>
            <a:pPr marL="606425" indent="-606425">
              <a:lnSpc>
                <a:spcPct val="120000"/>
              </a:lnSpc>
            </a:pPr>
            <a:r>
              <a:rPr lang="zh-TW" altLang="en-US" sz="1600" dirty="0">
                <a:latin typeface="Arial" panose="020B0604020202020204" pitchFamily="34" charset="0"/>
                <a:cs typeface="Arial" panose="020B0604020202020204" pitchFamily="34" charset="0"/>
              </a:rPr>
              <a:t>書名：學術工作者的必修學分：學術倫理及研究誠信</a:t>
            </a:r>
            <a:endParaRPr lang="en-US" altLang="zh-TW" sz="1600" dirty="0">
              <a:latin typeface="Arial" panose="020B0604020202020204" pitchFamily="34" charset="0"/>
              <a:cs typeface="Arial" panose="020B0604020202020204" pitchFamily="34" charset="0"/>
            </a:endParaRPr>
          </a:p>
          <a:p>
            <a:pPr marL="612775" indent="-612775">
              <a:lnSpc>
                <a:spcPct val="120000"/>
              </a:lnSpc>
            </a:pPr>
            <a:r>
              <a:rPr lang="zh-TW" altLang="en-US" sz="1600" dirty="0">
                <a:latin typeface="Arial" panose="020B0604020202020204" pitchFamily="34" charset="0"/>
                <a:cs typeface="Arial" panose="020B0604020202020204" pitchFamily="34" charset="0"/>
              </a:rPr>
              <a:t>出版社：高等教育</a:t>
            </a:r>
            <a:endParaRPr lang="en-US" sz="1600" dirty="0">
              <a:latin typeface="Arial" panose="020B0604020202020204" pitchFamily="34" charset="0"/>
              <a:cs typeface="Arial" panose="020B0604020202020204" pitchFamily="34" charset="0"/>
            </a:endParaRPr>
          </a:p>
          <a:p>
            <a:pPr marL="612775" indent="-612775">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a:lnSpc>
                <a:spcPct val="120000"/>
              </a:lnSpc>
            </a:pPr>
            <a:endParaRPr lang="en-US" dirty="0">
              <a:latin typeface="Arial" panose="020B0604020202020204" pitchFamily="34" charset="0"/>
            </a:endParaRP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5" y="3589843"/>
            <a:ext cx="4282782" cy="1574790"/>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周倩（主編）（</a:t>
            </a:r>
            <a:r>
              <a:rPr lang="en-US" altLang="zh-TW" sz="1600" dirty="0">
                <a:latin typeface="Arial" panose="020B0604020202020204" pitchFamily="34" charset="0"/>
                <a:cs typeface="Arial" panose="020B0604020202020204" pitchFamily="34" charset="0"/>
              </a:rPr>
              <a:t>2020</a:t>
            </a:r>
            <a:r>
              <a:rPr lang="zh-TW" altLang="en-US" sz="1600" dirty="0">
                <a:latin typeface="Arial" panose="020B0604020202020204" pitchFamily="34" charset="0"/>
                <a:cs typeface="Arial" panose="020B0604020202020204" pitchFamily="34" charset="0"/>
              </a:rPr>
              <a:t>）。</a:t>
            </a:r>
            <a:r>
              <a:rPr lang="zh-TW" altLang="en-US" sz="1600" b="1" dirty="0">
                <a:latin typeface="Arial" panose="020B0604020202020204" pitchFamily="34" charset="0"/>
              </a:rPr>
              <a:t>學術工作者的必修學分：學術倫理及研究誠信</a:t>
            </a:r>
            <a:r>
              <a:rPr lang="zh-TW" altLang="en-US" sz="1600" dirty="0">
                <a:latin typeface="Arial" panose="020B0604020202020204" pitchFamily="34" charset="0"/>
                <a:cs typeface="Arial" panose="020B0604020202020204" pitchFamily="34" charset="0"/>
              </a:rPr>
              <a:t>。</a:t>
            </a:r>
            <a:r>
              <a:rPr lang="zh-TW" altLang="en-US" sz="1600" dirty="0">
                <a:latin typeface="Arial" panose="020B0604020202020204" pitchFamily="34" charset="0"/>
              </a:rPr>
              <a:t>高等教育</a:t>
            </a:r>
            <a:r>
              <a:rPr lang="zh-TW" altLang="en-US" sz="1600" dirty="0">
                <a:latin typeface="Arial" panose="020B0604020202020204" pitchFamily="34" charset="0"/>
                <a:cs typeface="Arial" panose="020B0604020202020204" pitchFamily="34" charset="0"/>
              </a:rPr>
              <a:t>。 </a:t>
            </a: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4180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161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257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75</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1009976"/>
            <a:ext cx="3175513" cy="2529923"/>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英文書籍、作者為多人</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cs typeface="Arial" panose="020B0604020202020204" pitchFamily="34" charset="0"/>
              </a:rPr>
              <a:t>作者：</a:t>
            </a:r>
            <a:r>
              <a:rPr lang="en-US" altLang="zh-TW" sz="1600" dirty="0">
                <a:latin typeface="Arial" panose="020B0604020202020204" pitchFamily="34" charset="0"/>
                <a:cs typeface="Arial" panose="020B0604020202020204" pitchFamily="34" charset="0"/>
              </a:rPr>
              <a:t>Ginsburg, Ruth Bader; Hartnett, Mary; Williams, Wendy W. </a:t>
            </a:r>
          </a:p>
          <a:p>
            <a:pPr marL="603250" indent="-603250">
              <a:lnSpc>
                <a:spcPct val="120000"/>
              </a:lnSpc>
            </a:pPr>
            <a:r>
              <a:rPr lang="zh-TW" altLang="en-US" sz="1600" dirty="0">
                <a:latin typeface="Arial" panose="020B0604020202020204" pitchFamily="34" charset="0"/>
                <a:cs typeface="Arial" panose="020B0604020202020204" pitchFamily="34" charset="0"/>
              </a:rPr>
              <a:t>書名：</a:t>
            </a:r>
            <a:r>
              <a:rPr lang="en-US" sz="1600" dirty="0">
                <a:latin typeface="Arial" panose="020B0604020202020204" pitchFamily="34" charset="0"/>
                <a:cs typeface="Arial" panose="020B0604020202020204" pitchFamily="34" charset="0"/>
              </a:rPr>
              <a:t>My Own Words</a:t>
            </a:r>
          </a:p>
          <a:p>
            <a:pPr marL="603250" indent="-603250">
              <a:lnSpc>
                <a:spcPct val="120000"/>
              </a:lnSpc>
            </a:pPr>
            <a:r>
              <a:rPr lang="zh-TW" altLang="en-US" sz="1600" dirty="0">
                <a:latin typeface="Arial" panose="020B0604020202020204" pitchFamily="34" charset="0"/>
                <a:cs typeface="Arial" panose="020B0604020202020204" pitchFamily="34" charset="0"/>
              </a:rPr>
              <a:t>出版社：</a:t>
            </a:r>
            <a:r>
              <a:rPr lang="en-US" altLang="zh-TW" sz="1600" dirty="0">
                <a:latin typeface="Arial" panose="020B0604020202020204" pitchFamily="34" charset="0"/>
                <a:cs typeface="Arial" panose="020B0604020202020204" pitchFamily="34" charset="0"/>
              </a:rPr>
              <a:t>Simon &amp; Schuster</a:t>
            </a:r>
          </a:p>
          <a:p>
            <a:pPr marL="603250" indent="-603250">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2018</a:t>
            </a:r>
          </a:p>
          <a:p>
            <a:pPr>
              <a:lnSpc>
                <a:spcPct val="120000"/>
              </a:lnSpc>
            </a:pPr>
            <a:endParaRPr lang="en-US" dirty="0">
              <a:latin typeface="Arial" panose="020B0604020202020204" pitchFamily="34" charset="0"/>
            </a:endParaRP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273428" cy="1061316"/>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r>
              <a:rPr lang="en-US" altLang="zh-TW" sz="1600" dirty="0">
                <a:latin typeface="Arial" panose="020B0604020202020204" pitchFamily="34" charset="0"/>
                <a:cs typeface="Arial" panose="020B0604020202020204" pitchFamily="34" charset="0"/>
              </a:rPr>
              <a:t>Ginsburg, R. B., Hartnett, M., &amp; Williams, W. W. (2018). </a:t>
            </a:r>
            <a:r>
              <a:rPr lang="en-US" altLang="zh-TW" sz="1600" i="1" dirty="0">
                <a:latin typeface="Arial" panose="020B0604020202020204" pitchFamily="34" charset="0"/>
                <a:cs typeface="Arial" panose="020B0604020202020204" pitchFamily="34" charset="0"/>
              </a:rPr>
              <a:t>My own words</a:t>
            </a:r>
            <a:r>
              <a:rPr lang="en-US" altLang="zh-TW" sz="1600" dirty="0">
                <a:latin typeface="Arial" panose="020B0604020202020204" pitchFamily="34" charset="0"/>
                <a:cs typeface="Arial" panose="020B0604020202020204" pitchFamily="34" charset="0"/>
              </a:rPr>
              <a:t>. Simon &amp; Schuster.</a:t>
            </a: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學習活動五：</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4" y="3545684"/>
            <a:ext cx="3231290" cy="2684004"/>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英文網路資料、作者為團體</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12775" indent="-612775">
              <a:lnSpc>
                <a:spcPct val="120000"/>
              </a:lnSpc>
            </a:pPr>
            <a:r>
              <a:rPr lang="zh-TW" altLang="en-US" sz="1600" dirty="0">
                <a:latin typeface="Arial" panose="020B0604020202020204" pitchFamily="34" charset="0"/>
                <a:cs typeface="Arial" panose="020B0604020202020204" pitchFamily="34" charset="0"/>
              </a:rPr>
              <a:t>作者：</a:t>
            </a:r>
            <a:r>
              <a:rPr lang="en-US" altLang="zh-TW" sz="1600" dirty="0">
                <a:latin typeface="Arial" panose="020B0604020202020204" pitchFamily="34" charset="0"/>
                <a:cs typeface="Arial" panose="020B0604020202020204" pitchFamily="34" charset="0"/>
              </a:rPr>
              <a:t>World Health Organization</a:t>
            </a:r>
          </a:p>
          <a:p>
            <a:pPr marL="617538" indent="-617538">
              <a:lnSpc>
                <a:spcPct val="120000"/>
              </a:lnSpc>
            </a:pPr>
            <a:r>
              <a:rPr lang="zh-TW" altLang="en-US" sz="1600" dirty="0">
                <a:latin typeface="Arial" panose="020B0604020202020204" pitchFamily="34" charset="0"/>
                <a:cs typeface="Arial" panose="020B0604020202020204" pitchFamily="34" charset="0"/>
              </a:rPr>
              <a:t>書名：</a:t>
            </a:r>
            <a:r>
              <a:rPr lang="en-US" altLang="zh-TW" sz="1600" dirty="0">
                <a:latin typeface="Arial" panose="020B0604020202020204" pitchFamily="34" charset="0"/>
                <a:cs typeface="Arial" panose="020B0604020202020204" pitchFamily="34" charset="0"/>
              </a:rPr>
              <a:t>Weekly epidemiological update - 27 October 2020</a:t>
            </a:r>
          </a:p>
          <a:p>
            <a:pPr marL="7938" indent="-7938">
              <a:lnSpc>
                <a:spcPct val="120000"/>
              </a:lnSpc>
            </a:pPr>
            <a:r>
              <a:rPr lang="zh-TW" altLang="en-US" sz="1600" dirty="0">
                <a:latin typeface="Arial" panose="020B0604020202020204" pitchFamily="34" charset="0"/>
                <a:cs typeface="Arial" panose="020B0604020202020204" pitchFamily="34" charset="0"/>
              </a:rPr>
              <a:t>網址： </a:t>
            </a:r>
            <a:r>
              <a:rPr lang="en-US" altLang="zh-TW" sz="1400" dirty="0">
                <a:latin typeface="Arial" panose="020B0604020202020204" pitchFamily="34" charset="0"/>
                <a:cs typeface="Arial" panose="020B0604020202020204" pitchFamily="34" charset="0"/>
                <a:hlinkClick r:id="rId2"/>
              </a:rPr>
              <a:t>https://www.who.int/publications/m/item/weekly-epidemiological-update---27-october-2020</a:t>
            </a:r>
            <a:endParaRPr lang="en-US" altLang="zh-TW" sz="1400" dirty="0">
              <a:latin typeface="Arial" panose="020B0604020202020204" pitchFamily="34" charset="0"/>
              <a:cs typeface="Arial" panose="020B0604020202020204" pitchFamily="34" charset="0"/>
            </a:endParaRPr>
          </a:p>
          <a:p>
            <a:pPr>
              <a:lnSpc>
                <a:spcPct val="120000"/>
              </a:lnSpc>
            </a:pPr>
            <a:endParaRPr lang="en-US" dirty="0">
              <a:latin typeface="Arial" panose="020B0604020202020204" pitchFamily="34" charset="0"/>
            </a:endParaRP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5" y="3589843"/>
            <a:ext cx="4282782" cy="3404778"/>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r>
              <a:rPr lang="en-US" altLang="zh-TW" sz="1600" dirty="0">
                <a:latin typeface="Arial" panose="020B0604020202020204" pitchFamily="34" charset="0"/>
                <a:cs typeface="Arial" panose="020B0604020202020204" pitchFamily="34" charset="0"/>
              </a:rPr>
              <a:t>World Health Organization. (2020, October 27). Weekly epidemiological update - 27 October 2020. </a:t>
            </a:r>
            <a:r>
              <a:rPr lang="en-US" altLang="zh-TW" sz="1600" dirty="0">
                <a:latin typeface="Arial" panose="020B0604020202020204" pitchFamily="34" charset="0"/>
                <a:cs typeface="Arial" panose="020B0604020202020204" pitchFamily="34" charset="0"/>
                <a:hlinkClick r:id="rId2"/>
              </a:rPr>
              <a:t>https://www.who.int/publications/m/item/weekly-epidemiological-update---27-october-2020</a:t>
            </a:r>
            <a:endParaRPr lang="en-US" altLang="zh-TW" sz="1600" dirty="0">
              <a:latin typeface="Arial" panose="020B0604020202020204" pitchFamily="34" charset="0"/>
              <a:cs typeface="Arial" panose="020B0604020202020204" pitchFamily="34" charset="0"/>
            </a:endParaRPr>
          </a:p>
          <a:p>
            <a:pPr algn="just">
              <a:lnSpc>
                <a:spcPct val="120000"/>
              </a:lnSpc>
              <a:spcBef>
                <a:spcPts val="1000"/>
              </a:spcBef>
              <a:spcAft>
                <a:spcPts val="200"/>
              </a:spcAft>
            </a:pPr>
            <a:endParaRPr lang="en-US" altLang="zh-TW" dirty="0">
              <a:latin typeface="Arial" panose="020B0604020202020204" pitchFamily="34" charset="0"/>
              <a:cs typeface="Arial" panose="020B0604020202020204" pitchFamily="34" charset="0"/>
            </a:endParaRPr>
          </a:p>
          <a:p>
            <a:pPr algn="just">
              <a:lnSpc>
                <a:spcPct val="120000"/>
              </a:lnSpc>
              <a:spcBef>
                <a:spcPts val="1000"/>
              </a:spcBef>
              <a:spcAft>
                <a:spcPts val="200"/>
              </a:spcAft>
            </a:pPr>
            <a:endParaRPr lang="zh-TW" altLang="en-US" dirty="0">
              <a:latin typeface="Arial" panose="020B0604020202020204" pitchFamily="34" charset="0"/>
              <a:cs typeface="Arial" panose="020B0604020202020204" pitchFamily="34" charset="0"/>
            </a:endParaRP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6075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5802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67575"/>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76</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983081"/>
            <a:ext cx="3175513" cy="2492990"/>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中文期刊論文</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cs typeface="Arial" panose="020B0604020202020204" pitchFamily="34" charset="0"/>
              </a:rPr>
              <a:t>作者：陳仲嶙 </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篇名：生醫研究參與者對個別研究結果之近用</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期刊：中研院法學期刊 </a:t>
            </a:r>
          </a:p>
          <a:p>
            <a:pPr marL="603250" indent="-603250">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marL="603250" indent="-603250">
              <a:lnSpc>
                <a:spcPct val="120000"/>
              </a:lnSpc>
            </a:pPr>
            <a:r>
              <a:rPr lang="zh-TW" altLang="en-US" sz="1600" dirty="0">
                <a:latin typeface="Arial" panose="020B0604020202020204" pitchFamily="34" charset="0"/>
                <a:cs typeface="Arial" panose="020B0604020202020204" pitchFamily="34" charset="0"/>
              </a:rPr>
              <a:t>卷期：第 </a:t>
            </a:r>
            <a:r>
              <a:rPr lang="en-US" altLang="zh-TW" sz="1600" dirty="0">
                <a:latin typeface="Arial" panose="020B0604020202020204" pitchFamily="34" charset="0"/>
                <a:cs typeface="Arial" panose="020B0604020202020204" pitchFamily="34" charset="0"/>
              </a:rPr>
              <a:t>26 </a:t>
            </a:r>
            <a:r>
              <a:rPr lang="zh-TW" altLang="en-US" sz="1600" dirty="0">
                <a:latin typeface="Arial" panose="020B0604020202020204" pitchFamily="34" charset="0"/>
                <a:cs typeface="Arial" panose="020B0604020202020204" pitchFamily="34" charset="0"/>
              </a:rPr>
              <a:t>期 </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頁碼：</a:t>
            </a:r>
            <a:r>
              <a:rPr lang="en-US" altLang="zh-TW" sz="1600" dirty="0">
                <a:latin typeface="Arial" panose="020B0604020202020204" pitchFamily="34" charset="0"/>
                <a:cs typeface="Arial" panose="020B0604020202020204" pitchFamily="34" charset="0"/>
              </a:rPr>
              <a:t>1-83 </a:t>
            </a: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273428" cy="1088503"/>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陳仲嶙（</a:t>
            </a:r>
            <a:r>
              <a:rPr lang="en-US" altLang="zh-TW" sz="1600" dirty="0">
                <a:latin typeface="Arial" panose="020B0604020202020204" pitchFamily="34" charset="0"/>
                <a:cs typeface="Arial" panose="020B0604020202020204" pitchFamily="34" charset="0"/>
              </a:rPr>
              <a:t>2020</a:t>
            </a:r>
            <a:r>
              <a:rPr lang="zh-TW" altLang="en-US" sz="1600" dirty="0">
                <a:latin typeface="Arial" panose="020B0604020202020204" pitchFamily="34" charset="0"/>
                <a:cs typeface="Arial" panose="020B0604020202020204" pitchFamily="34" charset="0"/>
              </a:rPr>
              <a:t>）。生醫研究參與者對個別研究結果之近用。</a:t>
            </a:r>
            <a:r>
              <a:rPr lang="zh-TW" altLang="en-US" sz="1600" b="1" dirty="0">
                <a:latin typeface="Arial" panose="020B0604020202020204" pitchFamily="34" charset="0"/>
                <a:cs typeface="Arial" panose="020B0604020202020204" pitchFamily="34" charset="0"/>
              </a:rPr>
              <a:t>中研院法學期刊，</a:t>
            </a:r>
            <a:r>
              <a:rPr lang="en-US" altLang="zh-TW" sz="1600" b="1" dirty="0">
                <a:latin typeface="Arial" panose="020B0604020202020204" pitchFamily="34" charset="0"/>
                <a:cs typeface="Arial" panose="020B0604020202020204" pitchFamily="34" charset="0"/>
              </a:rPr>
              <a:t>26</a:t>
            </a:r>
            <a:r>
              <a:rPr lang="zh-TW" altLang="en-US" sz="1600" dirty="0">
                <a:latin typeface="Arial" panose="020B0604020202020204" pitchFamily="34" charset="0"/>
                <a:cs typeface="Arial" panose="020B0604020202020204" pitchFamily="34" charset="0"/>
              </a:rPr>
              <a:t>，</a:t>
            </a:r>
            <a:r>
              <a:rPr lang="en-US" altLang="zh-TW" sz="1600" dirty="0">
                <a:latin typeface="Arial" panose="020B0604020202020204" pitchFamily="34" charset="0"/>
                <a:cs typeface="Arial" panose="020B0604020202020204" pitchFamily="34" charset="0"/>
              </a:rPr>
              <a:t>1-83</a:t>
            </a:r>
            <a:r>
              <a:rPr lang="zh-TW" altLang="en-US" sz="1600" dirty="0">
                <a:latin typeface="Arial" panose="020B0604020202020204" pitchFamily="34" charset="0"/>
                <a:cs typeface="Arial" panose="020B0604020202020204" pitchFamily="34" charset="0"/>
              </a:rPr>
              <a:t>。</a:t>
            </a:r>
            <a:endParaRPr lang="en-US" altLang="zh-TW" sz="1600" dirty="0">
              <a:latin typeface="Arial" panose="020B0604020202020204" pitchFamily="34" charset="0"/>
              <a:cs typeface="Arial" panose="020B0604020202020204" pitchFamily="34" charset="0"/>
            </a:endParaRP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學習活動六：</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5" y="3518789"/>
            <a:ext cx="3094832" cy="2762488"/>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英文期刊論文</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cs typeface="Arial" panose="020B0604020202020204" pitchFamily="34" charset="0"/>
              </a:rPr>
              <a:t>作者：</a:t>
            </a:r>
            <a:r>
              <a:rPr lang="en-US" altLang="zh-TW" sz="1600" dirty="0" err="1">
                <a:latin typeface="Arial" panose="020B0604020202020204" pitchFamily="34" charset="0"/>
                <a:cs typeface="Arial" panose="020B0604020202020204" pitchFamily="34" charset="0"/>
              </a:rPr>
              <a:t>Fotios</a:t>
            </a:r>
            <a:r>
              <a:rPr lang="en-US" altLang="zh-TW" sz="1600" dirty="0">
                <a:latin typeface="Arial" panose="020B0604020202020204" pitchFamily="34" charset="0"/>
                <a:cs typeface="Arial" panose="020B0604020202020204" pitchFamily="34" charset="0"/>
              </a:rPr>
              <a:t> Petropoulos,</a:t>
            </a:r>
            <a:r>
              <a:rPr lang="zh-TW" altLang="en-US" sz="1600" dirty="0">
                <a:latin typeface="Arial" panose="020B0604020202020204" pitchFamily="34" charset="0"/>
                <a:cs typeface="Arial" panose="020B0604020202020204" pitchFamily="34" charset="0"/>
              </a:rPr>
              <a:t> </a:t>
            </a:r>
            <a:r>
              <a:rPr lang="en-US" altLang="zh-TW" sz="1600" dirty="0">
                <a:latin typeface="Arial" panose="020B0604020202020204" pitchFamily="34" charset="0"/>
                <a:cs typeface="Arial" panose="020B0604020202020204" pitchFamily="34" charset="0"/>
              </a:rPr>
              <a:t>Spyros </a:t>
            </a:r>
            <a:r>
              <a:rPr lang="en-US" altLang="zh-TW" sz="1600" dirty="0" err="1">
                <a:latin typeface="Arial" panose="020B0604020202020204" pitchFamily="34" charset="0"/>
                <a:cs typeface="Arial" panose="020B0604020202020204" pitchFamily="34" charset="0"/>
              </a:rPr>
              <a:t>Makridakis</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篇名：</a:t>
            </a:r>
            <a:r>
              <a:rPr lang="en-US" altLang="zh-TW" sz="1600" dirty="0">
                <a:latin typeface="Arial" panose="020B0604020202020204" pitchFamily="34" charset="0"/>
                <a:cs typeface="Arial" panose="020B0604020202020204" pitchFamily="34" charset="0"/>
              </a:rPr>
              <a:t>Forecasting the novel coronavirus COVID-19</a:t>
            </a:r>
          </a:p>
          <a:p>
            <a:pPr>
              <a:lnSpc>
                <a:spcPct val="120000"/>
              </a:lnSpc>
            </a:pPr>
            <a:r>
              <a:rPr lang="zh-TW" altLang="en-US" sz="1600" dirty="0">
                <a:latin typeface="Arial" panose="020B0604020202020204" pitchFamily="34" charset="0"/>
                <a:cs typeface="Arial" panose="020B0604020202020204" pitchFamily="34" charset="0"/>
              </a:rPr>
              <a:t>期刊：</a:t>
            </a:r>
            <a:r>
              <a:rPr lang="en-US" altLang="zh-TW" sz="1600" dirty="0">
                <a:latin typeface="Arial" panose="020B0604020202020204" pitchFamily="34" charset="0"/>
                <a:cs typeface="Arial" panose="020B0604020202020204" pitchFamily="34" charset="0"/>
              </a:rPr>
              <a:t>PLOS ONE</a:t>
            </a:r>
          </a:p>
          <a:p>
            <a:pPr>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marL="603250" indent="-603250">
              <a:lnSpc>
                <a:spcPct val="120000"/>
              </a:lnSpc>
            </a:pPr>
            <a:r>
              <a:rPr lang="zh-TW" altLang="en-US" sz="1600" dirty="0">
                <a:latin typeface="Arial" panose="020B0604020202020204" pitchFamily="34" charset="0"/>
                <a:cs typeface="Arial" panose="020B0604020202020204" pitchFamily="34" charset="0"/>
              </a:rPr>
              <a:t>卷期：第 </a:t>
            </a:r>
            <a:r>
              <a:rPr lang="en-US" altLang="zh-TW" sz="1600" dirty="0">
                <a:latin typeface="Arial" panose="020B0604020202020204" pitchFamily="34" charset="0"/>
                <a:cs typeface="Arial" panose="020B0604020202020204" pitchFamily="34" charset="0"/>
              </a:rPr>
              <a:t>15 </a:t>
            </a:r>
            <a:r>
              <a:rPr lang="zh-TW" altLang="en-US" sz="1600" dirty="0">
                <a:latin typeface="Arial" panose="020B0604020202020204" pitchFamily="34" charset="0"/>
                <a:cs typeface="Arial" panose="020B0604020202020204" pitchFamily="34" charset="0"/>
              </a:rPr>
              <a:t>期、第</a:t>
            </a:r>
            <a:r>
              <a:rPr lang="en-US" altLang="zh-TW" sz="1600" dirty="0">
                <a:latin typeface="Arial" panose="020B0604020202020204" pitchFamily="34" charset="0"/>
                <a:cs typeface="Arial" panose="020B0604020202020204" pitchFamily="34" charset="0"/>
              </a:rPr>
              <a:t>3</a:t>
            </a:r>
            <a:r>
              <a:rPr lang="zh-TW" altLang="en-US" sz="1600" dirty="0">
                <a:latin typeface="Arial" panose="020B0604020202020204" pitchFamily="34" charset="0"/>
                <a:cs typeface="Arial" panose="020B0604020202020204" pitchFamily="34" charset="0"/>
              </a:rPr>
              <a:t>卷</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頁碼：</a:t>
            </a:r>
            <a:r>
              <a:rPr lang="en-US" altLang="zh-TW" sz="1600" dirty="0">
                <a:latin typeface="Arial" panose="020B0604020202020204" pitchFamily="34" charset="0"/>
                <a:cs typeface="Arial" panose="020B0604020202020204" pitchFamily="34" charset="0"/>
              </a:rPr>
              <a:t>e0231236</a:t>
            </a: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4" y="3589843"/>
            <a:ext cx="4421743" cy="1870256"/>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r>
              <a:rPr lang="en-US" altLang="zh-TW" sz="1600" dirty="0">
                <a:latin typeface="Arial" panose="020B0604020202020204" pitchFamily="34" charset="0"/>
                <a:cs typeface="Arial" panose="020B0604020202020204" pitchFamily="34" charset="0"/>
              </a:rPr>
              <a:t>Petropoulos, F., &amp; </a:t>
            </a:r>
            <a:r>
              <a:rPr lang="en-US" altLang="zh-TW" sz="1600" dirty="0" err="1">
                <a:latin typeface="Arial" panose="020B0604020202020204" pitchFamily="34" charset="0"/>
                <a:cs typeface="Arial" panose="020B0604020202020204" pitchFamily="34" charset="0"/>
              </a:rPr>
              <a:t>Makridakis</a:t>
            </a:r>
            <a:r>
              <a:rPr lang="en-US" altLang="zh-TW" sz="1600" dirty="0">
                <a:latin typeface="Arial" panose="020B0604020202020204" pitchFamily="34" charset="0"/>
                <a:cs typeface="Arial" panose="020B0604020202020204" pitchFamily="34" charset="0"/>
              </a:rPr>
              <a:t>, S. (2020). Forecasting the novel coronavirus COVID-19. </a:t>
            </a:r>
            <a:r>
              <a:rPr lang="en-US" altLang="zh-TW" sz="1600" i="1" dirty="0">
                <a:latin typeface="Arial" panose="020B0604020202020204" pitchFamily="34" charset="0"/>
                <a:cs typeface="Arial" panose="020B0604020202020204" pitchFamily="34" charset="0"/>
              </a:rPr>
              <a:t>PLOS ONE, 15</a:t>
            </a:r>
            <a:r>
              <a:rPr lang="en-US" altLang="zh-TW" sz="1600" dirty="0">
                <a:latin typeface="Arial" panose="020B0604020202020204" pitchFamily="34" charset="0"/>
                <a:cs typeface="Arial" panose="020B0604020202020204" pitchFamily="34" charset="0"/>
              </a:rPr>
              <a:t>(3), e0231236.</a:t>
            </a:r>
            <a:endParaRPr lang="zh-TW" altLang="en-US" dirty="0">
              <a:latin typeface="Arial" panose="020B0604020202020204" pitchFamily="34" charset="0"/>
              <a:cs typeface="Arial" panose="020B0604020202020204" pitchFamily="34" charset="0"/>
            </a:endParaRP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E290C46E-51F1-B540-B638-025179DD5F20}"/>
              </a:ext>
            </a:extLst>
          </p:cNvPr>
          <p:cNvSpPr txBox="1"/>
          <p:nvPr/>
        </p:nvSpPr>
        <p:spPr>
          <a:xfrm>
            <a:off x="4368159" y="5044692"/>
            <a:ext cx="4273428" cy="830997"/>
          </a:xfrm>
          <a:prstGeom prst="rect">
            <a:avLst/>
          </a:prstGeom>
          <a:noFill/>
        </p:spPr>
        <p:txBody>
          <a:bodyPr wrap="square" rtlCol="0">
            <a:spAutoFit/>
          </a:bodyPr>
          <a:lstStyle/>
          <a:p>
            <a:pPr algn="just"/>
            <a:r>
              <a:rPr lang="en-US" altLang="zh-CN" sz="1600" dirty="0">
                <a:solidFill>
                  <a:srgbClr val="C00000"/>
                </a:solidFill>
                <a:latin typeface="微軟正黑體" panose="020B0604030504040204" pitchFamily="34" charset="-120"/>
                <a:ea typeface="微軟正黑體" panose="020B0604030504040204" pitchFamily="34" charset="-120"/>
              </a:rPr>
              <a:t>*** </a:t>
            </a:r>
            <a:r>
              <a:rPr lang="zh-CN" altLang="en-US" sz="1600" dirty="0">
                <a:solidFill>
                  <a:srgbClr val="C00000"/>
                </a:solidFill>
                <a:latin typeface="微軟正黑體" panose="020B0604030504040204" pitchFamily="34" charset="-120"/>
                <a:ea typeface="微軟正黑體" panose="020B0604030504040204" pitchFamily="34" charset="-120"/>
              </a:rPr>
              <a:t>有些僅出版電子版本、沒有發行紙本形式的期刊，不會標註紙本書籍有的那種頁碼，改以英文與數字的組合呈現。</a:t>
            </a:r>
            <a:r>
              <a:rPr lang="en-US" altLang="zh-CN" sz="1600" dirty="0">
                <a:solidFill>
                  <a:srgbClr val="C00000"/>
                </a:solidFill>
                <a:latin typeface="微軟正黑體" panose="020B0604030504040204" pitchFamily="34" charset="-120"/>
                <a:ea typeface="微軟正黑體" panose="020B0604030504040204" pitchFamily="34" charset="-120"/>
              </a:rPr>
              <a:t>***</a:t>
            </a:r>
            <a:endParaRPr lang="en-US" sz="1600"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448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161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257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77</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983081"/>
            <a:ext cx="3262627" cy="2400657"/>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中文學位論文</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作者：潘璿安</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篇名：</a:t>
            </a:r>
            <a:r>
              <a:rPr lang="zh-TW" altLang="en-US" sz="1350" dirty="0">
                <a:latin typeface="Arial" panose="020B0604020202020204" pitchFamily="34" charset="0"/>
                <a:ea typeface="微軟正黑體" panose="020B0604030504040204" pitchFamily="34" charset="-120"/>
                <a:cs typeface="Arial" panose="020B0604020202020204" pitchFamily="34" charset="0"/>
              </a:rPr>
              <a:t>探討研究生及研究人員對負責任研究行為及學術論文作者列名之認知：跨學術背景之比較研究</a:t>
            </a:r>
            <a:endParaRPr lang="en-US" altLang="zh-TW" sz="1350" dirty="0">
              <a:latin typeface="Arial" panose="020B0604020202020204" pitchFamily="34" charset="0"/>
              <a:ea typeface="微軟正黑體" panose="020B0604030504040204" pitchFamily="34" charset="-120"/>
              <a:cs typeface="Arial" panose="020B0604020202020204" pitchFamily="34" charset="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學校：國立交通大學教育研究所</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出版年：</a:t>
            </a:r>
            <a:r>
              <a:rPr lang="en-US" sz="1600" dirty="0">
                <a:latin typeface="Arial" panose="020B0604020202020204" pitchFamily="34" charset="0"/>
                <a:ea typeface="微軟正黑體" panose="020B0604030504040204" pitchFamily="34" charset="-120"/>
                <a:cs typeface="Arial" panose="020B0604020202020204" pitchFamily="34" charset="0"/>
              </a:rPr>
              <a:t>2018</a:t>
            </a:r>
          </a:p>
          <a:p>
            <a:pPr marL="603250" indent="-603250">
              <a:lnSpc>
                <a:spcPct val="120000"/>
              </a:lnSpc>
            </a:pPr>
            <a:r>
              <a:rPr lang="zh-CN" altLang="en-US" sz="1600" dirty="0">
                <a:latin typeface="Arial" panose="020B0604020202020204" pitchFamily="34" charset="0"/>
                <a:ea typeface="微軟正黑體" panose="020B0604030504040204" pitchFamily="34" charset="-120"/>
                <a:cs typeface="Arial" panose="020B0604020202020204" pitchFamily="34" charset="0"/>
              </a:rPr>
              <a:t>學位：博士</a:t>
            </a:r>
            <a:endParaRPr lang="en-US" sz="16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273428" cy="1679434"/>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r>
              <a:rPr lang="zh-CN" altLang="en-US" sz="1600" dirty="0">
                <a:latin typeface="Arial" panose="020B0604020202020204" pitchFamily="34" charset="0"/>
                <a:ea typeface="微軟正黑體" panose="020B0604030504040204" pitchFamily="34" charset="-120"/>
                <a:cs typeface="Arial" panose="020B0604020202020204" pitchFamily="34" charset="0"/>
              </a:rPr>
              <a:t>潘璿安（</a:t>
            </a:r>
            <a:r>
              <a:rPr lang="en-US" altLang="zh-CN" sz="1600" dirty="0">
                <a:latin typeface="Arial" panose="020B0604020202020204" pitchFamily="34" charset="0"/>
                <a:ea typeface="微軟正黑體" panose="020B0604030504040204" pitchFamily="34" charset="-120"/>
                <a:cs typeface="Arial" panose="020B0604020202020204" pitchFamily="34" charset="0"/>
              </a:rPr>
              <a:t>2018</a:t>
            </a:r>
            <a:r>
              <a:rPr lang="zh-CN" altLang="en-US" sz="1600" dirty="0">
                <a:latin typeface="Arial" panose="020B0604020202020204" pitchFamily="34" charset="0"/>
                <a:ea typeface="微軟正黑體" panose="020B0604030504040204" pitchFamily="34" charset="-120"/>
                <a:cs typeface="Arial" panose="020B0604020202020204" pitchFamily="34" charset="0"/>
              </a:rPr>
              <a:t>）。</a:t>
            </a:r>
            <a:r>
              <a:rPr lang="zh-CN" altLang="en-US" sz="1600" b="1" dirty="0">
                <a:latin typeface="Arial" panose="020B0604020202020204" pitchFamily="34" charset="0"/>
                <a:ea typeface="微軟正黑體" panose="020B0604030504040204" pitchFamily="34" charset="-120"/>
                <a:cs typeface="Arial" panose="020B0604020202020204" pitchFamily="34" charset="0"/>
              </a:rPr>
              <a:t>探討研究生及研究人員對負責任研究行為及學術論文作者列名之認知：跨學術背景之比較研究。</a:t>
            </a:r>
            <a:r>
              <a:rPr lang="zh-CN" altLang="en-US" sz="1600" dirty="0">
                <a:latin typeface="Arial" panose="020B0604020202020204" pitchFamily="34" charset="0"/>
                <a:ea typeface="微軟正黑體" panose="020B0604030504040204" pitchFamily="34" charset="-120"/>
                <a:cs typeface="Arial" panose="020B0604020202020204" pitchFamily="34" charset="0"/>
              </a:rPr>
              <a:t>國立交通大學教育研究所：博士論文。</a:t>
            </a: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學習活動七：</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5" y="3518789"/>
            <a:ext cx="3094832" cy="2208490"/>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中文報紙</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作者：</a:t>
            </a:r>
            <a:r>
              <a:rPr lang="zh-CN" altLang="en-US" sz="1600" dirty="0">
                <a:latin typeface="Arial" panose="020B0604020202020204" pitchFamily="34" charset="0"/>
                <a:ea typeface="微軟正黑體" panose="020B0604030504040204" pitchFamily="34" charset="-120"/>
                <a:cs typeface="Arial" panose="020B0604020202020204" pitchFamily="34" charset="0"/>
              </a:rPr>
              <a:t>袁志豪</a:t>
            </a:r>
            <a:endParaRPr lang="en-US" altLang="zh-CN"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篇名：</a:t>
            </a:r>
            <a:r>
              <a:rPr lang="zh-CN" altLang="en-US" sz="1600" dirty="0">
                <a:latin typeface="Arial" panose="020B0604020202020204" pitchFamily="34" charset="0"/>
                <a:ea typeface="微軟正黑體" panose="020B0604030504040204" pitchFamily="34" charset="-120"/>
                <a:cs typeface="Arial" panose="020B0604020202020204" pitchFamily="34" charset="0"/>
              </a:rPr>
              <a:t>北市宣導反詐騙</a:t>
            </a:r>
            <a:r>
              <a:rPr lang="zh-TW" altLang="en-US" sz="1600" dirty="0">
                <a:latin typeface="Arial" panose="020B0604020202020204" pitchFamily="34" charset="0"/>
                <a:ea typeface="微軟正黑體" panose="020B0604030504040204" pitchFamily="34" charset="-120"/>
                <a:cs typeface="Arial" panose="020B0604020202020204" pitchFamily="34" charset="0"/>
              </a:rPr>
              <a:t> 減少</a:t>
            </a:r>
            <a:r>
              <a:rPr lang="en-US" altLang="zh-TW" sz="1600" dirty="0">
                <a:latin typeface="Arial" panose="020B0604020202020204" pitchFamily="34" charset="0"/>
                <a:ea typeface="微軟正黑體" panose="020B0604030504040204" pitchFamily="34" charset="-120"/>
                <a:cs typeface="Arial" panose="020B0604020202020204" pitchFamily="34" charset="0"/>
              </a:rPr>
              <a:t>15.4</a:t>
            </a:r>
            <a:r>
              <a:rPr lang="zh-CN" altLang="en-US" sz="1600" dirty="0">
                <a:latin typeface="Arial" panose="020B0604020202020204" pitchFamily="34" charset="0"/>
                <a:ea typeface="微軟正黑體" panose="020B0604030504040204" pitchFamily="34" charset="-120"/>
                <a:cs typeface="Arial" panose="020B0604020202020204" pitchFamily="34" charset="0"/>
              </a:rPr>
              <a:t>億損失</a:t>
            </a:r>
            <a:endParaRPr lang="en-US" altLang="zh-CN"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媒體：</a:t>
            </a:r>
            <a:r>
              <a:rPr lang="zh-CN" altLang="en-US" sz="1600" dirty="0">
                <a:latin typeface="Arial" panose="020B0604020202020204" pitchFamily="34" charset="0"/>
                <a:ea typeface="微軟正黑體" panose="020B0604030504040204" pitchFamily="34" charset="-120"/>
                <a:cs typeface="Arial" panose="020B0604020202020204" pitchFamily="34" charset="0"/>
              </a:rPr>
              <a:t>聯合報</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日期：</a:t>
            </a:r>
            <a:r>
              <a:rPr lang="en-US" sz="1600" dirty="0">
                <a:latin typeface="Arial" panose="020B0604020202020204" pitchFamily="34" charset="0"/>
                <a:ea typeface="微軟正黑體" panose="020B0604030504040204" pitchFamily="34" charset="-120"/>
                <a:cs typeface="Arial" panose="020B0604020202020204" pitchFamily="34" charset="0"/>
              </a:rPr>
              <a:t>2000</a:t>
            </a:r>
            <a:r>
              <a:rPr lang="zh-CN" altLang="en-US" sz="1600" dirty="0">
                <a:latin typeface="Arial" panose="020B0604020202020204" pitchFamily="34" charset="0"/>
                <a:ea typeface="微軟正黑體" panose="020B0604030504040204" pitchFamily="34" charset="-120"/>
                <a:cs typeface="Arial" panose="020B0604020202020204" pitchFamily="34" charset="0"/>
              </a:rPr>
              <a:t>年</a:t>
            </a:r>
            <a:r>
              <a:rPr lang="en-US" altLang="zh-CN" sz="1600" dirty="0">
                <a:latin typeface="Arial" panose="020B0604020202020204" pitchFamily="34" charset="0"/>
                <a:ea typeface="微軟正黑體" panose="020B0604030504040204" pitchFamily="34" charset="-120"/>
                <a:cs typeface="Arial" panose="020B0604020202020204" pitchFamily="34" charset="0"/>
              </a:rPr>
              <a:t>6</a:t>
            </a:r>
            <a:r>
              <a:rPr lang="zh-CN" altLang="en-US" sz="1600" dirty="0">
                <a:latin typeface="Arial" panose="020B0604020202020204" pitchFamily="34" charset="0"/>
                <a:ea typeface="微軟正黑體" panose="020B0604030504040204" pitchFamily="34" charset="-120"/>
                <a:cs typeface="Arial" panose="020B0604020202020204" pitchFamily="34" charset="0"/>
              </a:rPr>
              <a:t>月</a:t>
            </a:r>
            <a:r>
              <a:rPr lang="en-US" altLang="zh-CN" sz="1600" dirty="0">
                <a:latin typeface="Arial" panose="020B0604020202020204" pitchFamily="34" charset="0"/>
                <a:ea typeface="微軟正黑體" panose="020B0604030504040204" pitchFamily="34" charset="-120"/>
                <a:cs typeface="Arial" panose="020B0604020202020204" pitchFamily="34" charset="0"/>
              </a:rPr>
              <a:t>21</a:t>
            </a:r>
            <a:r>
              <a:rPr lang="zh-CN" altLang="en-US" sz="1600" dirty="0">
                <a:latin typeface="Arial" panose="020B0604020202020204" pitchFamily="34" charset="0"/>
                <a:ea typeface="微軟正黑體" panose="020B0604030504040204" pitchFamily="34" charset="-120"/>
                <a:cs typeface="Arial" panose="020B0604020202020204" pitchFamily="34" charset="0"/>
              </a:rPr>
              <a:t>日</a:t>
            </a:r>
            <a:endParaRPr lang="en-US"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版次：</a:t>
            </a:r>
            <a:r>
              <a:rPr lang="en-US" altLang="zh-TW" sz="1600" dirty="0">
                <a:latin typeface="Arial" panose="020B0604020202020204" pitchFamily="34" charset="0"/>
                <a:ea typeface="微軟正黑體" panose="020B0604030504040204" pitchFamily="34" charset="-120"/>
                <a:cs typeface="Arial" panose="020B0604020202020204" pitchFamily="34" charset="0"/>
              </a:rPr>
              <a:t>A7</a:t>
            </a: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4" y="3589843"/>
            <a:ext cx="4421743" cy="1574790"/>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袁志豪（</a:t>
            </a:r>
            <a:r>
              <a:rPr lang="en-US" altLang="zh-TW" sz="1600" dirty="0">
                <a:latin typeface="Arial" panose="020B0604020202020204" pitchFamily="34" charset="0"/>
                <a:cs typeface="Arial" panose="020B0604020202020204" pitchFamily="34" charset="0"/>
              </a:rPr>
              <a:t>2000</a:t>
            </a:r>
            <a:r>
              <a:rPr lang="zh-TW" altLang="en-US" sz="1600" dirty="0">
                <a:latin typeface="Arial" panose="020B0604020202020204" pitchFamily="34" charset="0"/>
                <a:cs typeface="Arial" panose="020B0604020202020204" pitchFamily="34" charset="0"/>
              </a:rPr>
              <a:t>年</a:t>
            </a:r>
            <a:r>
              <a:rPr lang="en-US" altLang="zh-TW" sz="1600" dirty="0">
                <a:latin typeface="Arial" panose="020B0604020202020204" pitchFamily="34" charset="0"/>
                <a:cs typeface="Arial" panose="020B0604020202020204" pitchFamily="34" charset="0"/>
              </a:rPr>
              <a:t>6</a:t>
            </a:r>
            <a:r>
              <a:rPr lang="zh-TW" altLang="en-US" sz="1600" dirty="0">
                <a:latin typeface="Arial" panose="020B0604020202020204" pitchFamily="34" charset="0"/>
                <a:cs typeface="Arial" panose="020B0604020202020204" pitchFamily="34" charset="0"/>
              </a:rPr>
              <a:t>月</a:t>
            </a:r>
            <a:r>
              <a:rPr lang="en-US" altLang="zh-TW" sz="1600" dirty="0">
                <a:latin typeface="Arial" panose="020B0604020202020204" pitchFamily="34" charset="0"/>
                <a:cs typeface="Arial" panose="020B0604020202020204" pitchFamily="34" charset="0"/>
              </a:rPr>
              <a:t>21</a:t>
            </a:r>
            <a:r>
              <a:rPr lang="zh-TW" altLang="en-US" sz="1600" dirty="0">
                <a:latin typeface="Arial" panose="020B0604020202020204" pitchFamily="34" charset="0"/>
                <a:cs typeface="Arial" panose="020B0604020202020204" pitchFamily="34" charset="0"/>
              </a:rPr>
              <a:t>日）。北市宣導反詐騙 減少</a:t>
            </a:r>
            <a:r>
              <a:rPr lang="en-US" altLang="zh-TW" sz="1600" dirty="0">
                <a:latin typeface="Arial" panose="020B0604020202020204" pitchFamily="34" charset="0"/>
                <a:cs typeface="Arial" panose="020B0604020202020204" pitchFamily="34" charset="0"/>
              </a:rPr>
              <a:t>15.4</a:t>
            </a:r>
            <a:r>
              <a:rPr lang="zh-TW" altLang="en-US" sz="1600" dirty="0">
                <a:latin typeface="Arial" panose="020B0604020202020204" pitchFamily="34" charset="0"/>
                <a:cs typeface="Arial" panose="020B0604020202020204" pitchFamily="34" charset="0"/>
              </a:rPr>
              <a:t>億損失。</a:t>
            </a:r>
            <a:r>
              <a:rPr lang="zh-CN" altLang="en-US" sz="1600" b="1" dirty="0">
                <a:latin typeface="Arial" panose="020B0604020202020204" pitchFamily="34" charset="0"/>
                <a:ea typeface="微軟正黑體" panose="020B0604030504040204" pitchFamily="34" charset="-120"/>
                <a:cs typeface="Arial" panose="020B0604020202020204" pitchFamily="34" charset="0"/>
              </a:rPr>
              <a:t>聯合報</a:t>
            </a:r>
            <a:r>
              <a:rPr lang="zh-TW" altLang="en-US" sz="1600" dirty="0">
                <a:latin typeface="Arial" panose="020B0604020202020204" pitchFamily="34" charset="0"/>
                <a:cs typeface="Arial" panose="020B0604020202020204" pitchFamily="34" charset="0"/>
              </a:rPr>
              <a:t>，</a:t>
            </a:r>
            <a:r>
              <a:rPr lang="en-US" altLang="zh-TW" sz="1600" dirty="0">
                <a:latin typeface="Arial" panose="020B0604020202020204" pitchFamily="34" charset="0"/>
                <a:cs typeface="Arial" panose="020B0604020202020204" pitchFamily="34" charset="0"/>
              </a:rPr>
              <a:t>A7</a:t>
            </a:r>
            <a:r>
              <a:rPr lang="zh-TW" altLang="en-US" sz="1600" dirty="0">
                <a:latin typeface="Arial" panose="020B0604020202020204" pitchFamily="34" charset="0"/>
                <a:cs typeface="Arial" panose="020B0604020202020204" pitchFamily="34" charset="0"/>
              </a:rPr>
              <a:t>。 </a:t>
            </a: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7B35B429-5E3E-574E-AE3A-6B99BAD11EC3}"/>
              </a:ext>
            </a:extLst>
          </p:cNvPr>
          <p:cNvSpPr txBox="1"/>
          <p:nvPr/>
        </p:nvSpPr>
        <p:spPr>
          <a:xfrm>
            <a:off x="4368159" y="5044692"/>
            <a:ext cx="4273428" cy="830997"/>
          </a:xfrm>
          <a:prstGeom prst="rect">
            <a:avLst/>
          </a:prstGeom>
          <a:noFill/>
        </p:spPr>
        <p:txBody>
          <a:bodyPr wrap="square" rtlCol="0">
            <a:spAutoFit/>
          </a:bodyPr>
          <a:lstStyle/>
          <a:p>
            <a:pPr marL="0" lvl="1" algn="just"/>
            <a:r>
              <a:rPr lang="en-US" altLang="zh-CN" sz="1600" dirty="0">
                <a:solidFill>
                  <a:srgbClr val="C00000"/>
                </a:solidFill>
                <a:latin typeface="微軟正黑體" panose="020B0604030504040204" pitchFamily="34" charset="-120"/>
                <a:ea typeface="微軟正黑體" panose="020B0604030504040204" pitchFamily="34" charset="-120"/>
              </a:rPr>
              <a:t>*** </a:t>
            </a:r>
            <a:r>
              <a:rPr lang="zh-TW" altLang="en-US" sz="1600" dirty="0">
                <a:solidFill>
                  <a:srgbClr val="C00000"/>
                </a:solidFill>
                <a:latin typeface="微軟正黑體" panose="020B0604030504040204" pitchFamily="34" charset="-120"/>
                <a:ea typeface="微軟正黑體" panose="020B0604030504040204" pitchFamily="34" charset="-120"/>
              </a:rPr>
              <a:t>原則上，各式引註資料都只寫「西元年」，但電子期刊、報紙、法規和網路資料是「西元年月日」</a:t>
            </a:r>
            <a:r>
              <a:rPr lang="en-US" altLang="zh-CN" sz="1600" dirty="0">
                <a:solidFill>
                  <a:srgbClr val="C00000"/>
                </a:solidFill>
                <a:latin typeface="微軟正黑體" panose="020B0604030504040204" pitchFamily="34" charset="-120"/>
                <a:ea typeface="微軟正黑體" panose="020B0604030504040204" pitchFamily="34" charset="-120"/>
              </a:rPr>
              <a:t>***</a:t>
            </a:r>
            <a:endParaRPr lang="en-US" sz="1600"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97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 </a:t>
            </a:r>
            <a:r>
              <a:rPr lang="zh-TW" altLang="en-US" dirty="0"/>
              <a:t>什麼是研究？</a:t>
            </a:r>
          </a:p>
        </p:txBody>
      </p:sp>
      <p:sp>
        <p:nvSpPr>
          <p:cNvPr id="5" name="文字版面配置區 2"/>
          <p:cNvSpPr>
            <a:spLocks noGrp="1"/>
          </p:cNvSpPr>
          <p:nvPr>
            <p:ph type="body" idx="1"/>
          </p:nvPr>
        </p:nvSpPr>
        <p:spPr>
          <a:xfrm>
            <a:off x="573769" y="4216328"/>
            <a:ext cx="7209728" cy="1143324"/>
          </a:xfrm>
        </p:spPr>
        <p:txBody>
          <a:bodyPr/>
          <a:lstStyle/>
          <a:p>
            <a:r>
              <a:rPr lang="zh-TW" altLang="en-US" dirty="0"/>
              <a:t>從研究主題到研究目的之擬定、方法的選定</a:t>
            </a:r>
          </a:p>
        </p:txBody>
      </p:sp>
    </p:spTree>
    <p:extLst>
      <p:ext uri="{BB962C8B-B14F-4D97-AF65-F5344CB8AC3E}">
        <p14:creationId xmlns:p14="http://schemas.microsoft.com/office/powerpoint/2010/main" val="1042908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391A-A725-EF46-8D39-4827E5B3DAC8}"/>
              </a:ext>
            </a:extLst>
          </p:cNvPr>
          <p:cNvSpPr>
            <a:spLocks noGrp="1"/>
          </p:cNvSpPr>
          <p:nvPr>
            <p:ph type="title"/>
          </p:nvPr>
        </p:nvSpPr>
        <p:spPr/>
        <p:txBody>
          <a:bodyPr>
            <a:normAutofit/>
          </a:bodyPr>
          <a:lstStyle/>
          <a:p>
            <a:r>
              <a:rPr lang="zh-TW" altLang="en-US" dirty="0"/>
              <a:t>研究目的</a:t>
            </a:r>
            <a:endParaRPr lang="en-US" dirty="0"/>
          </a:p>
        </p:txBody>
      </p:sp>
      <p:sp>
        <p:nvSpPr>
          <p:cNvPr id="3" name="Content Placeholder 2">
            <a:extLst>
              <a:ext uri="{FF2B5EF4-FFF2-40B4-BE49-F238E27FC236}">
                <a16:creationId xmlns:a16="http://schemas.microsoft.com/office/drawing/2014/main" id="{3BFAA288-B6DA-204C-B8A6-4812C10A6B54}"/>
              </a:ext>
            </a:extLst>
          </p:cNvPr>
          <p:cNvSpPr>
            <a:spLocks noGrp="1"/>
          </p:cNvSpPr>
          <p:nvPr>
            <p:ph idx="1"/>
          </p:nvPr>
        </p:nvSpPr>
        <p:spPr/>
        <p:txBody>
          <a:bodyPr/>
          <a:lstStyle/>
          <a:p>
            <a:pPr lvl="0"/>
            <a:r>
              <a:rPr lang="zh-TW" altLang="en-US" dirty="0"/>
              <a:t>解決一個前人還未解決的問題</a:t>
            </a:r>
            <a:endParaRPr lang="en-US" dirty="0"/>
          </a:p>
          <a:p>
            <a:pPr lvl="0"/>
            <a:r>
              <a:rPr lang="zh-TW" altLang="en-US" dirty="0"/>
              <a:t>說明</a:t>
            </a:r>
            <a:r>
              <a:rPr lang="zh-TW" altLang="en-US" dirty="0">
                <a:solidFill>
                  <a:srgbClr val="4A2318"/>
                </a:solidFill>
              </a:rPr>
              <a:t>一個前人尚未說明清楚的</a:t>
            </a:r>
            <a:r>
              <a:rPr lang="zh-TW" altLang="en-US" dirty="0"/>
              <a:t>現象</a:t>
            </a:r>
            <a:endParaRPr lang="en-US" dirty="0"/>
          </a:p>
          <a:p>
            <a:pPr lvl="0"/>
            <a:r>
              <a:rPr lang="zh-TW" altLang="en-US" dirty="0"/>
              <a:t>證明一個前人尚未證明過的主張</a:t>
            </a:r>
            <a:endParaRPr lang="en-US" dirty="0"/>
          </a:p>
          <a:p>
            <a:pPr lvl="0"/>
            <a:r>
              <a:rPr lang="zh-TW" altLang="en-US" dirty="0"/>
              <a:t>重新定義或驗證一個已發表的研究成果</a:t>
            </a:r>
            <a:endParaRPr lang="en-US" dirty="0"/>
          </a:p>
          <a:p>
            <a:pPr lvl="0"/>
            <a:r>
              <a:rPr lang="zh-TW" altLang="en-US" dirty="0"/>
              <a:t>建立一個新的理論與模式</a:t>
            </a:r>
            <a:endParaRPr lang="en-US" dirty="0"/>
          </a:p>
          <a:p>
            <a:pPr lvl="0"/>
            <a:r>
              <a:rPr lang="zh-TW" altLang="en-US" dirty="0"/>
              <a:t>實際製作一個產品模型</a:t>
            </a:r>
            <a:endParaRPr lang="en-US" dirty="0"/>
          </a:p>
        </p:txBody>
      </p:sp>
      <p:sp>
        <p:nvSpPr>
          <p:cNvPr id="4" name="Slide Number Placeholder 3">
            <a:extLst>
              <a:ext uri="{FF2B5EF4-FFF2-40B4-BE49-F238E27FC236}">
                <a16:creationId xmlns:a16="http://schemas.microsoft.com/office/drawing/2014/main" id="{FAF8C995-F174-6045-A345-B9E6D4A6E5B9}"/>
              </a:ext>
            </a:extLst>
          </p:cNvPr>
          <p:cNvSpPr>
            <a:spLocks noGrp="1"/>
          </p:cNvSpPr>
          <p:nvPr>
            <p:ph type="sldNum" sz="quarter" idx="12"/>
          </p:nvPr>
        </p:nvSpPr>
        <p:spPr/>
        <p:txBody>
          <a:bodyPr/>
          <a:lstStyle/>
          <a:p>
            <a:fld id="{7929040E-CB57-2D40-A712-FE599601156A}" type="slidenum">
              <a:rPr lang="en-US" smtClean="0"/>
              <a:pPr/>
              <a:t>9</a:t>
            </a:fld>
            <a:endParaRPr lang="en-US" dirty="0"/>
          </a:p>
        </p:txBody>
      </p:sp>
      <p:sp>
        <p:nvSpPr>
          <p:cNvPr id="6" name="Rectangle 5">
            <a:extLst>
              <a:ext uri="{FF2B5EF4-FFF2-40B4-BE49-F238E27FC236}">
                <a16:creationId xmlns:a16="http://schemas.microsoft.com/office/drawing/2014/main" id="{A9C024BE-9AF4-0342-A6B6-BE5E7988F42D}"/>
              </a:ext>
            </a:extLst>
          </p:cNvPr>
          <p:cNvSpPr/>
          <p:nvPr/>
        </p:nvSpPr>
        <p:spPr>
          <a:xfrm>
            <a:off x="2229930" y="4610915"/>
            <a:ext cx="6204857" cy="904863"/>
          </a:xfrm>
          <a:prstGeom prst="rect">
            <a:avLst/>
          </a:prstGeom>
        </p:spPr>
        <p:txBody>
          <a:bodyPr wrap="square">
            <a:spAutoFit/>
          </a:bodyPr>
          <a:lstStyle/>
          <a:p>
            <a:pPr>
              <a:lnSpc>
                <a:spcPct val="120000"/>
              </a:lnSpc>
            </a:pPr>
            <a:r>
              <a:rPr lang="zh-TW" altLang="en-US" sz="2200" b="1" kern="100" dirty="0">
                <a:solidFill>
                  <a:srgbClr val="0066CC"/>
                </a:solidFill>
                <a:latin typeface="+mn-ea"/>
                <a:cs typeface="Arial" panose="020B0604020202020204" pitchFamily="34" charset="0"/>
              </a:rPr>
              <a:t>不可能無中生有！</a:t>
            </a:r>
            <a:endParaRPr lang="en-US" altLang="zh-TW" sz="2200" b="1" kern="100" dirty="0">
              <a:solidFill>
                <a:srgbClr val="0066CC"/>
              </a:solidFill>
              <a:latin typeface="+mn-ea"/>
              <a:cs typeface="Arial" panose="020B0604020202020204" pitchFamily="34" charset="0"/>
            </a:endParaRPr>
          </a:p>
          <a:p>
            <a:pPr>
              <a:lnSpc>
                <a:spcPct val="120000"/>
              </a:lnSpc>
            </a:pPr>
            <a:r>
              <a:rPr lang="zh-TW" altLang="en-US" sz="2200" b="1" kern="100" dirty="0">
                <a:solidFill>
                  <a:srgbClr val="0066CC"/>
                </a:solidFill>
                <a:latin typeface="+mn-ea"/>
                <a:cs typeface="Arial" panose="020B0604020202020204" pitchFamily="34" charset="0"/>
              </a:rPr>
              <a:t>必然是基於過去知識再建構發展！</a:t>
            </a:r>
            <a:endParaRPr lang="en-US" sz="2200" b="1" kern="100" dirty="0">
              <a:solidFill>
                <a:srgbClr val="0066CC"/>
              </a:solidFill>
              <a:latin typeface="+mn-ea"/>
              <a:cs typeface="Arial" panose="020B0604020202020204" pitchFamily="34" charset="0"/>
            </a:endParaRPr>
          </a:p>
        </p:txBody>
      </p:sp>
      <p:sp>
        <p:nvSpPr>
          <p:cNvPr id="12" name="Rectangle 11">
            <a:extLst>
              <a:ext uri="{FF2B5EF4-FFF2-40B4-BE49-F238E27FC236}">
                <a16:creationId xmlns:a16="http://schemas.microsoft.com/office/drawing/2014/main" id="{F8E5B5E0-A65D-BD48-9957-4A5EC4C9E86F}"/>
              </a:ext>
            </a:extLst>
          </p:cNvPr>
          <p:cNvSpPr/>
          <p:nvPr/>
        </p:nvSpPr>
        <p:spPr>
          <a:xfrm>
            <a:off x="2074449" y="4712301"/>
            <a:ext cx="6204857" cy="868058"/>
          </a:xfrm>
          <a:prstGeom prst="rect">
            <a:avLst/>
          </a:prstGeom>
        </p:spPr>
        <p:txBody>
          <a:bodyPr wrap="square">
            <a:spAutoFit/>
          </a:bodyPr>
          <a:lstStyle/>
          <a:p>
            <a:pPr>
              <a:lnSpc>
                <a:spcPct val="120000"/>
              </a:lnSpc>
            </a:pPr>
            <a:endParaRPr lang="en-US" altLang="zh-TW" sz="2200" b="1" kern="100" dirty="0">
              <a:solidFill>
                <a:srgbClr val="0066CC"/>
              </a:solidFill>
              <a:latin typeface="+mn-ea"/>
              <a:cs typeface="Arial" panose="020B0604020202020204" pitchFamily="34" charset="0"/>
            </a:endParaRPr>
          </a:p>
          <a:p>
            <a:pPr>
              <a:lnSpc>
                <a:spcPct val="120000"/>
              </a:lnSpc>
            </a:pPr>
            <a:r>
              <a:rPr lang="en-US" altLang="zh-TW" sz="2200" b="1" kern="100" dirty="0">
                <a:solidFill>
                  <a:schemeClr val="tx2"/>
                </a:solidFill>
                <a:latin typeface="+mn-ea"/>
                <a:cs typeface="Arial" panose="020B0604020202020204" pitchFamily="34" charset="0"/>
              </a:rPr>
              <a:t>_______________________________________________</a:t>
            </a:r>
          </a:p>
        </p:txBody>
      </p:sp>
    </p:spTree>
    <p:extLst>
      <p:ext uri="{BB962C8B-B14F-4D97-AF65-F5344CB8AC3E}">
        <p14:creationId xmlns:p14="http://schemas.microsoft.com/office/powerpoint/2010/main" val="289004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1_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{B533C2CA-2518-8D45-B195-4F804FAB518A}tf10001072</Template>
  <TotalTime>9801</TotalTime>
  <Words>9125</Words>
  <Application>Microsoft Macintosh PowerPoint</Application>
  <PresentationFormat>On-screen Show (4:3)</PresentationFormat>
  <Paragraphs>630</Paragraphs>
  <Slides>77</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77</vt:i4>
      </vt:variant>
    </vt:vector>
  </HeadingPairs>
  <TitlesOfParts>
    <vt:vector size="84" baseType="lpstr">
      <vt:lpstr>微軟正黑體</vt:lpstr>
      <vt:lpstr>华文楷体</vt:lpstr>
      <vt:lpstr>Arial</vt:lpstr>
      <vt:lpstr>Franklin Gothic Book</vt:lpstr>
      <vt:lpstr>Wingdings</vt:lpstr>
      <vt:lpstr>Crop</vt:lpstr>
      <vt:lpstr>1_Crop</vt:lpstr>
      <vt:lpstr>使用說明</vt:lpstr>
      <vt:lpstr>你不可不知的 高中小論文寫作技巧與學術倫理</vt:lpstr>
      <vt:lpstr> 小論文寫作 2. 什麼是研究？ 3. 蒐集文獻資料 4. 查詢到的資料可信嗎？ 5. 善用論文寫作技巧 6. 正確引註資料來源的方法</vt:lpstr>
      <vt:lpstr>1. 小論文寫作</vt:lpstr>
      <vt:lpstr>解決問題與滿足好奇 </vt:lpstr>
      <vt:lpstr>從做小論文，你可以學到甚麼？</vt:lpstr>
      <vt:lpstr>所以，正在寫小論文的你……</vt:lpstr>
      <vt:lpstr>2. 什麼是研究？</vt:lpstr>
      <vt:lpstr>研究目的</vt:lpstr>
      <vt:lpstr>檢視研究主題</vt:lpstr>
      <vt:lpstr>研究方法</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3. 蒐集文獻資料</vt:lpstr>
      <vt:lpstr>1. 書籍資源</vt:lpstr>
      <vt:lpstr>2. 具公信力的統計資料</vt:lpstr>
      <vt:lpstr>2. 具公信力的統計資料</vt:lpstr>
      <vt:lpstr>3. 學術研究的論文</vt:lpstr>
      <vt:lpstr>4. 臺灣法規資料</vt:lpstr>
      <vt:lpstr>國立公共資訊圖書館—數位資源</vt:lpstr>
      <vt:lpstr>國立公共資訊圖書館—數位資源</vt:lpstr>
      <vt:lpstr>Wikipedia 可能有什麼問題？</vt:lpstr>
      <vt:lpstr>Wikipedia 有什麼問題？</vt:lpstr>
      <vt:lpstr>6. 官方科學資料、報導</vt:lpstr>
      <vt:lpstr>政府資料開放平台</vt:lpstr>
      <vt:lpstr>政府資料開放平台</vt:lpstr>
      <vt:lpstr>7. 民間較有公信力、具科學訊息的網站</vt:lpstr>
      <vt:lpstr>8. 臺灣報紙資料</vt:lpstr>
      <vt:lpstr>4. 查詢到的資料可信嗎？</vt:lpstr>
      <vt:lpstr>網路資訊評估六步驟</vt:lpstr>
      <vt:lpstr>網路資訊評估六步驟</vt:lpstr>
      <vt:lpstr>5. 善用論文寫作技巧</vt:lpstr>
      <vt:lpstr>為什麼要引註資料來源？</vt:lpstr>
      <vt:lpstr>正確引註資料來源的方法</vt:lpstr>
      <vt:lpstr>想一想：為什麼需要引註資料來源？</vt:lpstr>
      <vt:lpstr>想一想：為什麼需要引註資料來源？（參考答案）</vt:lpstr>
      <vt:lpstr>三種常用的寫作技巧</vt:lpstr>
      <vt:lpstr>PowerPoint Presentation</vt:lpstr>
      <vt:lpstr>PowerPoint Presentation</vt:lpstr>
      <vt:lpstr>PowerPoint Presentation</vt:lpstr>
      <vt:lpstr>PowerPoint Presentation</vt:lpstr>
      <vt:lpstr>想一想：這段可以怎麼摘寫？（假設畫線字是一定要寫進去的重點）</vt:lpstr>
      <vt:lpstr>想一想：這段可以怎麼摘寫？（假設畫線字是一定要寫進去的重點）</vt:lpstr>
      <vt:lpstr>PowerPoint Presentation</vt:lpstr>
      <vt:lpstr>PowerPoint Presentation</vt:lpstr>
      <vt:lpstr>想一想：這是不是有效的改寫？</vt:lpstr>
      <vt:lpstr>想一想：這是不是有效的改寫？</vt:lpstr>
      <vt:lpstr>改寫與摘寫的使用時機</vt:lpstr>
      <vt:lpstr>想一想：這是什麼寫作技巧？</vt:lpstr>
      <vt:lpstr>想一想：這是什麼寫作技巧？</vt:lpstr>
      <vt:lpstr>想一想：這是什麼寫作技巧？</vt:lpstr>
      <vt:lpstr>6. 正確引註資料來源的方法</vt:lpstr>
      <vt:lpstr>依格式正確註明資料來源</vt:lpstr>
      <vt:lpstr>甚麼是 APA 論文格式？</vt:lpstr>
      <vt:lpstr>為什麼一定要照格式規定寫？</vt:lpstr>
      <vt:lpstr>核心原則</vt:lpstr>
      <vt:lpstr>何謂文內引註？（舉例）</vt:lpstr>
      <vt:lpstr>何謂參考文獻？（舉例）</vt:lpstr>
      <vt:lpstr>圖表引用</vt:lpstr>
      <vt:lpstr>參考文獻</vt:lpstr>
      <vt:lpstr>參考文獻（續）</vt:lpstr>
      <vt:lpstr>高中小論文寫作技巧與學術倫理 感謝聆聽</vt:lpstr>
      <vt:lpstr>學習活動一：這段可以怎麼改寫？</vt:lpstr>
      <vt:lpstr>學習活動二：這段可以怎麼改寫？</vt:lpstr>
      <vt:lpstr>學習活動三：這段可以怎麼摘寫？</vt:lpstr>
      <vt:lpstr>學習活動三：這段可以怎麼摘寫？</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Pan</dc:creator>
  <cp:lastModifiedBy>Sophia Pan</cp:lastModifiedBy>
  <cp:revision>341</cp:revision>
  <cp:lastPrinted>2020-10-27T05:48:05Z</cp:lastPrinted>
  <dcterms:created xsi:type="dcterms:W3CDTF">2020-10-20T04:39:37Z</dcterms:created>
  <dcterms:modified xsi:type="dcterms:W3CDTF">2021-06-16T06:20:17Z</dcterms:modified>
</cp:coreProperties>
</file>