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9" r:id="rId1"/>
    <p:sldMasterId id="2147483771" r:id="rId2"/>
  </p:sldMasterIdLst>
  <p:notesMasterIdLst>
    <p:notesMasterId r:id="rId78"/>
  </p:notesMasterIdLst>
  <p:handoutMasterIdLst>
    <p:handoutMasterId r:id="rId79"/>
  </p:handoutMasterIdLst>
  <p:sldIdLst>
    <p:sldId id="256" r:id="rId3"/>
    <p:sldId id="360" r:id="rId4"/>
    <p:sldId id="278" r:id="rId5"/>
    <p:sldId id="260" r:id="rId6"/>
    <p:sldId id="261" r:id="rId7"/>
    <p:sldId id="312" r:id="rId8"/>
    <p:sldId id="332" r:id="rId9"/>
    <p:sldId id="328" r:id="rId10"/>
    <p:sldId id="329" r:id="rId11"/>
    <p:sldId id="330" r:id="rId12"/>
    <p:sldId id="331" r:id="rId13"/>
    <p:sldId id="335" r:id="rId14"/>
    <p:sldId id="333" r:id="rId15"/>
    <p:sldId id="334" r:id="rId16"/>
    <p:sldId id="336" r:id="rId17"/>
    <p:sldId id="338" r:id="rId18"/>
    <p:sldId id="339" r:id="rId19"/>
    <p:sldId id="340" r:id="rId20"/>
    <p:sldId id="341" r:id="rId21"/>
    <p:sldId id="272" r:id="rId22"/>
    <p:sldId id="262" r:id="rId23"/>
    <p:sldId id="279" r:id="rId24"/>
    <p:sldId id="281" r:id="rId25"/>
    <p:sldId id="282" r:id="rId26"/>
    <p:sldId id="280" r:id="rId27"/>
    <p:sldId id="343" r:id="rId28"/>
    <p:sldId id="345" r:id="rId29"/>
    <p:sldId id="318" r:id="rId30"/>
    <p:sldId id="319" r:id="rId31"/>
    <p:sldId id="317" r:id="rId32"/>
    <p:sldId id="346" r:id="rId33"/>
    <p:sldId id="347" r:id="rId34"/>
    <p:sldId id="307" r:id="rId35"/>
    <p:sldId id="344" r:id="rId36"/>
    <p:sldId id="359" r:id="rId37"/>
    <p:sldId id="274" r:id="rId38"/>
    <p:sldId id="298" r:id="rId39"/>
    <p:sldId id="275" r:id="rId40"/>
    <p:sldId id="276" r:id="rId41"/>
    <p:sldId id="283" r:id="rId42"/>
    <p:sldId id="313" r:id="rId43"/>
    <p:sldId id="263" r:id="rId44"/>
    <p:sldId id="264" r:id="rId45"/>
    <p:sldId id="293" r:id="rId46"/>
    <p:sldId id="265" r:id="rId47"/>
    <p:sldId id="285" r:id="rId48"/>
    <p:sldId id="362" r:id="rId49"/>
    <p:sldId id="308" r:id="rId50"/>
    <p:sldId id="266" r:id="rId51"/>
    <p:sldId id="291" r:id="rId52"/>
    <p:sldId id="324" r:id="rId53"/>
    <p:sldId id="364" r:id="rId54"/>
    <p:sldId id="292" r:id="rId55"/>
    <p:sldId id="301" r:id="rId56"/>
    <p:sldId id="302" r:id="rId57"/>
    <p:sldId id="303" r:id="rId58"/>
    <p:sldId id="358" r:id="rId59"/>
    <p:sldId id="294" r:id="rId60"/>
    <p:sldId id="349" r:id="rId61"/>
    <p:sldId id="299" r:id="rId62"/>
    <p:sldId id="257" r:id="rId63"/>
    <p:sldId id="296" r:id="rId64"/>
    <p:sldId id="297" r:id="rId65"/>
    <p:sldId id="295" r:id="rId66"/>
    <p:sldId id="259" r:id="rId67"/>
    <p:sldId id="327" r:id="rId68"/>
    <p:sldId id="361" r:id="rId69"/>
    <p:sldId id="323" r:id="rId70"/>
    <p:sldId id="350" r:id="rId71"/>
    <p:sldId id="352" r:id="rId72"/>
    <p:sldId id="353" r:id="rId73"/>
    <p:sldId id="354" r:id="rId74"/>
    <p:sldId id="355" r:id="rId75"/>
    <p:sldId id="356" r:id="rId76"/>
    <p:sldId id="35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開場簡介" id="{EE875307-4FBE-4078-A9B9-F9FC7730EDEB}">
          <p14:sldIdLst>
            <p14:sldId id="256"/>
            <p14:sldId id="360"/>
          </p14:sldIdLst>
        </p14:section>
        <p14:section name="小論文寫作" id="{52548AB7-C45F-8143-9FE6-2A581C7AC943}">
          <p14:sldIdLst>
            <p14:sldId id="278"/>
            <p14:sldId id="260"/>
            <p14:sldId id="261"/>
            <p14:sldId id="312"/>
          </p14:sldIdLst>
        </p14:section>
        <p14:section name="什麼是研究？" id="{88833921-300F-454E-A39A-5B59F3DD2A27}">
          <p14:sldIdLst>
            <p14:sldId id="332"/>
            <p14:sldId id="328"/>
            <p14:sldId id="329"/>
            <p14:sldId id="330"/>
            <p14:sldId id="331"/>
            <p14:sldId id="335"/>
            <p14:sldId id="333"/>
            <p14:sldId id="334"/>
            <p14:sldId id="336"/>
            <p14:sldId id="338"/>
            <p14:sldId id="339"/>
            <p14:sldId id="340"/>
            <p14:sldId id="341"/>
          </p14:sldIdLst>
        </p14:section>
        <p14:section name="文獻來源" id="{7418D075-318A-4AF9-A2B8-FE00839F26B8}">
          <p14:sldIdLst>
            <p14:sldId id="272"/>
            <p14:sldId id="262"/>
            <p14:sldId id="279"/>
            <p14:sldId id="281"/>
            <p14:sldId id="282"/>
            <p14:sldId id="280"/>
            <p14:sldId id="343"/>
            <p14:sldId id="345"/>
            <p14:sldId id="318"/>
            <p14:sldId id="319"/>
            <p14:sldId id="317"/>
            <p14:sldId id="346"/>
            <p14:sldId id="347"/>
            <p14:sldId id="307"/>
            <p14:sldId id="344"/>
          </p14:sldIdLst>
        </p14:section>
        <p14:section name="資訊評估" id="{BFC1EF74-07AF-D343-A170-96E05792864D}">
          <p14:sldIdLst>
            <p14:sldId id="359"/>
            <p14:sldId id="274"/>
            <p14:sldId id="298"/>
          </p14:sldIdLst>
        </p14:section>
        <p14:section name="論文架構" id="{AD9BD3E3-86AD-4B8C-80A2-3DA1A0264679}">
          <p14:sldIdLst>
            <p14:sldId id="275"/>
            <p14:sldId id="276"/>
            <p14:sldId id="283"/>
            <p14:sldId id="313"/>
            <p14:sldId id="263"/>
            <p14:sldId id="264"/>
            <p14:sldId id="293"/>
            <p14:sldId id="265"/>
            <p14:sldId id="285"/>
            <p14:sldId id="362"/>
            <p14:sldId id="308"/>
            <p14:sldId id="266"/>
            <p14:sldId id="291"/>
            <p14:sldId id="324"/>
            <p14:sldId id="364"/>
            <p14:sldId id="292"/>
            <p14:sldId id="301"/>
            <p14:sldId id="302"/>
            <p14:sldId id="303"/>
          </p14:sldIdLst>
        </p14:section>
        <p14:section name="引用格式的注意事項" id="{A01C43A4-2C3E-4C1A-ACB7-59CC7497F42F}">
          <p14:sldIdLst>
            <p14:sldId id="358"/>
            <p14:sldId id="294"/>
            <p14:sldId id="349"/>
            <p14:sldId id="299"/>
            <p14:sldId id="257"/>
            <p14:sldId id="296"/>
            <p14:sldId id="297"/>
            <p14:sldId id="295"/>
          </p14:sldIdLst>
        </p14:section>
        <p14:section name="結尾" id="{892E5A61-A717-48C8-A83E-C7488B3E90DC}">
          <p14:sldIdLst>
            <p14:sldId id="259"/>
            <p14:sldId id="327"/>
            <p14:sldId id="361"/>
          </p14:sldIdLst>
        </p14:section>
        <p14:section name="學習單-練習活動" id="{1365C252-78C0-4303-9845-57D9A45B0EB5}">
          <p14:sldIdLst>
            <p14:sldId id="323"/>
            <p14:sldId id="350"/>
            <p14:sldId id="352"/>
            <p14:sldId id="353"/>
            <p14:sldId id="354"/>
            <p14:sldId id="355"/>
            <p14:sldId id="356"/>
            <p14:sldId id="3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嘉鈴 邱" initials="嘉鈴" lastIdx="10" clrIdx="0">
    <p:extLst>
      <p:ext uri="{19B8F6BF-5375-455C-9EA6-DF929625EA0E}">
        <p15:presenceInfo xmlns:p15="http://schemas.microsoft.com/office/powerpoint/2012/main" userId="fb03ef565350cca6" providerId="Windows Live"/>
      </p:ext>
    </p:extLst>
  </p:cmAuthor>
  <p:cmAuthor id="2" name="Sophia Pan" initials="SP" lastIdx="21" clrIdx="1">
    <p:extLst>
      <p:ext uri="{19B8F6BF-5375-455C-9EA6-DF929625EA0E}">
        <p15:presenceInfo xmlns:p15="http://schemas.microsoft.com/office/powerpoint/2012/main" userId="1598d12ae611eaff" providerId="Windows Live"/>
      </p:ext>
    </p:extLst>
  </p:cmAuthor>
  <p:cmAuthor id="3" name="蔡其哲" initials="其哲" lastIdx="8" clrIdx="2">
    <p:extLst>
      <p:ext uri="{19B8F6BF-5375-455C-9EA6-DF929625EA0E}">
        <p15:presenceInfo xmlns:p15="http://schemas.microsoft.com/office/powerpoint/2012/main" userId="蔡其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218"/>
    <a:srgbClr val="0066CC"/>
    <a:srgbClr val="188E8D"/>
    <a:srgbClr val="7A4758"/>
    <a:srgbClr val="4A2318"/>
    <a:srgbClr val="77C5EF"/>
    <a:srgbClr val="800000"/>
    <a:srgbClr val="F3C82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92009" autoAdjust="0"/>
  </p:normalViewPr>
  <p:slideViewPr>
    <p:cSldViewPr snapToGrid="0" snapToObjects="1">
      <p:cViewPr varScale="1">
        <p:scale>
          <a:sx n="137" d="100"/>
          <a:sy n="137" d="100"/>
        </p:scale>
        <p:origin x="1232"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5" d="100"/>
          <a:sy n="65" d="100"/>
        </p:scale>
        <p:origin x="2811" y="5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dirty="0">
              <a:latin typeface="Arial" panose="020B0604020202020204" pitchFamily="34" charset="0"/>
              <a:ea typeface="微軟正黑體" panose="020B0604030504040204" pitchFamily="34" charset="-120"/>
            </a:endParaRPr>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6C036-BA08-4123-94AF-499D588F161D}" type="datetimeFigureOut">
              <a:rPr lang="zh-TW" altLang="en-US" smtClean="0">
                <a:latin typeface="Arial" panose="020B0604020202020204" pitchFamily="34" charset="0"/>
                <a:ea typeface="微軟正黑體" panose="020B0604030504040204" pitchFamily="34" charset="-120"/>
              </a:rPr>
              <a:t>2021/6/16</a:t>
            </a:fld>
            <a:endParaRPr lang="zh-TW" altLang="en-US" dirty="0">
              <a:latin typeface="Arial" panose="020B0604020202020204" pitchFamily="34" charset="0"/>
              <a:ea typeface="微軟正黑體" panose="020B0604030504040204" pitchFamily="34" charset="-120"/>
            </a:endParaRPr>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dirty="0">
              <a:latin typeface="Arial" panose="020B0604020202020204" pitchFamily="34" charset="0"/>
              <a:ea typeface="微軟正黑體" panose="020B0604030504040204" pitchFamily="34" charset="-120"/>
            </a:endParaRPr>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817AF-FE09-49BF-B851-77F0327F4DBA}" type="slidenum">
              <a:rPr lang="zh-TW" altLang="en-US" smtClean="0">
                <a:latin typeface="Arial" panose="020B0604020202020204" pitchFamily="34" charset="0"/>
                <a:ea typeface="微軟正黑體" panose="020B0604030504040204" pitchFamily="34" charset="-120"/>
              </a:rPr>
              <a:t>‹#›</a:t>
            </a:fld>
            <a:endParaRPr lang="zh-TW" altLang="en-US" dirty="0">
              <a:latin typeface="Arial" panose="020B0604020202020204" pitchFamily="34" charset="0"/>
              <a:ea typeface="微軟正黑體" panose="020B0604030504040204" pitchFamily="34" charset="-120"/>
            </a:endParaRPr>
          </a:p>
        </p:txBody>
      </p:sp>
    </p:spTree>
    <p:extLst>
      <p:ext uri="{BB962C8B-B14F-4D97-AF65-F5344CB8AC3E}">
        <p14:creationId xmlns:p14="http://schemas.microsoft.com/office/powerpoint/2010/main" val="343050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微軟正黑體" panose="020B0604030504040204" pitchFamily="34" charset="-120"/>
              </a:defRPr>
            </a:lvl1pPr>
          </a:lstStyle>
          <a:p>
            <a:endParaRPr lang="zh-TW" alt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微軟正黑體" panose="020B0604030504040204" pitchFamily="34" charset="-120"/>
              </a:defRPr>
            </a:lvl1pPr>
          </a:lstStyle>
          <a:p>
            <a:fld id="{051EBA09-6A6F-4CC8-A1FD-A883D7B5F035}" type="datetimeFigureOut">
              <a:rPr lang="zh-TW" altLang="en-US" smtClean="0"/>
              <a:pPr/>
              <a:t>2021/6/16</a:t>
            </a:fld>
            <a:endParaRPr lang="zh-TW" altLang="en-US" dirty="0"/>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微軟正黑體" panose="020B0604030504040204" pitchFamily="34"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微軟正黑體" panose="020B0604030504040204" pitchFamily="34" charset="-120"/>
              </a:defRPr>
            </a:lvl1pPr>
          </a:lstStyle>
          <a:p>
            <a:fld id="{0E6346B8-7DAA-471C-BD0B-13B3B4D676B8}" type="slidenum">
              <a:rPr lang="zh-TW" altLang="en-US" smtClean="0"/>
              <a:pPr/>
              <a:t>‹#›</a:t>
            </a:fld>
            <a:endParaRPr lang="zh-TW" altLang="en-US" dirty="0"/>
          </a:p>
        </p:txBody>
      </p:sp>
    </p:spTree>
    <p:extLst>
      <p:ext uri="{BB962C8B-B14F-4D97-AF65-F5344CB8AC3E}">
        <p14:creationId xmlns:p14="http://schemas.microsoft.com/office/powerpoint/2010/main" val="101885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1pPr>
    <a:lvl2pPr marL="4572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2pPr>
    <a:lvl3pPr marL="9144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3pPr>
    <a:lvl4pPr marL="13716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4pPr>
    <a:lvl5pPr marL="18288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a:t>
            </a:fld>
            <a:endParaRPr lang="zh-TW" altLang="en-US"/>
          </a:p>
        </p:txBody>
      </p:sp>
    </p:spTree>
    <p:extLst>
      <p:ext uri="{BB962C8B-B14F-4D97-AF65-F5344CB8AC3E}">
        <p14:creationId xmlns:p14="http://schemas.microsoft.com/office/powerpoint/2010/main" val="388325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13</a:t>
            </a:fld>
            <a:endParaRPr lang="zh-TW" altLang="en-US"/>
          </a:p>
        </p:txBody>
      </p:sp>
    </p:spTree>
    <p:extLst>
      <p:ext uri="{BB962C8B-B14F-4D97-AF65-F5344CB8AC3E}">
        <p14:creationId xmlns:p14="http://schemas.microsoft.com/office/powerpoint/2010/main" val="166102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14</a:t>
            </a:fld>
            <a:endParaRPr lang="zh-TW" altLang="en-US"/>
          </a:p>
        </p:txBody>
      </p:sp>
    </p:spTree>
    <p:extLst>
      <p:ext uri="{BB962C8B-B14F-4D97-AF65-F5344CB8AC3E}">
        <p14:creationId xmlns:p14="http://schemas.microsoft.com/office/powerpoint/2010/main" val="406257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15</a:t>
            </a:fld>
            <a:endParaRPr lang="zh-TW" altLang="en-US"/>
          </a:p>
        </p:txBody>
      </p:sp>
    </p:spTree>
    <p:extLst>
      <p:ext uri="{BB962C8B-B14F-4D97-AF65-F5344CB8AC3E}">
        <p14:creationId xmlns:p14="http://schemas.microsoft.com/office/powerpoint/2010/main" val="358379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16</a:t>
            </a:fld>
            <a:endParaRPr lang="zh-TW" altLang="en-US"/>
          </a:p>
        </p:txBody>
      </p:sp>
    </p:spTree>
    <p:extLst>
      <p:ext uri="{BB962C8B-B14F-4D97-AF65-F5344CB8AC3E}">
        <p14:creationId xmlns:p14="http://schemas.microsoft.com/office/powerpoint/2010/main" val="391500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17</a:t>
            </a:fld>
            <a:endParaRPr lang="zh-TW" altLang="en-US"/>
          </a:p>
        </p:txBody>
      </p:sp>
    </p:spTree>
    <p:extLst>
      <p:ext uri="{BB962C8B-B14F-4D97-AF65-F5344CB8AC3E}">
        <p14:creationId xmlns:p14="http://schemas.microsoft.com/office/powerpoint/2010/main" val="2000719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18</a:t>
            </a:fld>
            <a:endParaRPr lang="zh-TW" altLang="en-US"/>
          </a:p>
        </p:txBody>
      </p:sp>
    </p:spTree>
    <p:extLst>
      <p:ext uri="{BB962C8B-B14F-4D97-AF65-F5344CB8AC3E}">
        <p14:creationId xmlns:p14="http://schemas.microsoft.com/office/powerpoint/2010/main" val="293534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19</a:t>
            </a:fld>
            <a:endParaRPr lang="zh-TW" altLang="en-US"/>
          </a:p>
        </p:txBody>
      </p:sp>
    </p:spTree>
    <p:extLst>
      <p:ext uri="{BB962C8B-B14F-4D97-AF65-F5344CB8AC3E}">
        <p14:creationId xmlns:p14="http://schemas.microsoft.com/office/powerpoint/2010/main" val="2702494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20</a:t>
            </a:fld>
            <a:endParaRPr lang="zh-TW" altLang="en-US"/>
          </a:p>
        </p:txBody>
      </p:sp>
    </p:spTree>
    <p:extLst>
      <p:ext uri="{BB962C8B-B14F-4D97-AF65-F5344CB8AC3E}">
        <p14:creationId xmlns:p14="http://schemas.microsoft.com/office/powerpoint/2010/main" val="343246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35</a:t>
            </a:fld>
            <a:endParaRPr lang="zh-TW" altLang="en-US"/>
          </a:p>
        </p:txBody>
      </p:sp>
    </p:spTree>
    <p:extLst>
      <p:ext uri="{BB962C8B-B14F-4D97-AF65-F5344CB8AC3E}">
        <p14:creationId xmlns:p14="http://schemas.microsoft.com/office/powerpoint/2010/main" val="2846366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36</a:t>
            </a:fld>
            <a:endParaRPr lang="zh-TW" altLang="en-US"/>
          </a:p>
        </p:txBody>
      </p:sp>
    </p:spTree>
    <p:extLst>
      <p:ext uri="{BB962C8B-B14F-4D97-AF65-F5344CB8AC3E}">
        <p14:creationId xmlns:p14="http://schemas.microsoft.com/office/powerpoint/2010/main" val="368097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chemeClr val="bg1"/>
              </a:solidFill>
            </a:endParaRPr>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2</a:t>
            </a:fld>
            <a:endParaRPr lang="zh-TW" altLang="en-US"/>
          </a:p>
        </p:txBody>
      </p:sp>
    </p:spTree>
    <p:extLst>
      <p:ext uri="{BB962C8B-B14F-4D97-AF65-F5344CB8AC3E}">
        <p14:creationId xmlns:p14="http://schemas.microsoft.com/office/powerpoint/2010/main" val="330703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37</a:t>
            </a:fld>
            <a:endParaRPr lang="zh-TW" altLang="en-US"/>
          </a:p>
        </p:txBody>
      </p:sp>
    </p:spTree>
    <p:extLst>
      <p:ext uri="{BB962C8B-B14F-4D97-AF65-F5344CB8AC3E}">
        <p14:creationId xmlns:p14="http://schemas.microsoft.com/office/powerpoint/2010/main" val="1356823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38</a:t>
            </a:fld>
            <a:endParaRPr lang="zh-TW" altLang="en-US"/>
          </a:p>
        </p:txBody>
      </p:sp>
    </p:spTree>
    <p:extLst>
      <p:ext uri="{BB962C8B-B14F-4D97-AF65-F5344CB8AC3E}">
        <p14:creationId xmlns:p14="http://schemas.microsoft.com/office/powerpoint/2010/main" val="3371448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To show your readers that you have done your research.</a:t>
            </a:r>
          </a:p>
          <a:p>
            <a:r>
              <a:rPr lang="en-US" altLang="zh-TW" dirty="0"/>
              <a:t>To give credit to others for work they have done.</a:t>
            </a:r>
            <a:r>
              <a:rPr lang="zh-TW" altLang="en-US" dirty="0"/>
              <a:t> </a:t>
            </a:r>
            <a:endParaRPr lang="en-US" altLang="zh-TW" dirty="0"/>
          </a:p>
          <a:p>
            <a:r>
              <a:rPr lang="en-US" altLang="zh-TW" dirty="0"/>
              <a:t>To point your readers to sources that may be useful to them.</a:t>
            </a:r>
            <a:r>
              <a:rPr lang="zh-TW" altLang="en-US" dirty="0"/>
              <a:t> </a:t>
            </a:r>
            <a:endParaRPr lang="en-US" altLang="zh-TW" dirty="0"/>
          </a:p>
          <a:p>
            <a:r>
              <a:rPr lang="en-US" altLang="zh-TW" dirty="0"/>
              <a:t>To allow your readers to check your sources, if there are questions.</a:t>
            </a:r>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39</a:t>
            </a:fld>
            <a:endParaRPr lang="zh-TW" altLang="en-US"/>
          </a:p>
        </p:txBody>
      </p:sp>
    </p:spTree>
    <p:extLst>
      <p:ext uri="{BB962C8B-B14F-4D97-AF65-F5344CB8AC3E}">
        <p14:creationId xmlns:p14="http://schemas.microsoft.com/office/powerpoint/2010/main" val="415557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47</a:t>
            </a:fld>
            <a:endParaRPr lang="zh-TW" altLang="en-US"/>
          </a:p>
        </p:txBody>
      </p:sp>
    </p:spTree>
    <p:extLst>
      <p:ext uri="{BB962C8B-B14F-4D97-AF65-F5344CB8AC3E}">
        <p14:creationId xmlns:p14="http://schemas.microsoft.com/office/powerpoint/2010/main" val="2509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48</a:t>
            </a:fld>
            <a:endParaRPr lang="zh-TW" altLang="en-US"/>
          </a:p>
        </p:txBody>
      </p:sp>
    </p:spTree>
    <p:extLst>
      <p:ext uri="{BB962C8B-B14F-4D97-AF65-F5344CB8AC3E}">
        <p14:creationId xmlns:p14="http://schemas.microsoft.com/office/powerpoint/2010/main" val="603323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49</a:t>
            </a:fld>
            <a:endParaRPr lang="zh-TW" altLang="en-US"/>
          </a:p>
        </p:txBody>
      </p:sp>
    </p:spTree>
    <p:extLst>
      <p:ext uri="{BB962C8B-B14F-4D97-AF65-F5344CB8AC3E}">
        <p14:creationId xmlns:p14="http://schemas.microsoft.com/office/powerpoint/2010/main" val="1370820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50</a:t>
            </a:fld>
            <a:endParaRPr lang="zh-TW" altLang="en-US"/>
          </a:p>
        </p:txBody>
      </p:sp>
    </p:spTree>
    <p:extLst>
      <p:ext uri="{BB962C8B-B14F-4D97-AF65-F5344CB8AC3E}">
        <p14:creationId xmlns:p14="http://schemas.microsoft.com/office/powerpoint/2010/main" val="2116103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51</a:t>
            </a:fld>
            <a:endParaRPr lang="zh-TW" altLang="en-US"/>
          </a:p>
        </p:txBody>
      </p:sp>
    </p:spTree>
    <p:extLst>
      <p:ext uri="{BB962C8B-B14F-4D97-AF65-F5344CB8AC3E}">
        <p14:creationId xmlns:p14="http://schemas.microsoft.com/office/powerpoint/2010/main" val="639191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52</a:t>
            </a:fld>
            <a:endParaRPr lang="zh-TW" altLang="en-US"/>
          </a:p>
        </p:txBody>
      </p:sp>
    </p:spTree>
    <p:extLst>
      <p:ext uri="{BB962C8B-B14F-4D97-AF65-F5344CB8AC3E}">
        <p14:creationId xmlns:p14="http://schemas.microsoft.com/office/powerpoint/2010/main" val="800836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54</a:t>
            </a:fld>
            <a:endParaRPr lang="zh-TW" altLang="en-US"/>
          </a:p>
        </p:txBody>
      </p:sp>
    </p:spTree>
    <p:extLst>
      <p:ext uri="{BB962C8B-B14F-4D97-AF65-F5344CB8AC3E}">
        <p14:creationId xmlns:p14="http://schemas.microsoft.com/office/powerpoint/2010/main" val="342659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chemeClr val="bg1"/>
              </a:solidFill>
            </a:endParaRPr>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a:t>
            </a:fld>
            <a:endParaRPr lang="zh-TW" altLang="en-US"/>
          </a:p>
        </p:txBody>
      </p:sp>
    </p:spTree>
    <p:extLst>
      <p:ext uri="{BB962C8B-B14F-4D97-AF65-F5344CB8AC3E}">
        <p14:creationId xmlns:p14="http://schemas.microsoft.com/office/powerpoint/2010/main" val="1751748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55</a:t>
            </a:fld>
            <a:endParaRPr lang="zh-TW" altLang="en-US"/>
          </a:p>
        </p:txBody>
      </p:sp>
    </p:spTree>
    <p:extLst>
      <p:ext uri="{BB962C8B-B14F-4D97-AF65-F5344CB8AC3E}">
        <p14:creationId xmlns:p14="http://schemas.microsoft.com/office/powerpoint/2010/main" val="3200048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56</a:t>
            </a:fld>
            <a:endParaRPr lang="zh-TW" altLang="en-US"/>
          </a:p>
        </p:txBody>
      </p:sp>
    </p:spTree>
    <p:extLst>
      <p:ext uri="{BB962C8B-B14F-4D97-AF65-F5344CB8AC3E}">
        <p14:creationId xmlns:p14="http://schemas.microsoft.com/office/powerpoint/2010/main" val="141292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57</a:t>
            </a:fld>
            <a:endParaRPr lang="zh-TW" altLang="en-US"/>
          </a:p>
        </p:txBody>
      </p:sp>
    </p:spTree>
    <p:extLst>
      <p:ext uri="{BB962C8B-B14F-4D97-AF65-F5344CB8AC3E}">
        <p14:creationId xmlns:p14="http://schemas.microsoft.com/office/powerpoint/2010/main" val="3595274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60</a:t>
            </a:fld>
            <a:endParaRPr lang="zh-TW" altLang="en-US"/>
          </a:p>
        </p:txBody>
      </p:sp>
    </p:spTree>
    <p:extLst>
      <p:ext uri="{BB962C8B-B14F-4D97-AF65-F5344CB8AC3E}">
        <p14:creationId xmlns:p14="http://schemas.microsoft.com/office/powerpoint/2010/main" val="1126059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62</a:t>
            </a:fld>
            <a:endParaRPr lang="zh-TW" altLang="en-US"/>
          </a:p>
        </p:txBody>
      </p:sp>
    </p:spTree>
    <p:extLst>
      <p:ext uri="{BB962C8B-B14F-4D97-AF65-F5344CB8AC3E}">
        <p14:creationId xmlns:p14="http://schemas.microsoft.com/office/powerpoint/2010/main" val="2277877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64</a:t>
            </a:fld>
            <a:endParaRPr lang="zh-TW" altLang="en-US"/>
          </a:p>
        </p:txBody>
      </p:sp>
    </p:spTree>
    <p:extLst>
      <p:ext uri="{BB962C8B-B14F-4D97-AF65-F5344CB8AC3E}">
        <p14:creationId xmlns:p14="http://schemas.microsoft.com/office/powerpoint/2010/main" val="2989971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65</a:t>
            </a:fld>
            <a:endParaRPr lang="zh-TW" altLang="en-US"/>
          </a:p>
        </p:txBody>
      </p:sp>
    </p:spTree>
    <p:extLst>
      <p:ext uri="{BB962C8B-B14F-4D97-AF65-F5344CB8AC3E}">
        <p14:creationId xmlns:p14="http://schemas.microsoft.com/office/powerpoint/2010/main" val="3002418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66</a:t>
            </a:fld>
            <a:endParaRPr lang="zh-TW" altLang="en-US"/>
          </a:p>
        </p:txBody>
      </p:sp>
    </p:spTree>
    <p:extLst>
      <p:ext uri="{BB962C8B-B14F-4D97-AF65-F5344CB8AC3E}">
        <p14:creationId xmlns:p14="http://schemas.microsoft.com/office/powerpoint/2010/main" val="2609086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68</a:t>
            </a:fld>
            <a:endParaRPr lang="zh-TW" altLang="en-US"/>
          </a:p>
        </p:txBody>
      </p:sp>
    </p:spTree>
    <p:extLst>
      <p:ext uri="{BB962C8B-B14F-4D97-AF65-F5344CB8AC3E}">
        <p14:creationId xmlns:p14="http://schemas.microsoft.com/office/powerpoint/2010/main" val="2377938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69</a:t>
            </a:fld>
            <a:endParaRPr lang="zh-TW" altLang="en-US"/>
          </a:p>
        </p:txBody>
      </p:sp>
    </p:spTree>
    <p:extLst>
      <p:ext uri="{BB962C8B-B14F-4D97-AF65-F5344CB8AC3E}">
        <p14:creationId xmlns:p14="http://schemas.microsoft.com/office/powerpoint/2010/main" val="7329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5</a:t>
            </a:fld>
            <a:endParaRPr lang="zh-TW" altLang="en-US"/>
          </a:p>
        </p:txBody>
      </p:sp>
    </p:spTree>
    <p:extLst>
      <p:ext uri="{BB962C8B-B14F-4D97-AF65-F5344CB8AC3E}">
        <p14:creationId xmlns:p14="http://schemas.microsoft.com/office/powerpoint/2010/main" val="1212007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70</a:t>
            </a:fld>
            <a:endParaRPr lang="zh-TW" altLang="en-US"/>
          </a:p>
        </p:txBody>
      </p:sp>
    </p:spTree>
    <p:extLst>
      <p:ext uri="{BB962C8B-B14F-4D97-AF65-F5344CB8AC3E}">
        <p14:creationId xmlns:p14="http://schemas.microsoft.com/office/powerpoint/2010/main" val="3353224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71</a:t>
            </a:fld>
            <a:endParaRPr lang="zh-TW" altLang="en-US"/>
          </a:p>
        </p:txBody>
      </p:sp>
    </p:spTree>
    <p:extLst>
      <p:ext uri="{BB962C8B-B14F-4D97-AF65-F5344CB8AC3E}">
        <p14:creationId xmlns:p14="http://schemas.microsoft.com/office/powerpoint/2010/main" val="243425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6</a:t>
            </a:fld>
            <a:endParaRPr lang="zh-TW" altLang="en-US"/>
          </a:p>
        </p:txBody>
      </p:sp>
    </p:spTree>
    <p:extLst>
      <p:ext uri="{BB962C8B-B14F-4D97-AF65-F5344CB8AC3E}">
        <p14:creationId xmlns:p14="http://schemas.microsoft.com/office/powerpoint/2010/main" val="93176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7</a:t>
            </a:fld>
            <a:endParaRPr lang="zh-TW" altLang="en-US"/>
          </a:p>
        </p:txBody>
      </p:sp>
    </p:spTree>
    <p:extLst>
      <p:ext uri="{BB962C8B-B14F-4D97-AF65-F5344CB8AC3E}">
        <p14:creationId xmlns:p14="http://schemas.microsoft.com/office/powerpoint/2010/main" val="415436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10</a:t>
            </a:fld>
            <a:endParaRPr lang="zh-TW" altLang="en-US"/>
          </a:p>
        </p:txBody>
      </p:sp>
    </p:spTree>
    <p:extLst>
      <p:ext uri="{BB962C8B-B14F-4D97-AF65-F5344CB8AC3E}">
        <p14:creationId xmlns:p14="http://schemas.microsoft.com/office/powerpoint/2010/main" val="2258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11</a:t>
            </a:fld>
            <a:endParaRPr lang="zh-TW" altLang="en-US"/>
          </a:p>
        </p:txBody>
      </p:sp>
    </p:spTree>
    <p:extLst>
      <p:ext uri="{BB962C8B-B14F-4D97-AF65-F5344CB8AC3E}">
        <p14:creationId xmlns:p14="http://schemas.microsoft.com/office/powerpoint/2010/main" val="370376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12</a:t>
            </a:fld>
            <a:endParaRPr lang="zh-TW" altLang="en-US"/>
          </a:p>
        </p:txBody>
      </p:sp>
    </p:spTree>
    <p:extLst>
      <p:ext uri="{BB962C8B-B14F-4D97-AF65-F5344CB8AC3E}">
        <p14:creationId xmlns:p14="http://schemas.microsoft.com/office/powerpoint/2010/main" val="164391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1F13B2-BC86-0249-9040-CC3198569072}"/>
              </a:ext>
            </a:extLst>
          </p:cNvPr>
          <p:cNvSpPr/>
          <p:nvPr userDrawn="1"/>
        </p:nvSpPr>
        <p:spPr>
          <a:xfrm>
            <a:off x="0" y="0"/>
            <a:ext cx="9144000" cy="6858000"/>
          </a:xfrm>
          <a:prstGeom prst="rect">
            <a:avLst/>
          </a:prstGeom>
          <a:solidFill>
            <a:srgbClr val="77C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9A2E8C1-7CB6-4B12-9336-FC7E8B24E8BD}" type="datetime1">
              <a:rPr lang="en-US" altLang="zh-TW" smtClean="0"/>
              <a:t>6/16/21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929040E-CB57-2D40-A712-FE599601156A}" type="slidenum">
              <a:rPr lang="en-US" smtClean="0"/>
              <a:t>‹#›</a:t>
            </a:fld>
            <a:endParaRPr lang="en-US"/>
          </a:p>
        </p:txBody>
      </p:sp>
      <p:grpSp>
        <p:nvGrpSpPr>
          <p:cNvPr id="8" name="Group 7"/>
          <p:cNvGrpSpPr/>
          <p:nvPr/>
        </p:nvGrpSpPr>
        <p:grpSpPr>
          <a:xfrm>
            <a:off x="564643" y="744469"/>
            <a:ext cx="8005589" cy="5349671"/>
            <a:chOff x="564643" y="744469"/>
            <a:chExt cx="8005589" cy="5349671"/>
          </a:xfrm>
          <a:solidFill>
            <a:schemeClr val="accent5"/>
          </a:solidFill>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grp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grpFill/>
            <a:ln w="0">
              <a:noFill/>
              <a:prstDash val="solid"/>
              <a:round/>
              <a:headEnd/>
              <a:tailEnd/>
            </a:ln>
          </p:spPr>
        </p:sp>
      </p:grpSp>
    </p:spTree>
    <p:extLst>
      <p:ext uri="{BB962C8B-B14F-4D97-AF65-F5344CB8AC3E}">
        <p14:creationId xmlns:p14="http://schemas.microsoft.com/office/powerpoint/2010/main" val="114473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1D8BC-8487-4393-AA05-0E0792D7EF82}"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25592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D3D1C-8F29-485C-A23F-D73450F0C63C}"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529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1F13B2-BC86-0249-9040-CC319856907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9A2E8C1-7CB6-4B12-9336-FC7E8B24E8BD}" type="datetime1">
              <a:rPr lang="en-US" altLang="zh-TW" smtClean="0"/>
              <a:t>6/16/21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929040E-CB57-2D40-A712-FE599601156A}" type="slidenum">
              <a:rPr lang="en-US" smtClean="0"/>
              <a:t>‹#›</a:t>
            </a:fld>
            <a:endParaRPr lang="en-US"/>
          </a:p>
        </p:txBody>
      </p:sp>
      <p:grpSp>
        <p:nvGrpSpPr>
          <p:cNvPr id="8" name="Group 7"/>
          <p:cNvGrpSpPr/>
          <p:nvPr/>
        </p:nvGrpSpPr>
        <p:grpSpPr>
          <a:xfrm>
            <a:off x="564643" y="744469"/>
            <a:ext cx="8005589" cy="5349671"/>
            <a:chOff x="564643" y="744469"/>
            <a:chExt cx="8005589" cy="5349671"/>
          </a:xfrm>
          <a:solidFill>
            <a:schemeClr val="accent5"/>
          </a:solidFill>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grp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grpFill/>
            <a:ln w="0">
              <a:noFill/>
              <a:prstDash val="solid"/>
              <a:round/>
              <a:headEnd/>
              <a:tailEnd/>
            </a:ln>
          </p:spPr>
        </p:sp>
      </p:grpSp>
    </p:spTree>
    <p:extLst>
      <p:ext uri="{BB962C8B-B14F-4D97-AF65-F5344CB8AC3E}">
        <p14:creationId xmlns:p14="http://schemas.microsoft.com/office/powerpoint/2010/main" val="415427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329184"/>
            <a:ext cx="7200900" cy="694944"/>
          </a:xfrm>
        </p:spPr>
        <p:txBody>
          <a:bodyPr>
            <a:normAutofit/>
          </a:bodyPr>
          <a:lstStyle>
            <a:lvl1pPr>
              <a:defRPr sz="3200" b="1">
                <a:latin typeface="+mj-ea"/>
                <a:ea typeface="+mj-ea"/>
              </a:defRPr>
            </a:lvl1pPr>
          </a:lstStyle>
          <a:p>
            <a:r>
              <a:rPr lang="en-US" dirty="0"/>
              <a:t>Click to edit Master title style</a:t>
            </a:r>
          </a:p>
        </p:txBody>
      </p:sp>
      <p:sp>
        <p:nvSpPr>
          <p:cNvPr id="3" name="Content Placeholder 2"/>
          <p:cNvSpPr>
            <a:spLocks noGrp="1"/>
          </p:cNvSpPr>
          <p:nvPr>
            <p:ph idx="1"/>
          </p:nvPr>
        </p:nvSpPr>
        <p:spPr>
          <a:xfrm>
            <a:off x="1028700" y="1023695"/>
            <a:ext cx="7200900" cy="5286739"/>
          </a:xfrm>
        </p:spPr>
        <p:txBody>
          <a:bodyPr/>
          <a:lstStyle>
            <a:lvl1pPr marL="266700" indent="-266700">
              <a:lnSpc>
                <a:spcPct val="120000"/>
              </a:lnSpc>
              <a:buFont typeface="Wingdings" pitchFamily="2" charset="2"/>
              <a:buChar char="§"/>
              <a:defRPr sz="2200" i="0">
                <a:latin typeface="+mn-ea"/>
                <a:ea typeface="+mn-ea"/>
              </a:defRPr>
            </a:lvl1pPr>
            <a:lvl2pPr marL="806450" indent="-274638">
              <a:lnSpc>
                <a:spcPct val="120000"/>
              </a:lnSpc>
              <a:buFontTx/>
              <a:buChar char="－"/>
              <a:defRPr sz="2200" i="0">
                <a:latin typeface="+mn-ea"/>
                <a:ea typeface="+mn-ea"/>
              </a:defRPr>
            </a:lvl2pPr>
          </a:lstStyle>
          <a:p>
            <a:pPr lvl="0"/>
            <a:r>
              <a:rPr lang="en-US" dirty="0"/>
              <a:t>Edit Master text styles</a:t>
            </a:r>
          </a:p>
          <a:p>
            <a:pPr lvl="1"/>
            <a:r>
              <a:rPr lang="en-US" dirty="0"/>
              <a:t>Second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0697" y="6310435"/>
            <a:ext cx="1197219" cy="404614"/>
          </a:xfrm>
        </p:spPr>
        <p:txBody>
          <a:bodyPr/>
          <a:lstStyle>
            <a:lvl1pPr>
              <a:defRPr sz="1400">
                <a:latin typeface="Arial" panose="020B0604020202020204" pitchFamily="34" charset="0"/>
              </a:defRPr>
            </a:lvl1pPr>
          </a:lstStyle>
          <a:p>
            <a:fld id="{7929040E-CB57-2D40-A712-FE599601156A}" type="slidenum">
              <a:rPr lang="en-US" smtClean="0"/>
              <a:pPr/>
              <a:t>‹#›</a:t>
            </a:fld>
            <a:endParaRPr lang="en-US" dirty="0"/>
          </a:p>
        </p:txBody>
      </p:sp>
    </p:spTree>
    <p:extLst>
      <p:ext uri="{BB962C8B-B14F-4D97-AF65-F5344CB8AC3E}">
        <p14:creationId xmlns:p14="http://schemas.microsoft.com/office/powerpoint/2010/main" val="218673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C1EEBF-B064-EB4C-90DB-C7C29F89AA03}"/>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73769" y="1301361"/>
            <a:ext cx="7209728" cy="2852737"/>
          </a:xfrm>
        </p:spPr>
        <p:txBody>
          <a:bodyPr anchor="b">
            <a:normAutofit/>
          </a:bodyPr>
          <a:lstStyle>
            <a:lvl1pPr algn="r">
              <a:defRPr sz="4000" b="1" cap="all" baseline="0">
                <a:solidFill>
                  <a:srgbClr val="0066CC"/>
                </a:solidFill>
                <a:latin typeface="+mn-ea"/>
                <a:ea typeface="+mn-ea"/>
              </a:defRPr>
            </a:lvl1pPr>
          </a:lstStyle>
          <a:p>
            <a:r>
              <a:rPr lang="en-US" dirty="0"/>
              <a:t>Click to edit Master title style</a:t>
            </a:r>
          </a:p>
        </p:txBody>
      </p:sp>
      <p:sp>
        <p:nvSpPr>
          <p:cNvPr id="3" name="Text Placeholder 2"/>
          <p:cNvSpPr>
            <a:spLocks noGrp="1"/>
          </p:cNvSpPr>
          <p:nvPr>
            <p:ph type="body" idx="1"/>
          </p:nvPr>
        </p:nvSpPr>
        <p:spPr>
          <a:xfrm>
            <a:off x="573769" y="4216328"/>
            <a:ext cx="7209728" cy="1143324"/>
          </a:xfrm>
        </p:spPr>
        <p:txBody>
          <a:bodyPr>
            <a:normAutofit/>
          </a:bodyPr>
          <a:lstStyle>
            <a:lvl1pPr marL="0" indent="0" algn="r">
              <a:lnSpc>
                <a:spcPct val="112000"/>
              </a:lnSpc>
              <a:spcBef>
                <a:spcPts val="0"/>
              </a:spcBef>
              <a:spcAft>
                <a:spcPts val="0"/>
              </a:spcAft>
              <a:buNone/>
              <a:defRPr sz="2600" b="1">
                <a:solidFill>
                  <a:schemeClr val="tx2">
                    <a:lumMod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0AF6A76-D812-409C-9858-A0223CE17A8E}" type="datetime1">
              <a:rPr lang="en-US" altLang="zh-TW" smtClean="0"/>
              <a:t>6/16/21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5"/>
          </a:solidFill>
          <a:ln w="0">
            <a:solidFill>
              <a:schemeClr val="accent5"/>
            </a:solidFill>
            <a:prstDash val="solid"/>
            <a:round/>
            <a:headEnd/>
            <a:tailEnd/>
          </a:ln>
        </p:spPr>
      </p:sp>
    </p:spTree>
    <p:extLst>
      <p:ext uri="{BB962C8B-B14F-4D97-AF65-F5344CB8AC3E}">
        <p14:creationId xmlns:p14="http://schemas.microsoft.com/office/powerpoint/2010/main" val="23314069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1DCA9-B85A-4B85-BF17-176C2D170B16}" type="datetime1">
              <a:rPr lang="en-US" altLang="zh-TW"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2819438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AC05A-5D49-4DA6-9C90-9BCD2B2BC64D}" type="datetime1">
              <a:rPr lang="en-US" altLang="zh-TW" smtClean="0"/>
              <a:t>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879428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82052-0190-4303-BDB4-1F441D34B8FD}" type="datetime1">
              <a:rPr lang="en-US" altLang="zh-TW" smtClean="0"/>
              <a:t>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82299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CBEB-A75C-432E-B8E1-0CB28F8C36A2}" type="datetime1">
              <a:rPr lang="en-US" altLang="zh-TW" smtClean="0"/>
              <a:t>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357036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C3066B1-572D-47D5-BEFA-6D543A588C73}"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057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329184"/>
            <a:ext cx="7200900" cy="694944"/>
          </a:xfrm>
        </p:spPr>
        <p:txBody>
          <a:bodyPr>
            <a:normAutofit/>
          </a:bodyPr>
          <a:lstStyle>
            <a:lvl1pPr>
              <a:defRPr sz="3200" b="1">
                <a:latin typeface="+mj-ea"/>
                <a:ea typeface="+mj-ea"/>
              </a:defRPr>
            </a:lvl1pPr>
          </a:lstStyle>
          <a:p>
            <a:r>
              <a:rPr lang="en-US" dirty="0"/>
              <a:t>Click to edit Master title style</a:t>
            </a:r>
          </a:p>
        </p:txBody>
      </p:sp>
      <p:sp>
        <p:nvSpPr>
          <p:cNvPr id="3" name="Content Placeholder 2"/>
          <p:cNvSpPr>
            <a:spLocks noGrp="1"/>
          </p:cNvSpPr>
          <p:nvPr>
            <p:ph idx="1"/>
          </p:nvPr>
        </p:nvSpPr>
        <p:spPr>
          <a:xfrm>
            <a:off x="1028700" y="1023695"/>
            <a:ext cx="7200900" cy="5286739"/>
          </a:xfrm>
        </p:spPr>
        <p:txBody>
          <a:bodyPr/>
          <a:lstStyle>
            <a:lvl1pPr marL="266700" indent="-266700">
              <a:lnSpc>
                <a:spcPct val="120000"/>
              </a:lnSpc>
              <a:buFont typeface="Wingdings" pitchFamily="2" charset="2"/>
              <a:buChar char="§"/>
              <a:defRPr sz="2200" i="0">
                <a:latin typeface="+mn-ea"/>
                <a:ea typeface="+mn-ea"/>
              </a:defRPr>
            </a:lvl1pPr>
            <a:lvl2pPr marL="806450" indent="-274638">
              <a:lnSpc>
                <a:spcPct val="120000"/>
              </a:lnSpc>
              <a:buFontTx/>
              <a:buChar char="－"/>
              <a:defRPr sz="2200" i="0">
                <a:latin typeface="+mn-ea"/>
                <a:ea typeface="+mn-ea"/>
              </a:defRPr>
            </a:lvl2pPr>
          </a:lstStyle>
          <a:p>
            <a:pPr lvl="0"/>
            <a:r>
              <a:rPr lang="en-US" dirty="0"/>
              <a:t>Edit Master text styles</a:t>
            </a:r>
          </a:p>
          <a:p>
            <a:pPr lvl="1"/>
            <a:r>
              <a:rPr lang="en-US" dirty="0"/>
              <a:t>Second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0697" y="6310435"/>
            <a:ext cx="1197219" cy="404614"/>
          </a:xfrm>
        </p:spPr>
        <p:txBody>
          <a:bodyPr/>
          <a:lstStyle>
            <a:lvl1pPr>
              <a:defRPr sz="1400">
                <a:latin typeface="Arial" panose="020B0604020202020204" pitchFamily="34" charset="0"/>
              </a:defRPr>
            </a:lvl1pPr>
          </a:lstStyle>
          <a:p>
            <a:fld id="{7929040E-CB57-2D40-A712-FE599601156A}" type="slidenum">
              <a:rPr lang="en-US" smtClean="0"/>
              <a:pPr/>
              <a:t>‹#›</a:t>
            </a:fld>
            <a:endParaRPr lang="en-US" dirty="0"/>
          </a:p>
        </p:txBody>
      </p:sp>
    </p:spTree>
    <p:extLst>
      <p:ext uri="{BB962C8B-B14F-4D97-AF65-F5344CB8AC3E}">
        <p14:creationId xmlns:p14="http://schemas.microsoft.com/office/powerpoint/2010/main" val="360258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8EEC0EC-007A-49F0-8780-C4ABCF9B12E7}"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8299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1D8BC-8487-4393-AA05-0E0792D7EF82}"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391687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D3D1C-8F29-485C-A23F-D73450F0C63C}"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08123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C1EEBF-B064-EB4C-90DB-C7C29F89AA03}"/>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73769" y="1301361"/>
            <a:ext cx="7209728" cy="2852737"/>
          </a:xfrm>
        </p:spPr>
        <p:txBody>
          <a:bodyPr anchor="b">
            <a:normAutofit/>
          </a:bodyPr>
          <a:lstStyle>
            <a:lvl1pPr algn="r">
              <a:defRPr sz="4000" b="1" cap="all" baseline="0">
                <a:solidFill>
                  <a:srgbClr val="0066CC"/>
                </a:solidFill>
                <a:latin typeface="+mn-ea"/>
                <a:ea typeface="+mn-ea"/>
              </a:defRPr>
            </a:lvl1pPr>
          </a:lstStyle>
          <a:p>
            <a:r>
              <a:rPr lang="en-US" dirty="0"/>
              <a:t>Click to edit Master title style</a:t>
            </a:r>
          </a:p>
        </p:txBody>
      </p:sp>
      <p:sp>
        <p:nvSpPr>
          <p:cNvPr id="3" name="Text Placeholder 2"/>
          <p:cNvSpPr>
            <a:spLocks noGrp="1"/>
          </p:cNvSpPr>
          <p:nvPr>
            <p:ph type="body" idx="1"/>
          </p:nvPr>
        </p:nvSpPr>
        <p:spPr>
          <a:xfrm>
            <a:off x="573769" y="4216328"/>
            <a:ext cx="7209728" cy="1143324"/>
          </a:xfrm>
        </p:spPr>
        <p:txBody>
          <a:bodyPr>
            <a:normAutofit/>
          </a:bodyPr>
          <a:lstStyle>
            <a:lvl1pPr marL="0" indent="0" algn="r">
              <a:lnSpc>
                <a:spcPct val="112000"/>
              </a:lnSpc>
              <a:spcBef>
                <a:spcPts val="0"/>
              </a:spcBef>
              <a:spcAft>
                <a:spcPts val="0"/>
              </a:spcAft>
              <a:buNone/>
              <a:defRPr sz="2600" b="1">
                <a:solidFill>
                  <a:schemeClr val="tx2">
                    <a:lumMod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0AF6A76-D812-409C-9858-A0223CE17A8E}" type="datetime1">
              <a:rPr lang="en-US" altLang="zh-TW" smtClean="0"/>
              <a:t>6/16/21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5"/>
          </a:solidFill>
          <a:ln w="0">
            <a:solidFill>
              <a:schemeClr val="accent5"/>
            </a:solidFill>
            <a:prstDash val="solid"/>
            <a:round/>
            <a:headEnd/>
            <a:tailEnd/>
          </a:ln>
        </p:spPr>
      </p:sp>
    </p:spTree>
    <p:extLst>
      <p:ext uri="{BB962C8B-B14F-4D97-AF65-F5344CB8AC3E}">
        <p14:creationId xmlns:p14="http://schemas.microsoft.com/office/powerpoint/2010/main" val="28106105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1DCA9-B85A-4B85-BF17-176C2D170B16}" type="datetime1">
              <a:rPr lang="en-US" altLang="zh-TW"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73062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AC05A-5D49-4DA6-9C90-9BCD2B2BC64D}" type="datetime1">
              <a:rPr lang="en-US" altLang="zh-TW" smtClean="0"/>
              <a:t>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160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82052-0190-4303-BDB4-1F441D34B8FD}" type="datetime1">
              <a:rPr lang="en-US" altLang="zh-TW" smtClean="0"/>
              <a:t>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234548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CBEB-A75C-432E-B8E1-0CB28F8C36A2}" type="datetime1">
              <a:rPr lang="en-US" altLang="zh-TW" smtClean="0"/>
              <a:t>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42302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C3066B1-572D-47D5-BEFA-6D543A588C73}"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184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8EEC0EC-007A-49F0-8780-C4ABCF9B12E7}"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704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E7AD31-7686-3043-A79A-133D8D27738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fld id="{58D1E0C1-B9B9-4505-A549-E4ED32A94B71}" type="datetime1">
              <a:rPr lang="en-US" altLang="zh-TW" smtClean="0"/>
              <a:pPr/>
              <a:t>6/16/21</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defRPr>
            </a:lvl1pPr>
          </a:lstStyle>
          <a:p>
            <a:fld id="{7929040E-CB57-2D40-A712-FE599601156A}"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374293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Arial" panose="020B0604020202020204" pitchFamily="34" charset="0"/>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Arial" panose="020B0604020202020204" pitchFamily="34" charset="0"/>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Arial" panose="020B0604020202020204" pitchFamily="34" charset="0"/>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Arial" panose="020B0604020202020204" pitchFamily="34" charset="0"/>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Arial" panose="020B0604020202020204" pitchFamily="34" charset="0"/>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E7AD31-7686-3043-A79A-133D8D27738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fld id="{58D1E0C1-B9B9-4505-A549-E4ED32A94B71}" type="datetime1">
              <a:rPr lang="en-US" altLang="zh-TW" smtClean="0"/>
              <a:pPr/>
              <a:t>6/16/21</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defRPr>
            </a:lvl1pPr>
          </a:lstStyle>
          <a:p>
            <a:fld id="{7929040E-CB57-2D40-A712-FE599601156A}"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090277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Arial" panose="020B0604020202020204" pitchFamily="34" charset="0"/>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Arial" panose="020B0604020202020204" pitchFamily="34" charset="0"/>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Arial" panose="020B0604020202020204" pitchFamily="34" charset="0"/>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Arial" panose="020B0604020202020204" pitchFamily="34" charset="0"/>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Arial" panose="020B0604020202020204" pitchFamily="34" charset="0"/>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library.hcml.gov.tw/mp.asp?mp=1" TargetMode="External"/><Relationship Id="rId2" Type="http://schemas.openxmlformats.org/officeDocument/2006/relationships/hyperlink" Target="https://www.ncl.edu.tw/" TargetMode="External"/><Relationship Id="rId1" Type="http://schemas.openxmlformats.org/officeDocument/2006/relationships/slideLayout" Target="../slideLayouts/slideLayout2.xml"/><Relationship Id="rId4" Type="http://schemas.openxmlformats.org/officeDocument/2006/relationships/hyperlink" Target="http://hcplibrary.hchcc.gov.tw/wSite/m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1.stat.gov.tw/mp.asp?mp=3" TargetMode="External"/><Relationship Id="rId2" Type="http://schemas.openxmlformats.org/officeDocument/2006/relationships/hyperlink" Target="https://data.un.org/" TargetMode="External"/><Relationship Id="rId1" Type="http://schemas.openxmlformats.org/officeDocument/2006/relationships/slideLayout" Target="../slideLayouts/slideLayout2.xml"/><Relationship Id="rId5" Type="http://schemas.openxmlformats.org/officeDocument/2006/relationships/hyperlink" Target="https://pride.stpi.narl.org.tw/index/dashboard/list" TargetMode="External"/><Relationship Id="rId4" Type="http://schemas.openxmlformats.org/officeDocument/2006/relationships/hyperlink" Target="https://pride.stpi.narl.org.tw/index"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los.org/" TargetMode="External"/><Relationship Id="rId2" Type="http://schemas.openxmlformats.org/officeDocument/2006/relationships/hyperlink" Target="https://ndltd.ncl.edu.tw/cgi-bin/gs32/gsweb.cgi?o=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hyperlink" Target="https://law.moj.gov.tw/" TargetMode="External"/><Relationship Id="rId1" Type="http://schemas.openxmlformats.org/officeDocument/2006/relationships/slideLayout" Target="../slideLayouts/slideLayout2.xml"/><Relationship Id="rId5" Type="http://schemas.openxmlformats.org/officeDocument/2006/relationships/hyperlink" Target="https://www.nlpi.edu.tw/DigitalResources" TargetMode="External"/><Relationship Id="rId4" Type="http://schemas.openxmlformats.org/officeDocument/2006/relationships/hyperlink" Target="https://en.wikipedia.org/wiki/Main_Pag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ollections.culture.tw/nmh_collectionsweb/" TargetMode="External"/><Relationship Id="rId2" Type="http://schemas.openxmlformats.org/officeDocument/2006/relationships/hyperlink" Target="http://husscat.hss.ntu.edu.tw/xmlui/" TargetMode="External"/><Relationship Id="rId1" Type="http://schemas.openxmlformats.org/officeDocument/2006/relationships/slideLayout" Target="../slideLayouts/slideLayout2.xml"/><Relationship Id="rId6" Type="http://schemas.openxmlformats.org/officeDocument/2006/relationships/hyperlink" Target="http://nrch.culture.tw/" TargetMode="External"/><Relationship Id="rId5" Type="http://schemas.openxmlformats.org/officeDocument/2006/relationships/hyperlink" Target="https://ntmofa-collections.ntmofa.gov.tw/zh/" TargetMode="External"/><Relationship Id="rId4" Type="http://schemas.openxmlformats.org/officeDocument/2006/relationships/hyperlink" Target="https://www.npm.gov.tw/Article.aspx?sNo=0200002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igitaldigest.ascdc.tw/" TargetMode="External"/><Relationship Id="rId7" Type="http://schemas.openxmlformats.org/officeDocument/2006/relationships/hyperlink" Target="http://openmuseum.tw/" TargetMode="External"/><Relationship Id="rId2" Type="http://schemas.openxmlformats.org/officeDocument/2006/relationships/hyperlink" Target="https://ascdc.sinica.edu.tw/" TargetMode="External"/><Relationship Id="rId1" Type="http://schemas.openxmlformats.org/officeDocument/2006/relationships/slideLayout" Target="../slideLayouts/slideLayout2.xml"/><Relationship Id="rId6" Type="http://schemas.openxmlformats.org/officeDocument/2006/relationships/hyperlink" Target="https://lodlab.ascdc.tw/" TargetMode="External"/><Relationship Id="rId5" Type="http://schemas.openxmlformats.org/officeDocument/2006/relationships/hyperlink" Target="https://gisrl.ascdc.sinica.edu.tw/religiontw/" TargetMode="External"/><Relationship Id="rId4" Type="http://schemas.openxmlformats.org/officeDocument/2006/relationships/hyperlink" Target="https://dh.ascdc.sinica.edu.tw/memb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readopac.ncl.edu.tw/ncl9/newspaper/title.ht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www.nlpi.edu.tw/DigitalResources" TargetMode="External"/><Relationship Id="rId3" Type="http://schemas.openxmlformats.org/officeDocument/2006/relationships/hyperlink" Target="https://eteacher.edu.tw/Archive.aspx?id=287" TargetMode="External"/><Relationship Id="rId7" Type="http://schemas.openxmlformats.org/officeDocument/2006/relationships/hyperlink" Target="https://pride.stpi.narl.org.tw/index/dashboard?type=INT_COMP&amp;cdmId=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ata.gov.tw/" TargetMode="External"/><Relationship Id="rId11" Type="http://schemas.openxmlformats.org/officeDocument/2006/relationships/hyperlink" Target="https://ethics.moe.edu.tw/" TargetMode="External"/><Relationship Id="rId5" Type="http://schemas.openxmlformats.org/officeDocument/2006/relationships/hyperlink" Target="https://www.shs.edu.tw/doc_download/&#20840;&#22283;&#39640;&#32026;&#20013;&#31561;&#23416;&#26657;&#23567;&#35542;&#25991;&#23531;&#20316;&#27604;&#36093;&#26684;&#24335;&#35498;&#26126;&#26280;&#35413;&#23529;&#35201;&#40670;_110.pdf" TargetMode="External"/><Relationship Id="rId10" Type="http://schemas.openxmlformats.org/officeDocument/2006/relationships/hyperlink" Target="http://camdemy.cksh.tp.edu.tw/media/2712" TargetMode="External"/><Relationship Id="rId4" Type="http://schemas.openxmlformats.org/officeDocument/2006/relationships/hyperlink" Target="https://www.shs.edu.tw/doc_download/&#20840;&#22283;&#39640;&#32026;&#20013;&#31561;&#23416;&#26657;&#23567;&#35542;&#25991;&#23531;&#20316;&#27604;&#36093;&#24341;&#35387;&#21450;&#21443;&#32771;&#25991;&#29563;&#26684;&#24335;&#31684;&#20363;_110.pdf" TargetMode="External"/><Relationship Id="rId9" Type="http://schemas.openxmlformats.org/officeDocument/2006/relationships/hyperlink" Target="http://readopac.ncl.edu.tw/ncl9/newspaper/title.htm"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integrity.mit.edu/sites/default/files/images/AcademicIntegrityHandbook2020-color.pdf" TargetMode="External"/><Relationship Id="rId3" Type="http://schemas.openxmlformats.org/officeDocument/2006/relationships/hyperlink" Target="https://zh.wikipedia.org/zh-tw/2019&#20896;&#29366;&#30149;&#27602;&#30149;" TargetMode="External"/><Relationship Id="rId7" Type="http://schemas.openxmlformats.org/officeDocument/2006/relationships/hyperlink" Target="https://www.ilo.org/wcmsp5/groups/public/---dgreports/---dcomm/documents/briefingnote/wcms_749399.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usingsources.fas.harvard.edu/whats-wrong-wikipedia" TargetMode="External"/><Relationship Id="rId5" Type="http://schemas.openxmlformats.org/officeDocument/2006/relationships/hyperlink" Target="https://www.flaticon.com/" TargetMode="External"/><Relationship Id="rId4" Type="http://schemas.openxmlformats.org/officeDocument/2006/relationships/hyperlink" Target="https://doi.org/10.1037/0000165-000" TargetMode="External"/><Relationship Id="rId9" Type="http://schemas.openxmlformats.org/officeDocument/2006/relationships/hyperlink" Target="https://covid19.who.int/?gclid=CjwKCAjw74b7BRA_EiwAF8yHFHCB8fXiBVpSXRKZDRDbmLW4scbKAVUMa8Dp4qIISkHTS7OtHbVojhoCdEgQAvD_Bw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taaee.org.tw/education.php"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scitechvista.nat.gov.tw/Article/C000003/detail?ID=662bab53-229d-4758-afec-ffc912e76c53"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who.int/publications/m/item/weekly-epidemiological-update---27-october-2020"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C67DE71-A23A-4E4B-98E3-543C3B0211E2}"/>
              </a:ext>
            </a:extLst>
          </p:cNvPr>
          <p:cNvCxnSpPr>
            <a:cxnSpLocks/>
          </p:cNvCxnSpPr>
          <p:nvPr/>
        </p:nvCxnSpPr>
        <p:spPr>
          <a:xfrm>
            <a:off x="1296537" y="2818261"/>
            <a:ext cx="6707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CF9791-A184-6D45-9F6D-344EF52DD9B7}"/>
              </a:ext>
            </a:extLst>
          </p:cNvPr>
          <p:cNvSpPr>
            <a:spLocks noGrp="1"/>
          </p:cNvSpPr>
          <p:nvPr>
            <p:ph type="ctrTitle"/>
          </p:nvPr>
        </p:nvSpPr>
        <p:spPr>
          <a:xfrm>
            <a:off x="1218063" y="1235315"/>
            <a:ext cx="6707875" cy="2098226"/>
          </a:xfrm>
          <a:noFill/>
        </p:spPr>
        <p:txBody>
          <a:bodyPr/>
          <a:lstStyle/>
          <a:p>
            <a:pPr>
              <a:lnSpc>
                <a:spcPct val="150000"/>
              </a:lnSpc>
            </a:pPr>
            <a:r>
              <a:rPr lang="zh-TW" altLang="en-US" sz="3200" b="1" dirty="0">
                <a:solidFill>
                  <a:schemeClr val="accent2">
                    <a:lumMod val="75000"/>
                  </a:schemeClr>
                </a:solidFill>
              </a:rPr>
              <a:t>你不可不知的</a:t>
            </a:r>
            <a:br>
              <a:rPr lang="en-US" altLang="zh-TW" sz="3200" b="1" dirty="0">
                <a:solidFill>
                  <a:schemeClr val="accent2">
                    <a:lumMod val="75000"/>
                  </a:schemeClr>
                </a:solidFill>
              </a:rPr>
            </a:br>
            <a:r>
              <a:rPr lang="zh-TW" altLang="en-US" sz="3600" b="1" dirty="0">
                <a:solidFill>
                  <a:srgbClr val="0066CC"/>
                </a:solidFill>
              </a:rPr>
              <a:t>高中小論文寫作技巧與學術倫理</a:t>
            </a:r>
            <a:endParaRPr lang="en-US" sz="3600" b="1" dirty="0">
              <a:solidFill>
                <a:srgbClr val="0066CC"/>
              </a:solidFill>
              <a:latin typeface="微軟正黑體" panose="020B0604030504040204" pitchFamily="34" charset="-120"/>
              <a:ea typeface="微軟正黑體" panose="020B0604030504040204" pitchFamily="34" charset="-120"/>
            </a:endParaRPr>
          </a:p>
        </p:txBody>
      </p:sp>
      <p:sp>
        <p:nvSpPr>
          <p:cNvPr id="6" name="Subtitle 2">
            <a:extLst>
              <a:ext uri="{FF2B5EF4-FFF2-40B4-BE49-F238E27FC236}">
                <a16:creationId xmlns:a16="http://schemas.microsoft.com/office/drawing/2014/main" id="{B0B3A519-57FA-7B4B-ACC6-3B606983B7CE}"/>
              </a:ext>
            </a:extLst>
          </p:cNvPr>
          <p:cNvSpPr txBox="1">
            <a:spLocks/>
          </p:cNvSpPr>
          <p:nvPr/>
        </p:nvSpPr>
        <p:spPr>
          <a:xfrm>
            <a:off x="2219231" y="3567045"/>
            <a:ext cx="5123755" cy="1086237"/>
          </a:xfrm>
          <a:prstGeom prst="rect">
            <a:avLst/>
          </a:prstGeom>
        </p:spPr>
        <p:txBody>
          <a:bodyPr vert="horz" lIns="91440" tIns="45720" rIns="91440" bIns="45720" rtlCol="0">
            <a:normAutofit/>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bg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4A2318"/>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7C910BE7-0BFC-F34D-9AF3-79E87A1182C5}"/>
              </a:ext>
            </a:extLst>
          </p:cNvPr>
          <p:cNvSpPr txBox="1"/>
          <p:nvPr/>
        </p:nvSpPr>
        <p:spPr>
          <a:xfrm>
            <a:off x="2566483" y="4484531"/>
            <a:ext cx="4011034" cy="1175706"/>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周倩、潘璿安</a:t>
            </a:r>
            <a:r>
              <a:rPr kumimoji="0" lang="en-US" altLang="zh-TW"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 / </a:t>
            </a:r>
            <a:r>
              <a:rPr kumimoji="0" lang="zh-CN"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國立</a:t>
            </a:r>
            <a:r>
              <a:rPr kumimoji="0" lang="zh-TW"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陽明</a:t>
            </a:r>
            <a:r>
              <a:rPr kumimoji="0" lang="zh-CN"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交通大學</a:t>
            </a:r>
            <a:endParaRPr kumimoji="0" lang="en-US" altLang="zh-CN"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endParaRPr>
          </a:p>
          <a:p>
            <a:pPr algn="ctr">
              <a:lnSpc>
                <a:spcPct val="130000"/>
              </a:lnSpc>
              <a:defRPr/>
            </a:pPr>
            <a:r>
              <a:rPr lang="zh-CN" altLang="en-US" dirty="0">
                <a:solidFill>
                  <a:srgbClr val="7A4758"/>
                </a:solidFill>
                <a:ea typeface="微軟正黑體" panose="020B0604030504040204" pitchFamily="34" charset="-120"/>
              </a:rPr>
              <a:t>人文與社會科學版（學生用）</a:t>
            </a:r>
            <a:endParaRPr lang="en-US" altLang="zh-CN" dirty="0">
              <a:solidFill>
                <a:srgbClr val="7A4758"/>
              </a:solidFill>
              <a:ea typeface="微軟正黑體" panose="020B0604030504040204" pitchFamily="34" charset="-120"/>
            </a:endParaRPr>
          </a:p>
          <a:p>
            <a:pPr algn="ctr">
              <a:lnSpc>
                <a:spcPct val="130000"/>
              </a:lnSpc>
              <a:defRPr/>
            </a:pPr>
            <a:r>
              <a:rPr lang="en-US" dirty="0">
                <a:solidFill>
                  <a:srgbClr val="7A4758"/>
                </a:solidFill>
                <a:ea typeface="微軟正黑體" panose="020B0604030504040204" pitchFamily="34" charset="-120"/>
              </a:rPr>
              <a:t>2021 </a:t>
            </a:r>
            <a:r>
              <a:rPr lang="zh-CN" altLang="en-US" dirty="0">
                <a:solidFill>
                  <a:srgbClr val="7A4758"/>
                </a:solidFill>
                <a:ea typeface="微軟正黑體" panose="020B0604030504040204" pitchFamily="34" charset="-120"/>
              </a:rPr>
              <a:t>年 </a:t>
            </a:r>
            <a:r>
              <a:rPr lang="en-US" altLang="zh-CN" dirty="0">
                <a:solidFill>
                  <a:srgbClr val="7A4758"/>
                </a:solidFill>
                <a:ea typeface="微軟正黑體" panose="020B0604030504040204" pitchFamily="34" charset="-120"/>
              </a:rPr>
              <a:t>6</a:t>
            </a:r>
            <a:r>
              <a:rPr lang="en-US" dirty="0">
                <a:solidFill>
                  <a:srgbClr val="7A4758"/>
                </a:solidFill>
                <a:ea typeface="微軟正黑體" panose="020B0604030504040204" pitchFamily="34" charset="-120"/>
              </a:rPr>
              <a:t> </a:t>
            </a:r>
            <a:r>
              <a:rPr lang="zh-CN" altLang="en-US" dirty="0">
                <a:solidFill>
                  <a:srgbClr val="7A4758"/>
                </a:solidFill>
                <a:ea typeface="微軟正黑體" panose="020B0604030504040204" pitchFamily="34" charset="-120"/>
              </a:rPr>
              <a:t>月</a:t>
            </a:r>
            <a:r>
              <a:rPr lang="zh-TW" altLang="en-US" dirty="0">
                <a:solidFill>
                  <a:srgbClr val="7A4758"/>
                </a:solidFill>
              </a:rPr>
              <a:t> </a:t>
            </a:r>
            <a:r>
              <a:rPr lang="en-US" altLang="zh-TW" dirty="0">
                <a:solidFill>
                  <a:srgbClr val="7A4758"/>
                </a:solidFill>
              </a:rPr>
              <a:t>16</a:t>
            </a:r>
            <a:r>
              <a:rPr lang="zh-TW" altLang="en-US" dirty="0">
                <a:solidFill>
                  <a:srgbClr val="7A4758"/>
                </a:solidFill>
              </a:rPr>
              <a:t> </a:t>
            </a:r>
            <a:r>
              <a:rPr lang="zh-CN" altLang="en-US" dirty="0">
                <a:solidFill>
                  <a:srgbClr val="7A4758"/>
                </a:solidFill>
                <a:ea typeface="微軟正黑體" panose="020B0604030504040204" pitchFamily="34" charset="-120"/>
              </a:rPr>
              <a:t>日</a:t>
            </a:r>
            <a:endParaRPr lang="en-US" altLang="zh-CN" dirty="0">
              <a:solidFill>
                <a:srgbClr val="7A4758"/>
              </a:solidFill>
              <a:ea typeface="微軟正黑體" panose="020B0604030504040204" pitchFamily="34" charset="-120"/>
            </a:endParaRPr>
          </a:p>
        </p:txBody>
      </p:sp>
    </p:spTree>
    <p:extLst>
      <p:ext uri="{BB962C8B-B14F-4D97-AF65-F5344CB8AC3E}">
        <p14:creationId xmlns:p14="http://schemas.microsoft.com/office/powerpoint/2010/main" val="213693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14E8-F2DB-924C-8BDB-D23CF0E6DE75}"/>
              </a:ext>
            </a:extLst>
          </p:cNvPr>
          <p:cNvSpPr>
            <a:spLocks noGrp="1"/>
          </p:cNvSpPr>
          <p:nvPr>
            <p:ph type="title"/>
          </p:nvPr>
        </p:nvSpPr>
        <p:spPr/>
        <p:txBody>
          <a:bodyPr>
            <a:normAutofit/>
          </a:bodyPr>
          <a:lstStyle/>
          <a:p>
            <a:r>
              <a:rPr lang="zh-TW" altLang="en-US" dirty="0"/>
              <a:t>研究方法</a:t>
            </a:r>
            <a:endParaRPr lang="en-US" dirty="0"/>
          </a:p>
        </p:txBody>
      </p:sp>
      <p:sp>
        <p:nvSpPr>
          <p:cNvPr id="3" name="Content Placeholder 2">
            <a:extLst>
              <a:ext uri="{FF2B5EF4-FFF2-40B4-BE49-F238E27FC236}">
                <a16:creationId xmlns:a16="http://schemas.microsoft.com/office/drawing/2014/main" id="{4BF185EC-A8CD-6046-A0D2-9F2AB953F111}"/>
              </a:ext>
            </a:extLst>
          </p:cNvPr>
          <p:cNvSpPr>
            <a:spLocks noGrp="1"/>
          </p:cNvSpPr>
          <p:nvPr>
            <p:ph idx="1"/>
          </p:nvPr>
        </p:nvSpPr>
        <p:spPr/>
        <p:txBody>
          <a:bodyPr/>
          <a:lstStyle/>
          <a:p>
            <a:pPr lvl="0"/>
            <a:r>
              <a:rPr lang="zh-TW" altLang="en-US" dirty="0"/>
              <a:t>文獻探討、文件分析</a:t>
            </a:r>
            <a:endParaRPr lang="en-US" dirty="0"/>
          </a:p>
          <a:p>
            <a:pPr lvl="0"/>
            <a:r>
              <a:rPr lang="zh-TW" altLang="en-US" dirty="0"/>
              <a:t>實驗法</a:t>
            </a:r>
            <a:endParaRPr lang="en-US" dirty="0"/>
          </a:p>
          <a:p>
            <a:pPr lvl="0"/>
            <a:r>
              <a:rPr lang="zh-TW" altLang="en-US" dirty="0"/>
              <a:t>問卷調查法</a:t>
            </a:r>
            <a:endParaRPr lang="en-US" dirty="0"/>
          </a:p>
          <a:p>
            <a:pPr lvl="0"/>
            <a:r>
              <a:rPr lang="zh-TW" altLang="en-US" dirty="0"/>
              <a:t>觀察法</a:t>
            </a:r>
            <a:endParaRPr lang="en-US" dirty="0"/>
          </a:p>
          <a:p>
            <a:pPr lvl="0"/>
            <a:r>
              <a:rPr lang="zh-TW" altLang="en-US" dirty="0"/>
              <a:t>訪談法（團體、個別）</a:t>
            </a:r>
            <a:endParaRPr lang="en-US" dirty="0"/>
          </a:p>
          <a:p>
            <a:pPr lvl="0"/>
            <a:r>
              <a:rPr lang="zh-TW" altLang="en-US" dirty="0"/>
              <a:t>設計發展（製作實體模型）</a:t>
            </a:r>
            <a:endParaRPr lang="en-US" dirty="0"/>
          </a:p>
          <a:p>
            <a:pPr lvl="0"/>
            <a:r>
              <a:rPr lang="zh-TW" altLang="en-US" dirty="0"/>
              <a:t>理論推導、模擬實驗、模式建立</a:t>
            </a:r>
            <a:endParaRPr lang="en-US" dirty="0"/>
          </a:p>
        </p:txBody>
      </p:sp>
      <p:sp>
        <p:nvSpPr>
          <p:cNvPr id="4" name="Slide Number Placeholder 3">
            <a:extLst>
              <a:ext uri="{FF2B5EF4-FFF2-40B4-BE49-F238E27FC236}">
                <a16:creationId xmlns:a16="http://schemas.microsoft.com/office/drawing/2014/main" id="{D122E124-4C04-4A45-8D52-3BD0BF809C4A}"/>
              </a:ext>
            </a:extLst>
          </p:cNvPr>
          <p:cNvSpPr>
            <a:spLocks noGrp="1"/>
          </p:cNvSpPr>
          <p:nvPr>
            <p:ph type="sldNum" sz="quarter" idx="12"/>
          </p:nvPr>
        </p:nvSpPr>
        <p:spPr/>
        <p:txBody>
          <a:bodyPr/>
          <a:lstStyle/>
          <a:p>
            <a:fld id="{7929040E-CB57-2D40-A712-FE599601156A}" type="slidenum">
              <a:rPr lang="en-US" smtClean="0"/>
              <a:pPr/>
              <a:t>10</a:t>
            </a:fld>
            <a:endParaRPr lang="en-US" dirty="0"/>
          </a:p>
        </p:txBody>
      </p:sp>
    </p:spTree>
    <p:extLst>
      <p:ext uri="{BB962C8B-B14F-4D97-AF65-F5344CB8AC3E}">
        <p14:creationId xmlns:p14="http://schemas.microsoft.com/office/powerpoint/2010/main" val="9523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678882" cy="5286739"/>
          </a:xfrm>
        </p:spPr>
        <p:txBody>
          <a:bodyPr/>
          <a:lstStyle/>
          <a:p>
            <a:r>
              <a:rPr lang="zh-TW" altLang="en-US" b="1" dirty="0"/>
              <a:t>題目：</a:t>
            </a:r>
            <a:r>
              <a:rPr lang="zh-TW" altLang="en-US" dirty="0"/>
              <a:t>臺北市眷村的發展沒落及文化再興</a:t>
            </a:r>
            <a:r>
              <a:rPr lang="en-US" altLang="zh-TW" dirty="0"/>
              <a:t>——</a:t>
            </a:r>
            <a:r>
              <a:rPr lang="zh-TW" altLang="en-US" dirty="0"/>
              <a:t>以四四南村與中心新村為例（</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 </a:t>
            </a:r>
            <a:r>
              <a:rPr lang="en-US"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月</a:t>
            </a:r>
            <a:r>
              <a:rPr lang="en-US" dirty="0"/>
              <a:t> </a:t>
            </a:r>
            <a:r>
              <a:rPr lang="zh-TW" altLang="en-US" dirty="0"/>
              <a:t>史地類特優，師大附中</a:t>
            </a:r>
            <a:r>
              <a:rPr lang="en-US" altLang="zh-TW" dirty="0"/>
              <a:t> /</a:t>
            </a:r>
            <a:r>
              <a:rPr lang="zh-TW" altLang="en-US" dirty="0"/>
              <a:t> 張芯、李璽安、陳品惠）</a:t>
            </a:r>
            <a:endParaRPr lang="en-US" dirty="0"/>
          </a:p>
          <a:p>
            <a:r>
              <a:rPr lang="zh-TW" altLang="en-US" b="1" dirty="0"/>
              <a:t>目的：</a:t>
            </a:r>
            <a:endParaRPr lang="en-US" altLang="zh-TW" b="1" dirty="0"/>
          </a:p>
          <a:p>
            <a:pPr marL="0" indent="290513">
              <a:lnSpc>
                <a:spcPct val="130000"/>
              </a:lnSpc>
              <a:spcBef>
                <a:spcPts val="0"/>
              </a:spcBef>
              <a:spcAft>
                <a:spcPts val="0"/>
              </a:spcAft>
              <a:buNone/>
            </a:pPr>
            <a:r>
              <a:rPr lang="zh-TW" altLang="en-US" dirty="0"/>
              <a:t>（一）了解臺北市眷村的眷村的文化背景及人地關係</a:t>
            </a:r>
            <a:endParaRPr lang="en-US" altLang="zh-TW" dirty="0"/>
          </a:p>
          <a:p>
            <a:pPr marL="0" indent="290513">
              <a:lnSpc>
                <a:spcPct val="130000"/>
              </a:lnSpc>
              <a:spcBef>
                <a:spcPts val="0"/>
              </a:spcBef>
              <a:spcAft>
                <a:spcPts val="0"/>
              </a:spcAft>
              <a:buNone/>
            </a:pPr>
            <a:r>
              <a:rPr lang="zh-TW" altLang="en-US" dirty="0"/>
              <a:t>（二）了解臺北市眷村的改建歷程及文化再興 </a:t>
            </a:r>
            <a:endParaRPr lang="en-US" altLang="zh-TW" dirty="0"/>
          </a:p>
          <a:p>
            <a:pPr marL="0" indent="290513">
              <a:lnSpc>
                <a:spcPct val="130000"/>
              </a:lnSpc>
              <a:spcBef>
                <a:spcPts val="0"/>
              </a:spcBef>
              <a:spcAft>
                <a:spcPts val="0"/>
              </a:spcAft>
              <a:buNone/>
            </a:pPr>
            <a:r>
              <a:rPr lang="zh-TW" altLang="en-US" dirty="0"/>
              <a:t>（三）分析臺北市眷村被保留下來的緣由</a:t>
            </a:r>
            <a:endParaRPr lang="en-US" altLang="zh-TW" dirty="0"/>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11</a:t>
            </a:fld>
            <a:endParaRPr lang="en-US" dirty="0"/>
          </a:p>
        </p:txBody>
      </p:sp>
    </p:spTree>
    <p:extLst>
      <p:ext uri="{BB962C8B-B14F-4D97-AF65-F5344CB8AC3E}">
        <p14:creationId xmlns:p14="http://schemas.microsoft.com/office/powerpoint/2010/main" val="17974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r>
              <a:rPr lang="zh-TW" altLang="en-US" b="1" dirty="0"/>
              <a:t>題目：</a:t>
            </a:r>
            <a:r>
              <a:rPr lang="zh-TW" altLang="en-US" dirty="0"/>
              <a:t>從</a:t>
            </a:r>
            <a:r>
              <a:rPr lang="en-US" altLang="zh-TW" dirty="0"/>
              <a:t>《</a:t>
            </a:r>
            <a:r>
              <a:rPr lang="zh-TW" altLang="en-US" dirty="0"/>
              <a:t>源氏物語</a:t>
            </a:r>
            <a:r>
              <a:rPr lang="en-US" altLang="zh-TW" dirty="0"/>
              <a:t>》</a:t>
            </a:r>
            <a:r>
              <a:rPr lang="zh-TW" altLang="en-US" dirty="0"/>
              <a:t>看平安時代貴族女性的梳妝（</a:t>
            </a:r>
            <a:r>
              <a:rPr lang="en-US" altLang="zh-TW" dirty="0">
                <a:latin typeface="Arial" panose="020B0604020202020204" pitchFamily="34" charset="0"/>
                <a:cs typeface="Arial" panose="020B0604020202020204" pitchFamily="34" charset="0"/>
              </a:rPr>
              <a:t>2020</a:t>
            </a:r>
            <a:r>
              <a:rPr lang="zh-TW" altLang="en-US" dirty="0"/>
              <a:t> 年 </a:t>
            </a:r>
            <a:r>
              <a:rPr lang="en-US" dirty="0">
                <a:latin typeface="Arial" panose="020B0604020202020204" pitchFamily="34" charset="0"/>
                <a:cs typeface="Arial" panose="020B0604020202020204" pitchFamily="34" charset="0"/>
              </a:rPr>
              <a:t>3</a:t>
            </a:r>
            <a:r>
              <a:rPr lang="zh-TW" altLang="en-US" dirty="0"/>
              <a:t> </a:t>
            </a:r>
            <a:r>
              <a:rPr lang="en-US" dirty="0"/>
              <a:t>月</a:t>
            </a:r>
            <a:r>
              <a:rPr lang="zh-TW" altLang="en-US" dirty="0"/>
              <a:t> 文學類特優，中山女高 </a:t>
            </a:r>
            <a:r>
              <a:rPr lang="en-US" altLang="zh-TW" dirty="0"/>
              <a:t>/</a:t>
            </a:r>
            <a:r>
              <a:rPr lang="zh-TW" altLang="en-US" dirty="0"/>
              <a:t> 周純安）</a:t>
            </a:r>
            <a:endParaRPr lang="en-US" altLang="zh-TW" dirty="0"/>
          </a:p>
          <a:p>
            <a:pPr algn="just"/>
            <a:r>
              <a:rPr lang="zh-TW" altLang="en-US" b="1" dirty="0"/>
              <a:t>目的：</a:t>
            </a:r>
            <a:r>
              <a:rPr lang="zh-TW" altLang="en-US" dirty="0"/>
              <a:t>以</a:t>
            </a:r>
            <a:r>
              <a:rPr lang="en-US" altLang="zh-TW" dirty="0"/>
              <a:t>《</a:t>
            </a:r>
            <a:r>
              <a:rPr lang="zh-TW" altLang="en-US" dirty="0"/>
              <a:t>源氏物語</a:t>
            </a:r>
            <a:r>
              <a:rPr lang="en-US" altLang="zh-TW" dirty="0"/>
              <a:t>》</a:t>
            </a:r>
            <a:r>
              <a:rPr lang="zh-TW" altLang="en-US" dirty="0"/>
              <a:t>為基礎，分析當時好染黑齒及留長髮的髮型意義，梳理出</a:t>
            </a:r>
            <a:r>
              <a:rPr lang="en-US" altLang="zh-TW" dirty="0"/>
              <a:t>《</a:t>
            </a:r>
            <a:r>
              <a:rPr lang="zh-TW" altLang="en-US" dirty="0"/>
              <a:t>源氏物語</a:t>
            </a:r>
            <a:r>
              <a:rPr lang="en-US" altLang="zh-TW" dirty="0"/>
              <a:t>》</a:t>
            </a:r>
            <a:r>
              <a:rPr lang="zh-TW" altLang="en-US" dirty="0"/>
              <a:t>中貴族的審美觀，並進一步的認識日本的平安時代貴族風尚。</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12</a:t>
            </a:fld>
            <a:endParaRPr lang="en-US" dirty="0"/>
          </a:p>
        </p:txBody>
      </p:sp>
    </p:spTree>
    <p:extLst>
      <p:ext uri="{BB962C8B-B14F-4D97-AF65-F5344CB8AC3E}">
        <p14:creationId xmlns:p14="http://schemas.microsoft.com/office/powerpoint/2010/main" val="24377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699" y="1023695"/>
            <a:ext cx="7580345" cy="5286739"/>
          </a:xfrm>
        </p:spPr>
        <p:txBody>
          <a:bodyPr/>
          <a:lstStyle/>
          <a:p>
            <a:pPr algn="just"/>
            <a:r>
              <a:rPr lang="zh-TW" altLang="en-US" b="1" dirty="0">
                <a:latin typeface="Arial" panose="020B0604020202020204" pitchFamily="34" charset="0"/>
                <a:cs typeface="Arial" panose="020B0604020202020204" pitchFamily="34" charset="0"/>
              </a:rPr>
              <a:t>題目：</a:t>
            </a:r>
            <a:r>
              <a:rPr lang="zh-TW" altLang="en-US" dirty="0">
                <a:latin typeface="Arial" panose="020B0604020202020204" pitchFamily="34" charset="0"/>
                <a:cs typeface="Arial" panose="020B0604020202020204" pitchFamily="34" charset="0"/>
              </a:rPr>
              <a:t>拒當邊緣人</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探討青少年 </a:t>
            </a:r>
            <a:r>
              <a:rPr lang="en-US" altLang="zh-TW" dirty="0" err="1">
                <a:latin typeface="Arial" panose="020B0604020202020204" pitchFamily="34" charset="0"/>
                <a:cs typeface="Arial" panose="020B0604020202020204" pitchFamily="34" charset="0"/>
              </a:rPr>
              <a:t>FoMO</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之現況（</a:t>
            </a:r>
            <a:r>
              <a:rPr lang="en-US" altLang="zh-TW" dirty="0">
                <a:latin typeface="Arial" panose="020B0604020202020204" pitchFamily="34" charset="0"/>
                <a:cs typeface="Arial" panose="020B0604020202020204" pitchFamily="34" charset="0"/>
              </a:rPr>
              <a:t>2020 </a:t>
            </a:r>
            <a:r>
              <a:rPr lang="zh-TW" altLang="en-US" dirty="0">
                <a:latin typeface="Arial" panose="020B0604020202020204" pitchFamily="34" charset="0"/>
                <a:cs typeface="Arial" panose="020B0604020202020204" pitchFamily="34" charset="0"/>
              </a:rPr>
              <a:t>年 </a:t>
            </a:r>
            <a:r>
              <a:rPr lang="en-US" altLang="zh-TW"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月 健康與護理類優等，北一女 </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 莊宇辰、韓昀倢、簡莉庭）</a:t>
            </a:r>
            <a:endParaRPr lang="en-US" altLang="zh-TW" dirty="0">
              <a:latin typeface="Arial" panose="020B0604020202020204" pitchFamily="34" charset="0"/>
              <a:cs typeface="Arial" panose="020B0604020202020204" pitchFamily="34" charset="0"/>
            </a:endParaRPr>
          </a:p>
          <a:p>
            <a:r>
              <a:rPr lang="zh-TW" altLang="en-US" b="1" dirty="0">
                <a:latin typeface="Arial" panose="020B0604020202020204" pitchFamily="34" charset="0"/>
                <a:cs typeface="Arial" panose="020B0604020202020204" pitchFamily="34" charset="0"/>
              </a:rPr>
              <a:t>目的：</a:t>
            </a:r>
            <a:endParaRPr lang="en-US" altLang="zh-TW" b="1" dirty="0">
              <a:latin typeface="Arial" panose="020B0604020202020204" pitchFamily="34" charset="0"/>
              <a:cs typeface="Arial" panose="020B0604020202020204" pitchFamily="34" charset="0"/>
            </a:endParaRPr>
          </a:p>
          <a:p>
            <a:pPr marL="0" indent="228600">
              <a:lnSpc>
                <a:spcPct val="130000"/>
              </a:lnSpc>
              <a:spcBef>
                <a:spcPts val="0"/>
              </a:spcBef>
              <a:spcAft>
                <a:spcPts val="0"/>
              </a:spcAft>
              <a:buNone/>
            </a:pPr>
            <a:r>
              <a:rPr lang="zh-TW" altLang="en-US" dirty="0">
                <a:latin typeface="Arial" panose="020B0604020202020204" pitchFamily="34" charset="0"/>
                <a:cs typeface="Arial" panose="020B0604020202020204" pitchFamily="34" charset="0"/>
              </a:rPr>
              <a:t>（一）瞭解 </a:t>
            </a:r>
            <a:r>
              <a:rPr lang="en-US" altLang="zh-TW" dirty="0" err="1">
                <a:latin typeface="Arial" panose="020B0604020202020204" pitchFamily="34" charset="0"/>
                <a:cs typeface="Arial" panose="020B0604020202020204" pitchFamily="34" charset="0"/>
              </a:rPr>
              <a:t>FoMO</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情緒現象與行為表現。</a:t>
            </a:r>
            <a:endParaRPr lang="en-US" altLang="zh-TW" dirty="0">
              <a:latin typeface="Arial" panose="020B0604020202020204" pitchFamily="34" charset="0"/>
              <a:cs typeface="Arial" panose="020B0604020202020204" pitchFamily="34" charset="0"/>
            </a:endParaRPr>
          </a:p>
          <a:p>
            <a:pPr marL="0" indent="228600">
              <a:lnSpc>
                <a:spcPct val="130000"/>
              </a:lnSpc>
              <a:spcBef>
                <a:spcPts val="0"/>
              </a:spcBef>
              <a:spcAft>
                <a:spcPts val="0"/>
              </a:spcAft>
              <a:buNone/>
            </a:pPr>
            <a:r>
              <a:rPr lang="zh-TW" altLang="en-US" dirty="0">
                <a:latin typeface="Arial" panose="020B0604020202020204" pitchFamily="34" charset="0"/>
                <a:cs typeface="Arial" panose="020B0604020202020204" pitchFamily="34" charset="0"/>
              </a:rPr>
              <a:t>（二）理解現今高中職學生 </a:t>
            </a:r>
            <a:r>
              <a:rPr lang="en-US" altLang="zh-TW" dirty="0" err="1">
                <a:latin typeface="Arial" panose="020B0604020202020204" pitchFamily="34" charset="0"/>
                <a:cs typeface="Arial" panose="020B0604020202020204" pitchFamily="34" charset="0"/>
              </a:rPr>
              <a:t>FoMO</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的實際現況與自我評價。 </a:t>
            </a:r>
            <a:endParaRPr lang="en-US" altLang="zh-TW" dirty="0">
              <a:latin typeface="Arial" panose="020B0604020202020204" pitchFamily="34" charset="0"/>
              <a:cs typeface="Arial" panose="020B0604020202020204" pitchFamily="34" charset="0"/>
            </a:endParaRPr>
          </a:p>
          <a:p>
            <a:pPr marL="0" indent="228600">
              <a:lnSpc>
                <a:spcPct val="130000"/>
              </a:lnSpc>
              <a:spcBef>
                <a:spcPts val="0"/>
              </a:spcBef>
              <a:spcAft>
                <a:spcPts val="0"/>
              </a:spcAft>
              <a:buNone/>
            </a:pPr>
            <a:r>
              <a:rPr lang="zh-TW" altLang="en-US" dirty="0">
                <a:latin typeface="Arial" panose="020B0604020202020204" pitchFamily="34" charset="0"/>
                <a:cs typeface="Arial" panose="020B0604020202020204" pitchFamily="34" charset="0"/>
              </a:rPr>
              <a:t>（三）探討不同背景學生其 </a:t>
            </a:r>
            <a:r>
              <a:rPr lang="en-US" altLang="zh-TW" dirty="0" err="1">
                <a:latin typeface="Arial" panose="020B0604020202020204" pitchFamily="34" charset="0"/>
                <a:cs typeface="Arial" panose="020B0604020202020204" pitchFamily="34" charset="0"/>
              </a:rPr>
              <a:t>FoMO</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程度的不同。</a:t>
            </a:r>
            <a:endParaRPr lang="en-US" altLang="zh-TW"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13</a:t>
            </a:fld>
            <a:endParaRPr lang="en-US" dirty="0"/>
          </a:p>
        </p:txBody>
      </p:sp>
    </p:spTree>
    <p:extLst>
      <p:ext uri="{BB962C8B-B14F-4D97-AF65-F5344CB8AC3E}">
        <p14:creationId xmlns:p14="http://schemas.microsoft.com/office/powerpoint/2010/main" val="42423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normAutofit/>
          </a:bodyPr>
          <a:lstStyle/>
          <a:p>
            <a:pPr algn="just"/>
            <a:r>
              <a:rPr lang="zh-TW" altLang="en-US" b="1" dirty="0">
                <a:latin typeface="Arial" panose="020B0604020202020204" pitchFamily="34" charset="0"/>
                <a:cs typeface="Arial" panose="020B0604020202020204" pitchFamily="34" charset="0"/>
              </a:rPr>
              <a:t>題目：</a:t>
            </a:r>
            <a:r>
              <a:rPr lang="zh-TW" altLang="en-US" dirty="0">
                <a:latin typeface="Arial" panose="020B0604020202020204" pitchFamily="34" charset="0"/>
                <a:cs typeface="Arial" panose="020B0604020202020204" pitchFamily="34" charset="0"/>
              </a:rPr>
              <a:t>英文減 </a:t>
            </a:r>
            <a:r>
              <a:rPr lang="en-US" altLang="zh-TW" dirty="0">
                <a:latin typeface="Arial" panose="020B0604020202020204" pitchFamily="34" charset="0"/>
                <a:cs typeface="Arial" panose="020B0604020202020204" pitchFamily="34" charset="0"/>
              </a:rPr>
              <a:t>C</a:t>
            </a:r>
            <a:r>
              <a:rPr lang="zh-TW" altLang="en-US" dirty="0">
                <a:latin typeface="Arial" panose="020B0604020202020204" pitchFamily="34" charset="0"/>
                <a:cs typeface="Arial" panose="020B0604020202020204" pitchFamily="34" charset="0"/>
              </a:rPr>
              <a:t> 大作戰－</a:t>
            </a:r>
            <a:r>
              <a:rPr lang="en-US" altLang="zh-TW" dirty="0">
                <a:latin typeface="Arial" panose="020B0604020202020204" pitchFamily="34" charset="0"/>
                <a:cs typeface="Arial" panose="020B0604020202020204" pitchFamily="34" charset="0"/>
              </a:rPr>
              <a:t>s-p</a:t>
            </a:r>
            <a:r>
              <a:rPr lang="zh-TW" altLang="en-US" dirty="0">
                <a:latin typeface="Arial" panose="020B0604020202020204" pitchFamily="34" charset="0"/>
                <a:cs typeface="Arial" panose="020B0604020202020204" pitchFamily="34" charset="0"/>
              </a:rPr>
              <a:t>表於英文科之運用（</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TW" altLang="en-US" dirty="0"/>
              <a:t>年 </a:t>
            </a:r>
            <a:r>
              <a:rPr lang="en-US"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月 教育類特優， 大里高中 </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 </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邱昱昕）</a:t>
            </a:r>
            <a:endParaRPr lang="en-US" altLang="zh-TW" dirty="0">
              <a:latin typeface="Arial" panose="020B0604020202020204" pitchFamily="34" charset="0"/>
              <a:cs typeface="Arial" panose="020B0604020202020204" pitchFamily="34" charset="0"/>
            </a:endParaRPr>
          </a:p>
          <a:p>
            <a:pPr algn="just"/>
            <a:r>
              <a:rPr lang="zh-TW" altLang="en-US" b="1" dirty="0">
                <a:latin typeface="Arial" panose="020B0604020202020204" pitchFamily="34" charset="0"/>
                <a:cs typeface="Arial" panose="020B0604020202020204" pitchFamily="34" charset="0"/>
              </a:rPr>
              <a:t>目的：</a:t>
            </a:r>
            <a:r>
              <a:rPr lang="zh-TW" altLang="en-US" dirty="0">
                <a:latin typeface="Arial" panose="020B0604020202020204" pitchFamily="34" charset="0"/>
                <a:cs typeface="Arial" panose="020B0604020202020204" pitchFamily="34" charset="0"/>
              </a:rPr>
              <a:t>本研究的目的是利用 </a:t>
            </a:r>
            <a:r>
              <a:rPr lang="en-US" altLang="zh-TW" dirty="0">
                <a:latin typeface="Arial" panose="020B0604020202020204" pitchFamily="34" charset="0"/>
                <a:cs typeface="Arial" panose="020B0604020202020204" pitchFamily="34" charset="0"/>
              </a:rPr>
              <a:t>s-p </a:t>
            </a:r>
            <a:r>
              <a:rPr lang="zh-TW" altLang="en-US" dirty="0">
                <a:latin typeface="Arial" panose="020B0604020202020204" pitchFamily="34" charset="0"/>
                <a:cs typeface="Arial" panose="020B0604020202020204" pitchFamily="34" charset="0"/>
              </a:rPr>
              <a:t>表分析法，對國小四年級學生英文領域的測驗結果進行分析。從中獲得學生學習類型與試題品質等資訊，做為教師進行補救教學、試題修正或教學省思之依據，以提高學生英文領域學習成效。 </a:t>
            </a:r>
            <a:endParaRPr lang="en-US" altLang="zh-TW"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14</a:t>
            </a:fld>
            <a:endParaRPr lang="en-US" dirty="0"/>
          </a:p>
        </p:txBody>
      </p:sp>
    </p:spTree>
    <p:extLst>
      <p:ext uri="{BB962C8B-B14F-4D97-AF65-F5344CB8AC3E}">
        <p14:creationId xmlns:p14="http://schemas.microsoft.com/office/powerpoint/2010/main" val="23060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normAutofit/>
          </a:bodyPr>
          <a:lstStyle/>
          <a:p>
            <a:r>
              <a:rPr lang="zh-TW" altLang="en-US" b="1" dirty="0"/>
              <a:t>題目：</a:t>
            </a:r>
            <a:r>
              <a:rPr lang="zh-TW" altLang="en-US" dirty="0"/>
              <a:t>「虛」與「實」－論赤壁之戰及曹操（</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TW" altLang="en-US" dirty="0"/>
              <a:t>年 </a:t>
            </a:r>
            <a:r>
              <a:rPr lang="en-US" dirty="0">
                <a:latin typeface="Arial" panose="020B0604020202020204" pitchFamily="34" charset="0"/>
                <a:cs typeface="Arial" panose="020B0604020202020204" pitchFamily="34" charset="0"/>
              </a:rPr>
              <a:t>10</a:t>
            </a:r>
            <a:r>
              <a:rPr lang="zh-TW" altLang="en-US" dirty="0"/>
              <a:t> 月文學類優等，楠梓高中 </a:t>
            </a:r>
            <a:r>
              <a:rPr lang="en-US" altLang="zh-TW" dirty="0"/>
              <a:t>/</a:t>
            </a:r>
            <a:r>
              <a:rPr lang="zh-TW" altLang="en-US" dirty="0"/>
              <a:t> 溫兆禾、張偉華）</a:t>
            </a:r>
            <a:endParaRPr lang="en-US" dirty="0"/>
          </a:p>
          <a:p>
            <a:pPr algn="just"/>
            <a:r>
              <a:rPr lang="zh-TW" altLang="en-US" b="1" dirty="0"/>
              <a:t>目的：</a:t>
            </a:r>
            <a:endParaRPr lang="en-US" altLang="zh-TW" b="1" dirty="0"/>
          </a:p>
          <a:p>
            <a:pPr marL="987425" indent="-695325">
              <a:lnSpc>
                <a:spcPct val="130000"/>
              </a:lnSpc>
              <a:spcBef>
                <a:spcPts val="0"/>
              </a:spcBef>
              <a:spcAft>
                <a:spcPts val="0"/>
              </a:spcAft>
              <a:buNone/>
            </a:pPr>
            <a:r>
              <a:rPr lang="zh-TW" altLang="en-US" dirty="0"/>
              <a:t>（一）分析赤壁之戰的過程、外在情況等，並將史傳與</a:t>
            </a:r>
            <a:r>
              <a:rPr lang="en-US" altLang="zh-TW" dirty="0"/>
              <a:t>《</a:t>
            </a:r>
            <a:r>
              <a:rPr lang="zh-TW" altLang="en-US" dirty="0"/>
              <a:t>三國演義</a:t>
            </a:r>
            <a:r>
              <a:rPr lang="en-US" altLang="zh-TW" dirty="0"/>
              <a:t>》</a:t>
            </a:r>
            <a:r>
              <a:rPr lang="zh-TW" altLang="en-US" dirty="0"/>
              <a:t>互相比較。 </a:t>
            </a:r>
            <a:endParaRPr lang="en-US" altLang="zh-TW" dirty="0"/>
          </a:p>
          <a:p>
            <a:pPr marL="987425" indent="-695325">
              <a:lnSpc>
                <a:spcPct val="130000"/>
              </a:lnSpc>
              <a:spcBef>
                <a:spcPts val="0"/>
              </a:spcBef>
              <a:spcAft>
                <a:spcPts val="0"/>
              </a:spcAft>
              <a:buNone/>
            </a:pPr>
            <a:r>
              <a:rPr lang="zh-TW" altLang="en-US" dirty="0"/>
              <a:t>（二）分析曹操的性格及赤壁之戰的心態、決策。 </a:t>
            </a:r>
            <a:endParaRPr lang="en-US" altLang="zh-TW" dirty="0"/>
          </a:p>
          <a:p>
            <a:pPr marL="987425" indent="-695325">
              <a:lnSpc>
                <a:spcPct val="130000"/>
              </a:lnSpc>
              <a:spcBef>
                <a:spcPts val="0"/>
              </a:spcBef>
              <a:spcAft>
                <a:spcPts val="0"/>
              </a:spcAft>
              <a:buNone/>
            </a:pPr>
            <a:r>
              <a:rPr lang="zh-TW" altLang="en-US" dirty="0"/>
              <a:t>（三）裴松之認為曹操戰敗為天命，分析是否真為如此。</a:t>
            </a:r>
            <a:endParaRPr lang="en-US" altLang="zh-TW"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15</a:t>
            </a:fld>
            <a:endParaRPr lang="en-US" dirty="0"/>
          </a:p>
        </p:txBody>
      </p:sp>
    </p:spTree>
    <p:extLst>
      <p:ext uri="{BB962C8B-B14F-4D97-AF65-F5344CB8AC3E}">
        <p14:creationId xmlns:p14="http://schemas.microsoft.com/office/powerpoint/2010/main" val="36279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normAutofit/>
          </a:bodyPr>
          <a:lstStyle/>
          <a:p>
            <a:pPr algn="just"/>
            <a:r>
              <a:rPr lang="zh-TW" altLang="en-US" b="1" dirty="0"/>
              <a:t>題目：</a:t>
            </a:r>
            <a:r>
              <a:rPr lang="zh-TW" altLang="en-US" dirty="0"/>
              <a:t>聖誕狂歡</a:t>
            </a:r>
            <a:r>
              <a:rPr lang="en-US" altLang="zh-TW" dirty="0"/>
              <a:t>-</a:t>
            </a:r>
            <a:r>
              <a:rPr lang="zh-TW" altLang="en-US" dirty="0"/>
              <a:t>服裝系列設計（</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TW" altLang="en-US" dirty="0"/>
              <a:t>年 </a:t>
            </a:r>
            <a:r>
              <a:rPr lang="en-US" altLang="zh-TW" dirty="0">
                <a:latin typeface="Arial" panose="020B0604020202020204" pitchFamily="34" charset="0"/>
                <a:cs typeface="Arial" panose="020B0604020202020204" pitchFamily="34" charset="0"/>
              </a:rPr>
              <a:t>3</a:t>
            </a:r>
            <a:r>
              <a:rPr lang="zh-TW" altLang="en-US" dirty="0"/>
              <a:t> 月 家事類特優，嘉義高家 </a:t>
            </a:r>
            <a:r>
              <a:rPr lang="en-US" altLang="zh-TW" dirty="0"/>
              <a:t>/</a:t>
            </a:r>
            <a:r>
              <a:rPr lang="zh-TW" altLang="en-US" dirty="0"/>
              <a:t> 吳竺馨、李姿嫻、張雅雯）</a:t>
            </a:r>
            <a:endParaRPr lang="en-US" altLang="zh-TW" dirty="0"/>
          </a:p>
          <a:p>
            <a:pPr algn="just"/>
            <a:r>
              <a:rPr lang="zh-TW" altLang="en-US" b="1" dirty="0"/>
              <a:t>目的：</a:t>
            </a:r>
            <a:r>
              <a:rPr lang="zh-TW" altLang="en-US" dirty="0"/>
              <a:t> </a:t>
            </a:r>
            <a:endParaRPr lang="en-US" altLang="zh-TW" dirty="0"/>
          </a:p>
          <a:p>
            <a:pPr marL="401638" lvl="1" indent="-112713" algn="just">
              <a:buNone/>
            </a:pPr>
            <a:r>
              <a:rPr lang="zh-TW" altLang="en-US" dirty="0"/>
              <a:t>（一）探討聖誕節文化，將聖誕節特色，融入時裝系列服飾設計，使更多人對聖誕節有所顛覆。 </a:t>
            </a:r>
            <a:endParaRPr lang="en-US" altLang="zh-TW" dirty="0"/>
          </a:p>
          <a:p>
            <a:pPr marL="401638" lvl="1" indent="-112713" algn="just">
              <a:buNone/>
            </a:pPr>
            <a:r>
              <a:rPr lang="zh-TW" altLang="en-US" dirty="0"/>
              <a:t>（二）針對青少年族群，設計出可愛又前衛的聖誕服裝，並調查青少年族群於本研究系列設計之購買意願。 </a:t>
            </a:r>
            <a:endParaRPr lang="en-US" altLang="zh-TW" b="1" dirty="0"/>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16</a:t>
            </a:fld>
            <a:endParaRPr lang="en-US" dirty="0"/>
          </a:p>
        </p:txBody>
      </p:sp>
    </p:spTree>
    <p:extLst>
      <p:ext uri="{BB962C8B-B14F-4D97-AF65-F5344CB8AC3E}">
        <p14:creationId xmlns:p14="http://schemas.microsoft.com/office/powerpoint/2010/main" val="27564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834305"/>
          </a:xfrm>
        </p:spPr>
        <p:txBody>
          <a:bodyPr>
            <a:normAutofit/>
          </a:bodyPr>
          <a:lstStyle/>
          <a:p>
            <a:pPr algn="just"/>
            <a:r>
              <a:rPr lang="zh-TW" altLang="en-US" b="1" dirty="0">
                <a:latin typeface="Arial" panose="020B0604020202020204" pitchFamily="34" charset="0"/>
                <a:cs typeface="Arial" panose="020B0604020202020204" pitchFamily="34" charset="0"/>
              </a:rPr>
              <a:t>題目：</a:t>
            </a:r>
            <a:r>
              <a:rPr lang="zh-TW" altLang="en-US" dirty="0">
                <a:latin typeface="Arial" panose="020B0604020202020204" pitchFamily="34" charset="0"/>
                <a:cs typeface="Arial" panose="020B0604020202020204" pitchFamily="34" charset="0"/>
              </a:rPr>
              <a:t>無私「奉」獻，品「茶」無限－奉茶（</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年 </a:t>
            </a:r>
            <a:r>
              <a:rPr lang="en-US" altLang="zh-TW"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月 商業類特優，台南海事 </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 陳姿婷、顏佳君、林麒耾）</a:t>
            </a:r>
            <a:endParaRPr lang="en-US" altLang="zh-TW" dirty="0">
              <a:latin typeface="Arial" panose="020B0604020202020204" pitchFamily="34" charset="0"/>
              <a:cs typeface="Arial" panose="020B0604020202020204" pitchFamily="34" charset="0"/>
            </a:endParaRPr>
          </a:p>
          <a:p>
            <a:pPr algn="just">
              <a:spcBef>
                <a:spcPts val="500"/>
              </a:spcBef>
            </a:pPr>
            <a:r>
              <a:rPr lang="zh-TW" altLang="en-US" b="1" dirty="0">
                <a:latin typeface="Arial" panose="020B0604020202020204" pitchFamily="34" charset="0"/>
                <a:cs typeface="Arial" panose="020B0604020202020204" pitchFamily="34" charset="0"/>
              </a:rPr>
              <a:t>目的：</a:t>
            </a:r>
            <a:r>
              <a:rPr lang="zh-TW" altLang="en-US" dirty="0">
                <a:latin typeface="Arial" panose="020B0604020202020204" pitchFamily="34" charset="0"/>
                <a:cs typeface="Arial" panose="020B0604020202020204" pitchFamily="34" charset="0"/>
              </a:rPr>
              <a:t> </a:t>
            </a:r>
            <a:endParaRPr lang="en-US" altLang="zh-TW" dirty="0">
              <a:latin typeface="Arial" panose="020B0604020202020204" pitchFamily="34" charset="0"/>
              <a:cs typeface="Arial" panose="020B0604020202020204" pitchFamily="34" charset="0"/>
            </a:endParaRPr>
          </a:p>
          <a:p>
            <a:pPr marL="1114425" indent="-844550" algn="just">
              <a:spcBef>
                <a:spcPts val="0"/>
              </a:spcBef>
              <a:spcAft>
                <a:spcPts val="0"/>
              </a:spcAft>
              <a:buNone/>
            </a:pPr>
            <a:r>
              <a:rPr lang="zh-TW" altLang="en-US" dirty="0">
                <a:latin typeface="Arial" panose="020B0604020202020204" pitchFamily="34" charset="0"/>
                <a:cs typeface="Arial" panose="020B0604020202020204" pitchFamily="34" charset="0"/>
              </a:rPr>
              <a:t>（一）首先先了解「奉茶」的發展歷史與由來。 </a:t>
            </a:r>
            <a:endParaRPr lang="en-US" altLang="zh-TW" dirty="0">
              <a:latin typeface="Arial" panose="020B0604020202020204" pitchFamily="34" charset="0"/>
              <a:cs typeface="Arial" panose="020B0604020202020204" pitchFamily="34" charset="0"/>
            </a:endParaRPr>
          </a:p>
          <a:p>
            <a:pPr marL="1114425" indent="-844550" algn="just">
              <a:spcBef>
                <a:spcPts val="0"/>
              </a:spcBef>
              <a:spcAft>
                <a:spcPts val="0"/>
              </a:spcAft>
              <a:buNone/>
            </a:pPr>
            <a:r>
              <a:rPr lang="zh-TW" altLang="en-US" dirty="0">
                <a:latin typeface="Arial" panose="020B0604020202020204" pitchFamily="34" charset="0"/>
                <a:cs typeface="Arial" panose="020B0604020202020204" pitchFamily="34" charset="0"/>
              </a:rPr>
              <a:t>（二）透過資料蒐集進行 </a:t>
            </a:r>
            <a:r>
              <a:rPr lang="en-US" altLang="zh-TW" dirty="0">
                <a:latin typeface="Arial" panose="020B0604020202020204" pitchFamily="34" charset="0"/>
                <a:cs typeface="Arial" panose="020B0604020202020204" pitchFamily="34" charset="0"/>
              </a:rPr>
              <a:t>SWOT </a:t>
            </a:r>
            <a:r>
              <a:rPr lang="zh-TW" altLang="en-US" dirty="0">
                <a:latin typeface="Arial" panose="020B0604020202020204" pitchFamily="34" charset="0"/>
                <a:cs typeface="Arial" panose="020B0604020202020204" pitchFamily="34" charset="0"/>
              </a:rPr>
              <a:t>分析、</a:t>
            </a:r>
            <a:r>
              <a:rPr lang="en-US" altLang="zh-TW" dirty="0">
                <a:latin typeface="Arial" panose="020B0604020202020204" pitchFamily="34" charset="0"/>
                <a:cs typeface="Arial" panose="020B0604020202020204" pitchFamily="34" charset="0"/>
              </a:rPr>
              <a:t>8P </a:t>
            </a:r>
            <a:r>
              <a:rPr lang="zh-TW" altLang="en-US" dirty="0">
                <a:latin typeface="Arial" panose="020B0604020202020204" pitchFamily="34" charset="0"/>
                <a:cs typeface="Arial" panose="020B0604020202020204" pitchFamily="34" charset="0"/>
              </a:rPr>
              <a:t>分析、波特五力分析。 </a:t>
            </a:r>
            <a:endParaRPr lang="en-US" altLang="zh-TW" dirty="0">
              <a:latin typeface="Arial" panose="020B0604020202020204" pitchFamily="34" charset="0"/>
              <a:cs typeface="Arial" panose="020B0604020202020204" pitchFamily="34" charset="0"/>
            </a:endParaRPr>
          </a:p>
          <a:p>
            <a:pPr marL="1114425" indent="-844550" algn="just">
              <a:spcBef>
                <a:spcPts val="0"/>
              </a:spcBef>
              <a:spcAft>
                <a:spcPts val="0"/>
              </a:spcAft>
              <a:buNone/>
            </a:pPr>
            <a:r>
              <a:rPr lang="zh-TW" altLang="en-US" dirty="0">
                <a:latin typeface="Arial" panose="020B0604020202020204" pitchFamily="34" charset="0"/>
                <a:cs typeface="Arial" panose="020B0604020202020204" pitchFamily="34" charset="0"/>
              </a:rPr>
              <a:t>（三）透過問卷調查大眾對於「奉茶」的消費行為滿意度、忠誠度。 </a:t>
            </a:r>
            <a:endParaRPr lang="en-US" altLang="zh-TW" dirty="0">
              <a:latin typeface="Arial" panose="020B0604020202020204" pitchFamily="34" charset="0"/>
              <a:cs typeface="Arial" panose="020B0604020202020204" pitchFamily="34" charset="0"/>
            </a:endParaRPr>
          </a:p>
          <a:p>
            <a:pPr marL="1114425" indent="-844550" algn="just">
              <a:spcBef>
                <a:spcPts val="0"/>
              </a:spcBef>
              <a:spcAft>
                <a:spcPts val="0"/>
              </a:spcAft>
              <a:buNone/>
            </a:pPr>
            <a:r>
              <a:rPr lang="zh-TW" altLang="en-US" dirty="0">
                <a:latin typeface="Arial" panose="020B0604020202020204" pitchFamily="34" charset="0"/>
                <a:cs typeface="Arial" panose="020B0604020202020204" pitchFamily="34" charset="0"/>
              </a:rPr>
              <a:t>（四）依據問卷調查分析結果並提供具體建議。</a:t>
            </a:r>
            <a:endParaRPr lang="en-US" altLang="zh-TW" b="1" dirty="0">
              <a:solidFill>
                <a:srgbClr val="0066CC"/>
              </a:solidFill>
              <a:latin typeface="Arial" panose="020B0604020202020204" pitchFamily="34" charset="0"/>
              <a:cs typeface="Arial" panose="020B0604020202020204" pitchFamily="34" charset="0"/>
            </a:endParaRPr>
          </a:p>
          <a:p>
            <a:pPr marL="803275" indent="-803275" algn="just">
              <a:lnSpc>
                <a:spcPct val="100000"/>
              </a:lnSpc>
              <a:spcBef>
                <a:spcPts val="0"/>
              </a:spcBef>
              <a:spcAft>
                <a:spcPts val="0"/>
              </a:spcAft>
              <a:buNone/>
            </a:pPr>
            <a:endParaRPr lang="zh-TW" altLang="en-US"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17</a:t>
            </a:fld>
            <a:endParaRPr lang="en-US" dirty="0"/>
          </a:p>
        </p:txBody>
      </p:sp>
    </p:spTree>
    <p:extLst>
      <p:ext uri="{BB962C8B-B14F-4D97-AF65-F5344CB8AC3E}">
        <p14:creationId xmlns:p14="http://schemas.microsoft.com/office/powerpoint/2010/main" val="37022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540391"/>
          </a:xfrm>
        </p:spPr>
        <p:txBody>
          <a:bodyPr>
            <a:normAutofit/>
          </a:bodyPr>
          <a:lstStyle/>
          <a:p>
            <a:r>
              <a:rPr lang="zh-TW" altLang="en-US" b="1" dirty="0"/>
              <a:t>題目：</a:t>
            </a:r>
            <a:r>
              <a:rPr lang="zh-TW" altLang="en-US" dirty="0"/>
              <a:t>我宅，我驕傲</a:t>
            </a:r>
            <a:r>
              <a:rPr lang="en-US" dirty="0"/>
              <a:t>──</a:t>
            </a:r>
            <a:r>
              <a:rPr lang="zh-TW" altLang="en-US" dirty="0"/>
              <a:t>論御宅文化對年輕族群之影響（</a:t>
            </a:r>
            <a:r>
              <a:rPr lang="en-US" altLang="zh-TW" dirty="0">
                <a:latin typeface="Arial" panose="020B0604020202020204" pitchFamily="34" charset="0"/>
                <a:cs typeface="Arial" panose="020B0604020202020204" pitchFamily="34" charset="0"/>
              </a:rPr>
              <a:t>2019</a:t>
            </a:r>
            <a:r>
              <a:rPr 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年</a:t>
            </a:r>
            <a:r>
              <a:rPr lang="zh-TW" altLang="en-US" dirty="0"/>
              <a:t> </a:t>
            </a:r>
            <a:r>
              <a:rPr lang="en-US"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a:t>
            </a:r>
            <a:r>
              <a:rPr lang="zh-TW" altLang="en-US" dirty="0"/>
              <a:t>月 藝術類特優，大安高工 </a:t>
            </a:r>
            <a:r>
              <a:rPr lang="en-US" altLang="zh-TW" dirty="0"/>
              <a:t>/ </a:t>
            </a:r>
            <a:r>
              <a:rPr lang="zh-TW" altLang="en-US" dirty="0"/>
              <a:t>李伯諺）</a:t>
            </a:r>
            <a:endParaRPr lang="en-US" dirty="0"/>
          </a:p>
          <a:p>
            <a:pPr algn="just"/>
            <a:r>
              <a:rPr lang="zh-TW" altLang="en-US" b="1" dirty="0"/>
              <a:t>目的：</a:t>
            </a:r>
            <a:endParaRPr lang="en-US" altLang="zh-TW" b="1" dirty="0"/>
          </a:p>
          <a:p>
            <a:pPr marL="1149350" indent="-857250">
              <a:lnSpc>
                <a:spcPct val="130000"/>
              </a:lnSpc>
              <a:spcBef>
                <a:spcPts val="0"/>
              </a:spcBef>
              <a:spcAft>
                <a:spcPts val="0"/>
              </a:spcAft>
              <a:buNone/>
            </a:pPr>
            <a:r>
              <a:rPr lang="zh-TW" altLang="en-US" dirty="0"/>
              <a:t>（一）瞭解何謂御宅文化。 </a:t>
            </a:r>
            <a:endParaRPr lang="en-US" dirty="0"/>
          </a:p>
          <a:p>
            <a:pPr marL="1149350" indent="-857250">
              <a:lnSpc>
                <a:spcPct val="130000"/>
              </a:lnSpc>
              <a:spcBef>
                <a:spcPts val="0"/>
              </a:spcBef>
              <a:spcAft>
                <a:spcPts val="0"/>
              </a:spcAft>
              <a:buNone/>
            </a:pPr>
            <a:r>
              <a:rPr lang="zh-TW" altLang="en-US" dirty="0"/>
              <a:t>（二）探討動漫作品對年輕族群之影響。</a:t>
            </a:r>
            <a:endParaRPr lang="en-US" dirty="0"/>
          </a:p>
          <a:p>
            <a:pPr marL="1149350" indent="-857250">
              <a:lnSpc>
                <a:spcPct val="130000"/>
              </a:lnSpc>
              <a:spcBef>
                <a:spcPts val="0"/>
              </a:spcBef>
              <a:spcAft>
                <a:spcPts val="0"/>
              </a:spcAft>
              <a:buNone/>
            </a:pPr>
            <a:r>
              <a:rPr lang="zh-TW" altLang="en-US" dirty="0"/>
              <a:t>（三）深究青少年沉迷於此文化之緣由。</a:t>
            </a:r>
            <a:endParaRPr lang="en-US" altLang="zh-TW" b="1" dirty="0">
              <a:solidFill>
                <a:srgbClr val="0066CC"/>
              </a:solidFill>
            </a:endParaRPr>
          </a:p>
          <a:p>
            <a:pPr marL="0" indent="0" algn="just">
              <a:buNone/>
            </a:pPr>
            <a:endParaRPr lang="zh-TW" altLang="en-US"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18</a:t>
            </a:fld>
            <a:endParaRPr lang="en-US" dirty="0"/>
          </a:p>
        </p:txBody>
      </p:sp>
    </p:spTree>
    <p:extLst>
      <p:ext uri="{BB962C8B-B14F-4D97-AF65-F5344CB8AC3E}">
        <p14:creationId xmlns:p14="http://schemas.microsoft.com/office/powerpoint/2010/main" val="3992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540391"/>
          </a:xfrm>
        </p:spPr>
        <p:txBody>
          <a:bodyPr/>
          <a:lstStyle/>
          <a:p>
            <a:r>
              <a:rPr lang="zh-TW" altLang="en-US" b="1" dirty="0"/>
              <a:t>題目：</a:t>
            </a:r>
            <a:r>
              <a:rPr lang="zh-TW" altLang="en-US" dirty="0"/>
              <a:t>當生命走到盡頭，你會怎麼選？－宜蘭市高中職學生對安樂死接受度調查 （</a:t>
            </a:r>
            <a:r>
              <a:rPr lang="en-US" altLang="zh-TW" dirty="0">
                <a:latin typeface="Arial" panose="020B0604020202020204" pitchFamily="34" charset="0"/>
                <a:cs typeface="Arial" panose="020B0604020202020204" pitchFamily="34" charset="0"/>
              </a:rPr>
              <a:t>2019 </a:t>
            </a:r>
            <a:r>
              <a:rPr lang="zh-TW" altLang="en-US" dirty="0"/>
              <a:t>年 </a:t>
            </a:r>
            <a:r>
              <a:rPr lang="en-US" altLang="zh-TW" dirty="0">
                <a:latin typeface="Arial" panose="020B0604020202020204" pitchFamily="34" charset="0"/>
                <a:cs typeface="Arial" panose="020B0604020202020204" pitchFamily="34" charset="0"/>
              </a:rPr>
              <a:t>3</a:t>
            </a:r>
            <a:r>
              <a:rPr lang="zh-TW" altLang="en-US" dirty="0"/>
              <a:t> 月 法政類特優，宜蘭高商</a:t>
            </a:r>
            <a:r>
              <a:rPr lang="en-US" altLang="zh-TW" dirty="0"/>
              <a:t> / </a:t>
            </a:r>
            <a:r>
              <a:rPr lang="zh-TW" altLang="en-US" dirty="0"/>
              <a:t>簡彥霖、吳宜璇、劉筱君）</a:t>
            </a:r>
            <a:endParaRPr lang="en-US" altLang="zh-TW" dirty="0"/>
          </a:p>
          <a:p>
            <a:r>
              <a:rPr lang="zh-TW" altLang="en-US" b="1" dirty="0"/>
              <a:t>目的：</a:t>
            </a:r>
            <a:endParaRPr lang="en-US" altLang="zh-TW" b="1" dirty="0"/>
          </a:p>
          <a:p>
            <a:pPr marL="1128713" indent="-839788">
              <a:lnSpc>
                <a:spcPct val="130000"/>
              </a:lnSpc>
              <a:spcBef>
                <a:spcPts val="0"/>
              </a:spcBef>
              <a:spcAft>
                <a:spcPts val="0"/>
              </a:spcAft>
              <a:buNone/>
            </a:pPr>
            <a:r>
              <a:rPr lang="zh-TW" altLang="en-US" dirty="0"/>
              <a:t>（一）了解安樂死定義與分類、爭議及實施過程</a:t>
            </a:r>
            <a:endParaRPr lang="en-US" altLang="zh-TW" dirty="0"/>
          </a:p>
          <a:p>
            <a:pPr marL="1128713" indent="-839788">
              <a:lnSpc>
                <a:spcPct val="130000"/>
              </a:lnSpc>
              <a:spcBef>
                <a:spcPts val="0"/>
              </a:spcBef>
              <a:spcAft>
                <a:spcPts val="0"/>
              </a:spcAft>
              <a:buNone/>
            </a:pPr>
            <a:r>
              <a:rPr lang="zh-TW" altLang="en-US" dirty="0"/>
              <a:t>（二）了解病人自主權利法 </a:t>
            </a:r>
            <a:endParaRPr lang="en-US" altLang="zh-TW" dirty="0"/>
          </a:p>
          <a:p>
            <a:pPr marL="1128713" indent="-839788">
              <a:lnSpc>
                <a:spcPct val="130000"/>
              </a:lnSpc>
              <a:spcBef>
                <a:spcPts val="0"/>
              </a:spcBef>
              <a:spcAft>
                <a:spcPts val="0"/>
              </a:spcAft>
              <a:buNone/>
            </a:pPr>
            <a:r>
              <a:rPr lang="zh-TW" altLang="en-US" dirty="0"/>
              <a:t>（三）探討宜蘭市高中職學生對安樂死的接受度還有對此議題的態度及看法。</a:t>
            </a:r>
            <a:endParaRPr lang="en-US" altLang="zh-TW" dirty="0"/>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19</a:t>
            </a:fld>
            <a:endParaRPr lang="en-US" dirty="0"/>
          </a:p>
        </p:txBody>
      </p:sp>
    </p:spTree>
    <p:extLst>
      <p:ext uri="{BB962C8B-B14F-4D97-AF65-F5344CB8AC3E}">
        <p14:creationId xmlns:p14="http://schemas.microsoft.com/office/powerpoint/2010/main" val="7075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AEAA1112-DACD-7A41-B49A-198A26A987A9}"/>
              </a:ext>
            </a:extLst>
          </p:cNvPr>
          <p:cNvSpPr>
            <a:spLocks noGrp="1"/>
          </p:cNvSpPr>
          <p:nvPr>
            <p:ph type="title"/>
          </p:nvPr>
        </p:nvSpPr>
        <p:spPr>
          <a:xfrm>
            <a:off x="1175656" y="853220"/>
            <a:ext cx="7478486" cy="4363304"/>
          </a:xfrm>
        </p:spPr>
        <p:txBody>
          <a:bodyPr>
            <a:noAutofit/>
          </a:bodyPr>
          <a:lstStyle/>
          <a:p>
            <a:pPr algn="l">
              <a:lnSpc>
                <a:spcPct val="150000"/>
              </a:lnSpc>
              <a:spcBef>
                <a:spcPts val="0"/>
              </a:spcBef>
              <a:spcAft>
                <a:spcPts val="600"/>
              </a:spcAft>
              <a:buFont typeface="+mj-lt"/>
              <a:buAutoNum type="arabicPeriod"/>
            </a:pPr>
            <a:r>
              <a:rPr lang="zh-TW" altLang="en-US" sz="2800" dirty="0"/>
              <a:t> 小論文寫作</a:t>
            </a:r>
            <a:br>
              <a:rPr lang="en-US" altLang="zh-TW" sz="2800" dirty="0"/>
            </a:br>
            <a:r>
              <a:rPr lang="en-US" altLang="zh-TW" sz="2800" dirty="0"/>
              <a:t>2.</a:t>
            </a:r>
            <a:r>
              <a:rPr lang="zh-TW" altLang="en-US" sz="2800" dirty="0"/>
              <a:t> 什麼是研究？</a:t>
            </a:r>
            <a:br>
              <a:rPr lang="en-US" altLang="zh-TW" sz="2800" dirty="0"/>
            </a:br>
            <a:r>
              <a:rPr lang="en-US" altLang="zh-TW" sz="2800" dirty="0"/>
              <a:t>3.</a:t>
            </a:r>
            <a:r>
              <a:rPr lang="zh-TW" altLang="en-US" sz="2800" dirty="0"/>
              <a:t> 蒐集文獻資料</a:t>
            </a:r>
            <a:br>
              <a:rPr lang="en-US" altLang="zh-TW" sz="2800" dirty="0"/>
            </a:br>
            <a:r>
              <a:rPr lang="en-US" altLang="zh-TW" sz="2800" dirty="0"/>
              <a:t>4.</a:t>
            </a:r>
            <a:r>
              <a:rPr lang="zh-TW" altLang="en-US" sz="2800" dirty="0"/>
              <a:t> 查詢到的資料可信嗎？</a:t>
            </a:r>
            <a:br>
              <a:rPr lang="en-US" altLang="zh-TW" sz="2800" dirty="0"/>
            </a:br>
            <a:r>
              <a:rPr lang="en-US" altLang="zh-TW" sz="2800" dirty="0"/>
              <a:t>5.</a:t>
            </a:r>
            <a:r>
              <a:rPr lang="zh-TW" altLang="en-US" sz="2800" dirty="0"/>
              <a:t> 善用論文寫作技巧</a:t>
            </a:r>
            <a:br>
              <a:rPr lang="en-US" altLang="zh-TW" sz="2800" dirty="0"/>
            </a:br>
            <a:r>
              <a:rPr lang="en-US" altLang="zh-TW" sz="2800" dirty="0"/>
              <a:t>6.</a:t>
            </a:r>
            <a:r>
              <a:rPr lang="zh-TW" altLang="en-US" sz="2800" dirty="0"/>
              <a:t> 正確引註資料來源的方法</a:t>
            </a:r>
          </a:p>
        </p:txBody>
      </p:sp>
    </p:spTree>
    <p:extLst>
      <p:ext uri="{BB962C8B-B14F-4D97-AF65-F5344CB8AC3E}">
        <p14:creationId xmlns:p14="http://schemas.microsoft.com/office/powerpoint/2010/main" val="1319408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 </a:t>
            </a:r>
            <a:r>
              <a:rPr lang="zh-TW" altLang="en-US" dirty="0"/>
              <a:t>蒐集文獻資料</a:t>
            </a:r>
          </a:p>
        </p:txBody>
      </p:sp>
      <p:sp>
        <p:nvSpPr>
          <p:cNvPr id="3" name="文字版面配置區 2"/>
          <p:cNvSpPr>
            <a:spLocks noGrp="1"/>
          </p:cNvSpPr>
          <p:nvPr>
            <p:ph type="body" idx="1"/>
          </p:nvPr>
        </p:nvSpPr>
        <p:spPr/>
        <p:txBody>
          <a:bodyPr/>
          <a:lstStyle/>
          <a:p>
            <a:r>
              <a:rPr lang="zh-TW" altLang="en-US" dirty="0"/>
              <a:t>哪裡可以獲得合法、有公信力的文獻資料呢？</a:t>
            </a:r>
          </a:p>
        </p:txBody>
      </p:sp>
    </p:spTree>
    <p:extLst>
      <p:ext uri="{BB962C8B-B14F-4D97-AF65-F5344CB8AC3E}">
        <p14:creationId xmlns:p14="http://schemas.microsoft.com/office/powerpoint/2010/main" val="8500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1. </a:t>
            </a:r>
            <a:r>
              <a:rPr lang="zh-TW" altLang="en-US" dirty="0"/>
              <a:t>書籍資源</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700" y="1025517"/>
            <a:ext cx="7200900" cy="5113065"/>
          </a:xfrm>
        </p:spPr>
        <p:txBody>
          <a:bodyPr>
            <a:normAutofit/>
          </a:bodyPr>
          <a:lstStyle/>
          <a:p>
            <a:r>
              <a:rPr lang="zh-TW" altLang="en-US" dirty="0">
                <a:latin typeface="Arial" panose="020B0604020202020204" pitchFamily="34" charset="0"/>
                <a:ea typeface="微軟正黑體" panose="020B0604030504040204" pitchFamily="34" charset="-120"/>
                <a:cs typeface="Arial" panose="020B0604020202020204" pitchFamily="34" charset="0"/>
              </a:rPr>
              <a:t>學校的圖書館，例如：</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CN" altLang="en-US" sz="2000" dirty="0">
                <a:latin typeface="Arial" panose="020B0604020202020204" pitchFamily="34" charset="0"/>
                <a:ea typeface="微軟正黑體" panose="020B0604030504040204" pitchFamily="34" charset="-120"/>
                <a:cs typeface="Arial" panose="020B0604020202020204" pitchFamily="34" charset="0"/>
              </a:rPr>
              <a:t>國立臺灣大學圖書館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latin typeface="Arial" panose="020B0604020202020204" pitchFamily="34" charset="0"/>
                <a:ea typeface="微軟正黑體" panose="020B0604030504040204" pitchFamily="34" charset="-120"/>
                <a:cs typeface="Arial" panose="020B0604020202020204" pitchFamily="34" charset="0"/>
              </a:rPr>
              <a:t>國立陽明交通大學圖書館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latin typeface="Arial" panose="020B0604020202020204" pitchFamily="34" charset="0"/>
                <a:ea typeface="微軟正黑體" panose="020B0604030504040204" pitchFamily="34" charset="-120"/>
                <a:cs typeface="Arial" panose="020B0604020202020204" pitchFamily="34" charset="0"/>
              </a:rPr>
              <a:t>國立清華大學圖書館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r>
              <a:rPr lang="zh-TW" altLang="en-US" dirty="0">
                <a:latin typeface="Arial" panose="020B0604020202020204" pitchFamily="34" charset="0"/>
                <a:ea typeface="微軟正黑體" panose="020B0604030504040204" pitchFamily="34" charset="-120"/>
                <a:cs typeface="Arial" panose="020B0604020202020204" pitchFamily="34" charset="0"/>
              </a:rPr>
              <a:t>公立的圖書館</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solidFill>
                  <a:srgbClr val="4A2318"/>
                </a:solidFill>
                <a:hlinkClick r:id="rId2"/>
              </a:rPr>
              <a:t>國家圖書館</a:t>
            </a:r>
            <a:r>
              <a:rPr lang="zh-TW" altLang="en-US" sz="2000" dirty="0">
                <a:solidFill>
                  <a:srgbClr val="4A2318"/>
                </a:solidFill>
              </a:rPr>
              <a:t>（</a:t>
            </a:r>
            <a:r>
              <a:rPr lang="zh-TW" altLang="en-US" sz="2000" dirty="0"/>
              <a:t>臺北市中正區中山南路</a:t>
            </a:r>
            <a:r>
              <a:rPr lang="en-US" altLang="zh-TW" sz="2000" dirty="0"/>
              <a:t>20</a:t>
            </a:r>
            <a:r>
              <a:rPr lang="zh-TW" altLang="en-US" sz="2000" dirty="0"/>
              <a:t>號</a:t>
            </a:r>
            <a:r>
              <a:rPr lang="zh-TW" altLang="en-US" sz="2000" dirty="0">
                <a:solidFill>
                  <a:srgbClr val="4A2318"/>
                </a:solidFill>
              </a:rPr>
              <a:t>）</a:t>
            </a:r>
            <a:endParaRPr lang="en-US" altLang="zh-TW" sz="2000" dirty="0">
              <a:solidFill>
                <a:srgbClr val="4A2318"/>
              </a:solidFill>
              <a:hlinkClick r:id="rId3"/>
            </a:endParaRPr>
          </a:p>
          <a:p>
            <a:pPr lvl="1"/>
            <a:r>
              <a:rPr lang="zh-TW" altLang="en-US" sz="2000" dirty="0">
                <a:hlinkClick r:id="rId3"/>
              </a:rPr>
              <a:t>新竹市文化局圖書館</a:t>
            </a:r>
            <a:endParaRPr lang="en-US" altLang="zh-TW" sz="2000" dirty="0">
              <a:latin typeface="Arial" panose="020B0604020202020204" pitchFamily="34" charset="0"/>
            </a:endParaRPr>
          </a:p>
          <a:p>
            <a:pPr lvl="1" indent="0">
              <a:buNone/>
            </a:pPr>
            <a:r>
              <a:rPr lang="zh-CN" altLang="en-US" sz="1800" dirty="0">
                <a:latin typeface="Arial" panose="020B0604020202020204" pitchFamily="34" charset="0"/>
                <a:ea typeface="微軟正黑體" panose="020B0604030504040204" pitchFamily="34" charset="-120"/>
                <a:cs typeface="Arial" panose="020B0604020202020204" pitchFamily="34" charset="0"/>
              </a:rPr>
              <a:t>香山分館、金山分館、南寮分館、鹽水分館、動物園分館、西門自修室、文化局圖書館</a:t>
            </a:r>
            <a:endParaRPr lang="en-US" altLang="zh-TW" sz="1800" dirty="0">
              <a:solidFill>
                <a:srgbClr val="C00000"/>
              </a:solidFill>
            </a:endParaRPr>
          </a:p>
          <a:p>
            <a:pPr marL="828675" lvl="1" indent="-282575"/>
            <a:r>
              <a:rPr lang="zh-CN" altLang="en-US" sz="2000" dirty="0">
                <a:ea typeface="微軟正黑體" panose="020B0604030504040204" pitchFamily="34" charset="-120"/>
                <a:cs typeface="Arial" panose="020B0604020202020204" pitchFamily="34" charset="0"/>
                <a:hlinkClick r:id="rId4"/>
              </a:rPr>
              <a:t>新竹縣公共圖書館</a:t>
            </a:r>
            <a:endParaRPr lang="zh-CN" altLang="en-US" sz="2000" dirty="0">
              <a:latin typeface="Arial" panose="020B0604020202020204" pitchFamily="34" charset="0"/>
              <a:ea typeface="微軟正黑體" panose="020B0604030504040204" pitchFamily="34" charset="-120"/>
              <a:cs typeface="Arial" panose="020B0604020202020204" pitchFamily="34" charset="0"/>
            </a:endParaRPr>
          </a:p>
          <a:p>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21</a:t>
            </a:fld>
            <a:endParaRPr lang="en-US" dirty="0"/>
          </a:p>
        </p:txBody>
      </p:sp>
    </p:spTree>
    <p:extLst>
      <p:ext uri="{BB962C8B-B14F-4D97-AF65-F5344CB8AC3E}">
        <p14:creationId xmlns:p14="http://schemas.microsoft.com/office/powerpoint/2010/main" val="29793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2. </a:t>
            </a:r>
            <a:r>
              <a:rPr lang="zh-TW" altLang="en-US" dirty="0"/>
              <a:t>具公信力的統計資料</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700" y="1024128"/>
            <a:ext cx="7200900" cy="4932231"/>
          </a:xfrm>
        </p:spPr>
        <p:txBody>
          <a:bodyPr>
            <a:normAutofit/>
          </a:bodyPr>
          <a:lstStyle/>
          <a:p>
            <a:r>
              <a:rPr lang="en-US" altLang="zh-CN" b="1" dirty="0">
                <a:latin typeface="Arial" panose="020B0604020202020204" pitchFamily="34" charset="0"/>
                <a:ea typeface="微軟正黑體" panose="020B0604030504040204" pitchFamily="34" charset="-120"/>
                <a:cs typeface="Arial" panose="020B0604020202020204" pitchFamily="34" charset="0"/>
                <a:hlinkClick r:id="rId2"/>
              </a:rPr>
              <a:t>U</a:t>
            </a:r>
            <a:r>
              <a:rPr lang="en-US" altLang="zh-TW" b="1" dirty="0">
                <a:latin typeface="Arial" panose="020B0604020202020204" pitchFamily="34" charset="0"/>
                <a:ea typeface="微軟正黑體" panose="020B0604030504040204" pitchFamily="34" charset="-120"/>
                <a:cs typeface="Arial" panose="020B0604020202020204" pitchFamily="34" charset="0"/>
                <a:hlinkClick r:id="rId2"/>
              </a:rPr>
              <a:t>N</a:t>
            </a:r>
            <a:r>
              <a:rPr lang="en-US" altLang="zh-CN" b="1" dirty="0">
                <a:latin typeface="Arial" panose="020B0604020202020204" pitchFamily="34" charset="0"/>
                <a:ea typeface="微軟正黑體" panose="020B0604030504040204" pitchFamily="34" charset="-120"/>
                <a:cs typeface="Arial" panose="020B0604020202020204" pitchFamily="34" charset="0"/>
                <a:hlinkClick r:id="rId2"/>
              </a:rPr>
              <a:t>data</a:t>
            </a:r>
            <a:r>
              <a:rPr lang="zh-TW" altLang="en-US" dirty="0">
                <a:latin typeface="Arial" panose="020B0604020202020204" pitchFamily="34" charset="0"/>
                <a:ea typeface="微軟正黑體" panose="020B0604030504040204" pitchFamily="34" charset="-120"/>
                <a:cs typeface="Arial" panose="020B0604020202020204" pitchFamily="34" charset="0"/>
              </a:rPr>
              <a:t> </a:t>
            </a:r>
            <a:r>
              <a:rPr lang="zh-CN" altLang="en-US" dirty="0">
                <a:latin typeface="Arial" panose="020B0604020202020204" pitchFamily="34" charset="0"/>
                <a:ea typeface="微軟正黑體" panose="020B0604030504040204" pitchFamily="34" charset="-120"/>
                <a:cs typeface="Arial" panose="020B0604020202020204" pitchFamily="34" charset="0"/>
              </a:rPr>
              <a:t>聯合國</a:t>
            </a:r>
            <a:r>
              <a:rPr lang="zh-TW" altLang="en-US" dirty="0">
                <a:latin typeface="Arial" panose="020B0604020202020204" pitchFamily="34" charset="0"/>
                <a:ea typeface="微軟正黑體" panose="020B0604030504040204" pitchFamily="34" charset="-120"/>
                <a:cs typeface="Arial" panose="020B0604020202020204" pitchFamily="34" charset="0"/>
              </a:rPr>
              <a:t>大</a:t>
            </a:r>
            <a:r>
              <a:rPr lang="zh-CN" altLang="en-US" dirty="0">
                <a:latin typeface="Arial" panose="020B0604020202020204" pitchFamily="34" charset="0"/>
                <a:ea typeface="微軟正黑體" panose="020B0604030504040204" pitchFamily="34" charset="-120"/>
                <a:cs typeface="Arial" panose="020B0604020202020204" pitchFamily="34" charset="0"/>
              </a:rPr>
              <a:t>數據</a:t>
            </a:r>
            <a:r>
              <a:rPr lang="zh-TW" altLang="en-US" dirty="0">
                <a:latin typeface="Arial" panose="020B0604020202020204" pitchFamily="34" charset="0"/>
                <a:ea typeface="微軟正黑體" panose="020B0604030504040204" pitchFamily="34" charset="-120"/>
                <a:cs typeface="Arial" panose="020B0604020202020204" pitchFamily="34" charset="0"/>
              </a:rPr>
              <a:t>資料庫</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rPr>
              <a:t>網羅全世界各式各樣的統計資料</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rPr>
              <a:t>可依</a:t>
            </a:r>
            <a:r>
              <a:rPr lang="zh-TW" altLang="en-US" dirty="0">
                <a:latin typeface="Arial" panose="020B0604020202020204" pitchFamily="34" charset="0"/>
                <a:cs typeface="Arial" panose="020B0604020202020204" pitchFamily="34" charset="0"/>
              </a:rPr>
              <a:t>國家去查</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找</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zh-CN" altLang="en-US" dirty="0">
                <a:latin typeface="Arial" panose="020B0604020202020204" pitchFamily="34" charset="0"/>
                <a:ea typeface="微軟正黑體" panose="020B0604030504040204" pitchFamily="34" charset="-120"/>
                <a:cs typeface="Arial" panose="020B0604020202020204" pitchFamily="34" charset="0"/>
                <a:hlinkClick r:id="rId3"/>
              </a:rPr>
              <a:t>中華民國統計資訊網</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政府部門所釋出統計資料</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（人口、薪資、性別等）</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zh-CN" altLang="en-US" dirty="0">
                <a:latin typeface="Arial" panose="020B0604020202020204" pitchFamily="34" charset="0"/>
                <a:ea typeface="微軟正黑體" panose="020B0604030504040204" pitchFamily="34" charset="-120"/>
                <a:cs typeface="Arial" panose="020B0604020202020204" pitchFamily="34" charset="0"/>
                <a:hlinkClick r:id="rId4"/>
              </a:rPr>
              <a:t>政策研究指標資料庫 </a:t>
            </a:r>
            <a:r>
              <a:rPr lang="en-US" altLang="zh-CN" b="1" dirty="0">
                <a:latin typeface="Arial" panose="020B0604020202020204" pitchFamily="34" charset="0"/>
                <a:ea typeface="微軟正黑體" panose="020B0604030504040204" pitchFamily="34" charset="-120"/>
                <a:cs typeface="Arial" panose="020B0604020202020204" pitchFamily="34" charset="0"/>
                <a:hlinkClick r:id="rId4"/>
              </a:rPr>
              <a:t>PRIDE</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latin typeface="Arial" panose="020B0604020202020204" pitchFamily="34" charset="0"/>
                <a:cs typeface="Arial" panose="020B0604020202020204" pitchFamily="34" charset="0"/>
              </a:rPr>
              <a:t>財團法人國家實驗研究院科技政策研究與資訊中心</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CN"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hlinkClick r:id="rId5"/>
              </a:rPr>
              <a:t>熱門儀表板</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可看到他們做的視覺化分析報告</a:t>
            </a:r>
            <a:endParaRPr lang="zh-CN" altLang="en-US" dirty="0">
              <a:latin typeface="Arial" panose="020B0604020202020204" pitchFamily="34" charset="0"/>
              <a:ea typeface="微軟正黑體" panose="020B0604030504040204" pitchFamily="34" charset="-120"/>
              <a:cs typeface="Arial" panose="020B0604020202020204" pitchFamily="34" charset="0"/>
            </a:endParaRPr>
          </a:p>
          <a:p>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22</a:t>
            </a:fld>
            <a:endParaRPr lang="en-US" dirty="0"/>
          </a:p>
        </p:txBody>
      </p:sp>
    </p:spTree>
    <p:extLst>
      <p:ext uri="{BB962C8B-B14F-4D97-AF65-F5344CB8AC3E}">
        <p14:creationId xmlns:p14="http://schemas.microsoft.com/office/powerpoint/2010/main" val="419917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2. </a:t>
            </a:r>
            <a:r>
              <a:rPr lang="zh-TW" altLang="en-US" dirty="0"/>
              <a:t>具公信力的統計資料</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23</a:t>
            </a:fld>
            <a:endParaRPr 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541" y="1233895"/>
            <a:ext cx="7278782" cy="4625991"/>
          </a:xfrm>
          <a:prstGeom prst="rect">
            <a:avLst/>
          </a:prstGeom>
        </p:spPr>
      </p:pic>
      <p:sp>
        <p:nvSpPr>
          <p:cNvPr id="5" name="文字方塊 10">
            <a:extLst>
              <a:ext uri="{FF2B5EF4-FFF2-40B4-BE49-F238E27FC236}">
                <a16:creationId xmlns:a16="http://schemas.microsoft.com/office/drawing/2014/main" id="{0B365552-0A44-1B4C-9473-32D53B81349D}"/>
              </a:ext>
            </a:extLst>
          </p:cNvPr>
          <p:cNvSpPr txBox="1"/>
          <p:nvPr/>
        </p:nvSpPr>
        <p:spPr>
          <a:xfrm>
            <a:off x="1103989" y="6368421"/>
            <a:ext cx="4245073"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圖片來源：政策研究指標資料庫 </a:t>
            </a:r>
            <a:r>
              <a:rPr lang="en-US" altLang="zh-TW" sz="1400" dirty="0">
                <a:solidFill>
                  <a:schemeClr val="tx1">
                    <a:lumMod val="50000"/>
                    <a:lumOff val="50000"/>
                  </a:schemeClr>
                </a:solidFill>
                <a:latin typeface="Arial" panose="020B0604020202020204" pitchFamily="34" charset="0"/>
              </a:rPr>
              <a:t>PRIDE </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45498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3. </a:t>
            </a:r>
            <a:r>
              <a:rPr lang="zh-TW" altLang="en-US" dirty="0"/>
              <a:t>學術研究的論文</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15579"/>
            <a:ext cx="7904945" cy="3960426"/>
          </a:xfrm>
        </p:spPr>
        <p:txBody>
          <a:bodyPr>
            <a:normAutofit/>
          </a:bodyPr>
          <a:lstStyle/>
          <a:p>
            <a:r>
              <a:rPr lang="zh-CN" altLang="en-US" dirty="0">
                <a:latin typeface="Arial" panose="020B0604020202020204" pitchFamily="34" charset="0"/>
                <a:ea typeface="微軟正黑體" panose="020B0604030504040204" pitchFamily="34" charset="-120"/>
                <a:cs typeface="Arial" panose="020B0604020202020204" pitchFamily="34" charset="0"/>
                <a:hlinkClick r:id="rId2"/>
              </a:rPr>
              <a:t>臺灣博碩士論文知識加值系統</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臺灣研究生的學位論文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中文為主、部分為英文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未必開放全文下載</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en-US" altLang="zh-CN" b="1" dirty="0">
                <a:latin typeface="Arial" panose="020B0604020202020204" pitchFamily="34" charset="0"/>
                <a:ea typeface="微軟正黑體" panose="020B0604030504040204" pitchFamily="34" charset="-120"/>
                <a:cs typeface="Arial" panose="020B0604020202020204" pitchFamily="34" charset="0"/>
                <a:hlinkClick r:id="rId3"/>
              </a:rPr>
              <a:t>PLOS Public Library Of Science</a:t>
            </a:r>
            <a:r>
              <a:rPr lang="zh-CN" altLang="en-US" dirty="0">
                <a:latin typeface="Arial" panose="020B0604020202020204" pitchFamily="34" charset="0"/>
                <a:ea typeface="微軟正黑體" panose="020B0604030504040204" pitchFamily="34" charset="-120"/>
                <a:cs typeface="Arial" panose="020B0604020202020204" pitchFamily="34" charset="0"/>
              </a:rPr>
              <a:t>（</a:t>
            </a:r>
            <a:r>
              <a:rPr lang="zh-TW" altLang="en-US" dirty="0">
                <a:latin typeface="Arial" panose="020B0604020202020204" pitchFamily="34" charset="0"/>
                <a:ea typeface="微軟正黑體" panose="020B0604030504040204" pitchFamily="34" charset="-120"/>
                <a:cs typeface="Arial" panose="020B0604020202020204" pitchFamily="34" charset="0"/>
              </a:rPr>
              <a:t>公共科學圖書館</a:t>
            </a:r>
            <a:r>
              <a:rPr lang="zh-CN" altLang="en-US" dirty="0">
                <a:latin typeface="Arial" panose="020B0604020202020204" pitchFamily="34" charset="0"/>
                <a:ea typeface="微軟正黑體" panose="020B0604030504040204" pitchFamily="34" charset="-120"/>
                <a:cs typeface="Arial" panose="020B0604020202020204" pitchFamily="34" charset="0"/>
              </a:rPr>
              <a:t>）</a:t>
            </a: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英文的期刊論文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都可以全文合法下載</a:t>
            </a:r>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24</a:t>
            </a:fld>
            <a:endParaRPr lang="en-US" dirty="0"/>
          </a:p>
        </p:txBody>
      </p:sp>
    </p:spTree>
    <p:extLst>
      <p:ext uri="{BB962C8B-B14F-4D97-AF65-F5344CB8AC3E}">
        <p14:creationId xmlns:p14="http://schemas.microsoft.com/office/powerpoint/2010/main" val="2904694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4. </a:t>
            </a:r>
            <a:r>
              <a:rPr lang="zh-TW" altLang="en-US" dirty="0"/>
              <a:t>臺灣法規資料</a:t>
            </a:r>
            <a:endParaRPr lang="en-US" altLang="zh-TW"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05637"/>
            <a:ext cx="7904945" cy="1101316"/>
          </a:xfrm>
        </p:spPr>
        <p:txBody>
          <a:bodyPr>
            <a:normAutofit/>
          </a:bodyPr>
          <a:lstStyle/>
          <a:p>
            <a:r>
              <a:rPr lang="zh-TW" altLang="en-US" dirty="0">
                <a:latin typeface="Arial" panose="020B0604020202020204" pitchFamily="34" charset="0"/>
                <a:cs typeface="Arial" panose="020B0604020202020204" pitchFamily="34" charset="0"/>
                <a:hlinkClick r:id="rId2"/>
              </a:rPr>
              <a:t>全國法規資料庫</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25</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r>
              <a:rPr lang="en-US" altLang="zh-TW" sz="3200" dirty="0"/>
              <a:t>5. </a:t>
            </a:r>
            <a:r>
              <a:rPr lang="zh-TW" altLang="en-US" sz="3200" dirty="0"/>
              <a:t>線上百科與資料庫</a:t>
            </a:r>
            <a:endParaRPr lang="en-US" altLang="zh-TW" sz="3200" dirty="0"/>
          </a:p>
        </p:txBody>
      </p:sp>
      <p:sp>
        <p:nvSpPr>
          <p:cNvPr id="8" name="Content Placeholder 2">
            <a:extLst>
              <a:ext uri="{FF2B5EF4-FFF2-40B4-BE49-F238E27FC236}">
                <a16:creationId xmlns:a16="http://schemas.microsoft.com/office/drawing/2014/main" id="{60B589A2-CC92-CD44-A86A-93494E96F5F0}"/>
              </a:ext>
            </a:extLst>
          </p:cNvPr>
          <p:cNvSpPr txBox="1">
            <a:spLocks/>
          </p:cNvSpPr>
          <p:nvPr/>
        </p:nvSpPr>
        <p:spPr>
          <a:xfrm>
            <a:off x="1028698" y="2691170"/>
            <a:ext cx="7904945" cy="1905151"/>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 typeface="Wingdings" pitchFamily="2" charset="2"/>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TW" b="1" dirty="0">
                <a:latin typeface="Arial" panose="020B0604020202020204" pitchFamily="34" charset="0"/>
                <a:cs typeface="Arial" panose="020B0604020202020204" pitchFamily="34" charset="0"/>
                <a:hlinkClick r:id="rId3"/>
              </a:rPr>
              <a:t>Encyclopedia Britannica Online</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latin typeface="Arial" panose="020B0604020202020204" pitchFamily="34" charset="0"/>
                <a:cs typeface="Arial" panose="020B0604020202020204" pitchFamily="34" charset="0"/>
              </a:rPr>
              <a:t>大英百科全書</a:t>
            </a:r>
            <a:r>
              <a:rPr lang="zh-TW" altLang="en-US" dirty="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r>
              <a:rPr lang="en-US" altLang="zh-TW" b="1" dirty="0">
                <a:latin typeface="Arial" panose="020B0604020202020204" pitchFamily="34" charset="0"/>
                <a:cs typeface="Arial" panose="020B0604020202020204" pitchFamily="34" charset="0"/>
                <a:hlinkClick r:id="rId4"/>
              </a:rPr>
              <a:t>Wikipedia</a:t>
            </a:r>
            <a:r>
              <a:rPr lang="zh-TW" altLang="en-US" dirty="0">
                <a:cs typeface="Arial" panose="020B0604020202020204" pitchFamily="34" charset="0"/>
              </a:rPr>
              <a:t>（維基百科）</a:t>
            </a:r>
            <a:endParaRPr lang="en-US" altLang="zh-TW" dirty="0">
              <a:cs typeface="Arial" panose="020B0604020202020204" pitchFamily="34" charset="0"/>
            </a:endParaRPr>
          </a:p>
          <a:p>
            <a:r>
              <a:rPr lang="zh-TW" altLang="en-US" dirty="0">
                <a:latin typeface="Arial" panose="020B0604020202020204" pitchFamily="34" charset="0"/>
                <a:cs typeface="Arial" panose="020B0604020202020204" pitchFamily="34" charset="0"/>
                <a:hlinkClick r:id="rId5"/>
              </a:rPr>
              <a:t>國立公共資訊圖書館</a:t>
            </a:r>
            <a:r>
              <a:rPr lang="en-US" altLang="zh-TW" dirty="0">
                <a:latin typeface="Arial" panose="020B0604020202020204" pitchFamily="34" charset="0"/>
                <a:cs typeface="Arial" panose="020B0604020202020204" pitchFamily="34" charset="0"/>
                <a:hlinkClick r:id="rId5"/>
              </a:rPr>
              <a:t>—</a:t>
            </a:r>
            <a:r>
              <a:rPr lang="zh-TW" altLang="en-US" dirty="0">
                <a:latin typeface="Arial" panose="020B0604020202020204" pitchFamily="34" charset="0"/>
                <a:cs typeface="Arial" panose="020B0604020202020204" pitchFamily="34" charset="0"/>
                <a:hlinkClick r:id="rId5"/>
              </a:rPr>
              <a:t>數位資源</a:t>
            </a:r>
            <a:r>
              <a:rPr lang="zh-TW" altLang="en-US" dirty="0">
                <a:cs typeface="Arial" panose="020B0604020202020204" pitchFamily="34" charset="0"/>
              </a:rPr>
              <a:t>（部分資源</a:t>
            </a:r>
            <a:r>
              <a:rPr lang="zh-TW" altLang="en-US" dirty="0">
                <a:latin typeface="Arial" panose="020B0604020202020204" pitchFamily="34" charset="0"/>
                <a:cs typeface="Arial" panose="020B0604020202020204" pitchFamily="34" charset="0"/>
              </a:rPr>
              <a:t>需辦理帳號</a:t>
            </a:r>
            <a:r>
              <a:rPr lang="zh-TW" altLang="en-US" dirty="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endParaRPr lang="en-US" altLang="zh-TW" dirty="0">
              <a:latin typeface="Arial" panose="020B0604020202020204" pitchFamily="34" charset="0"/>
              <a:cs typeface="Arial" panose="020B0604020202020204" pitchFamily="34" charset="0"/>
            </a:endParaRPr>
          </a:p>
          <a:p>
            <a:endParaRPr lang="zh-CN" altLang="en-US" b="1"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80191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國立公共資訊圖書館</a:t>
            </a:r>
            <a:r>
              <a:rPr lang="en-US" altLang="zh-TW" dirty="0"/>
              <a:t>—</a:t>
            </a:r>
            <a:r>
              <a:rPr lang="zh-TW" altLang="en-US" dirty="0"/>
              <a:t>數位資源</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26</a:t>
            </a:fld>
            <a:endParaRPr lang="en-US" dirty="0"/>
          </a:p>
        </p:txBody>
      </p:sp>
      <p:pic>
        <p:nvPicPr>
          <p:cNvPr id="11" name="Picture 10">
            <a:extLst>
              <a:ext uri="{FF2B5EF4-FFF2-40B4-BE49-F238E27FC236}">
                <a16:creationId xmlns:a16="http://schemas.microsoft.com/office/drawing/2014/main" id="{2092334D-425F-B343-ABAF-0130DB63FC84}"/>
              </a:ext>
            </a:extLst>
          </p:cNvPr>
          <p:cNvPicPr>
            <a:picLocks noChangeAspect="1"/>
          </p:cNvPicPr>
          <p:nvPr/>
        </p:nvPicPr>
        <p:blipFill>
          <a:blip r:embed="rId2"/>
          <a:stretch>
            <a:fillRect/>
          </a:stretch>
        </p:blipFill>
        <p:spPr>
          <a:xfrm>
            <a:off x="2665802" y="907188"/>
            <a:ext cx="1589314" cy="5859399"/>
          </a:xfrm>
          <a:prstGeom prst="rect">
            <a:avLst/>
          </a:prstGeom>
        </p:spPr>
      </p:pic>
      <p:pic>
        <p:nvPicPr>
          <p:cNvPr id="13" name="Picture 12">
            <a:extLst>
              <a:ext uri="{FF2B5EF4-FFF2-40B4-BE49-F238E27FC236}">
                <a16:creationId xmlns:a16="http://schemas.microsoft.com/office/drawing/2014/main" id="{4423642C-BF7F-0342-9306-9D3F47A1A27E}"/>
              </a:ext>
            </a:extLst>
          </p:cNvPr>
          <p:cNvPicPr>
            <a:picLocks noChangeAspect="1"/>
          </p:cNvPicPr>
          <p:nvPr/>
        </p:nvPicPr>
        <p:blipFill>
          <a:blip r:embed="rId3"/>
          <a:stretch>
            <a:fillRect/>
          </a:stretch>
        </p:blipFill>
        <p:spPr>
          <a:xfrm>
            <a:off x="626879" y="903906"/>
            <a:ext cx="1904584" cy="5405868"/>
          </a:xfrm>
          <a:prstGeom prst="rect">
            <a:avLst/>
          </a:prstGeom>
        </p:spPr>
      </p:pic>
      <p:pic>
        <p:nvPicPr>
          <p:cNvPr id="15" name="Picture 14">
            <a:extLst>
              <a:ext uri="{FF2B5EF4-FFF2-40B4-BE49-F238E27FC236}">
                <a16:creationId xmlns:a16="http://schemas.microsoft.com/office/drawing/2014/main" id="{FBBF2435-03F0-8649-9DEE-AAEEC1D219AA}"/>
              </a:ext>
            </a:extLst>
          </p:cNvPr>
          <p:cNvPicPr>
            <a:picLocks noChangeAspect="1"/>
          </p:cNvPicPr>
          <p:nvPr/>
        </p:nvPicPr>
        <p:blipFill>
          <a:blip r:embed="rId4"/>
          <a:stretch>
            <a:fillRect/>
          </a:stretch>
        </p:blipFill>
        <p:spPr>
          <a:xfrm>
            <a:off x="6137489" y="903905"/>
            <a:ext cx="1621543" cy="2481552"/>
          </a:xfrm>
          <a:prstGeom prst="rect">
            <a:avLst/>
          </a:prstGeom>
        </p:spPr>
      </p:pic>
      <p:pic>
        <p:nvPicPr>
          <p:cNvPr id="17" name="Picture 16">
            <a:extLst>
              <a:ext uri="{FF2B5EF4-FFF2-40B4-BE49-F238E27FC236}">
                <a16:creationId xmlns:a16="http://schemas.microsoft.com/office/drawing/2014/main" id="{402D78C1-6AEB-074D-AF11-428788AC546A}"/>
              </a:ext>
            </a:extLst>
          </p:cNvPr>
          <p:cNvPicPr>
            <a:picLocks noChangeAspect="1"/>
          </p:cNvPicPr>
          <p:nvPr/>
        </p:nvPicPr>
        <p:blipFill rotWithShape="1">
          <a:blip r:embed="rId5"/>
          <a:srcRect l="1" r="2567"/>
          <a:stretch/>
        </p:blipFill>
        <p:spPr>
          <a:xfrm>
            <a:off x="4389455" y="903905"/>
            <a:ext cx="1613694" cy="5405868"/>
          </a:xfrm>
          <a:prstGeom prst="rect">
            <a:avLst/>
          </a:prstGeom>
        </p:spPr>
      </p:pic>
      <p:sp>
        <p:nvSpPr>
          <p:cNvPr id="18" name="文字方塊 10">
            <a:extLst>
              <a:ext uri="{FF2B5EF4-FFF2-40B4-BE49-F238E27FC236}">
                <a16:creationId xmlns:a16="http://schemas.microsoft.com/office/drawing/2014/main" id="{59473ECE-4D11-814C-B0F0-2DF35BC7C56F}"/>
              </a:ext>
            </a:extLst>
          </p:cNvPr>
          <p:cNvSpPr txBox="1"/>
          <p:nvPr/>
        </p:nvSpPr>
        <p:spPr>
          <a:xfrm>
            <a:off x="5122772" y="6341956"/>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圖片來源：國立公共資訊圖書館（</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70686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國立公共資訊圖書館</a:t>
            </a:r>
            <a:r>
              <a:rPr lang="en-US" altLang="zh-TW" dirty="0"/>
              <a:t>—</a:t>
            </a:r>
            <a:r>
              <a:rPr lang="zh-TW" altLang="en-US" dirty="0"/>
              <a:t>數位資源</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27</a:t>
            </a:fld>
            <a:endParaRPr lang="en-US" dirty="0"/>
          </a:p>
        </p:txBody>
      </p:sp>
      <p:pic>
        <p:nvPicPr>
          <p:cNvPr id="5" name="Picture 4">
            <a:extLst>
              <a:ext uri="{FF2B5EF4-FFF2-40B4-BE49-F238E27FC236}">
                <a16:creationId xmlns:a16="http://schemas.microsoft.com/office/drawing/2014/main" id="{4EC6A07E-BF5E-4843-94BD-D98743E68097}"/>
              </a:ext>
            </a:extLst>
          </p:cNvPr>
          <p:cNvPicPr>
            <a:picLocks noChangeAspect="1"/>
          </p:cNvPicPr>
          <p:nvPr/>
        </p:nvPicPr>
        <p:blipFill>
          <a:blip r:embed="rId2"/>
          <a:stretch>
            <a:fillRect/>
          </a:stretch>
        </p:blipFill>
        <p:spPr>
          <a:xfrm>
            <a:off x="4797188" y="3098822"/>
            <a:ext cx="4211356" cy="2992157"/>
          </a:xfrm>
          <a:prstGeom prst="rect">
            <a:avLst/>
          </a:prstGeom>
        </p:spPr>
      </p:pic>
      <p:pic>
        <p:nvPicPr>
          <p:cNvPr id="7" name="Picture 6">
            <a:extLst>
              <a:ext uri="{FF2B5EF4-FFF2-40B4-BE49-F238E27FC236}">
                <a16:creationId xmlns:a16="http://schemas.microsoft.com/office/drawing/2014/main" id="{B797E591-7EA2-7B4F-A6DE-81ED3F2F6454}"/>
              </a:ext>
            </a:extLst>
          </p:cNvPr>
          <p:cNvPicPr>
            <a:picLocks noChangeAspect="1"/>
          </p:cNvPicPr>
          <p:nvPr/>
        </p:nvPicPr>
        <p:blipFill>
          <a:blip r:embed="rId3"/>
          <a:stretch>
            <a:fillRect/>
          </a:stretch>
        </p:blipFill>
        <p:spPr>
          <a:xfrm>
            <a:off x="669616" y="1089444"/>
            <a:ext cx="4141518" cy="3046049"/>
          </a:xfrm>
          <a:prstGeom prst="rect">
            <a:avLst/>
          </a:prstGeom>
        </p:spPr>
      </p:pic>
      <p:sp>
        <p:nvSpPr>
          <p:cNvPr id="8" name="文字方塊 10">
            <a:extLst>
              <a:ext uri="{FF2B5EF4-FFF2-40B4-BE49-F238E27FC236}">
                <a16:creationId xmlns:a16="http://schemas.microsoft.com/office/drawing/2014/main" id="{26E8A2EB-9802-094E-B693-5D9E542F44F1}"/>
              </a:ext>
            </a:extLst>
          </p:cNvPr>
          <p:cNvSpPr txBox="1"/>
          <p:nvPr/>
        </p:nvSpPr>
        <p:spPr>
          <a:xfrm>
            <a:off x="5122772" y="6341956"/>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圖片來源：國立公共資訊圖書館（</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119258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329184"/>
            <a:ext cx="7200900" cy="694944"/>
          </a:xfrm>
        </p:spPr>
        <p:txBody>
          <a:bodyPr/>
          <a:lstStyle/>
          <a:p>
            <a:r>
              <a:rPr lang="en-US" altLang="zh-TW" dirty="0"/>
              <a:t>Wikipedia </a:t>
            </a:r>
            <a:r>
              <a:rPr lang="zh-TW" altLang="en-US" dirty="0"/>
              <a:t>可能有什麼問題？</a:t>
            </a:r>
          </a:p>
        </p:txBody>
      </p:sp>
      <p:sp>
        <p:nvSpPr>
          <p:cNvPr id="3" name="內容版面配置區 2"/>
          <p:cNvSpPr>
            <a:spLocks noGrp="1"/>
          </p:cNvSpPr>
          <p:nvPr>
            <p:ph idx="1"/>
          </p:nvPr>
        </p:nvSpPr>
        <p:spPr>
          <a:xfrm>
            <a:off x="1028700" y="1023695"/>
            <a:ext cx="7503050" cy="5691354"/>
          </a:xfrm>
        </p:spPr>
        <p:txBody>
          <a:bodyPr>
            <a:normAutofit/>
          </a:bodyPr>
          <a:lstStyle/>
          <a:p>
            <a:r>
              <a:rPr lang="en-US" altLang="zh-TW" dirty="0">
                <a:latin typeface="Arial" panose="020B0604020202020204" pitchFamily="34" charset="0"/>
                <a:cs typeface="Arial" panose="020B0604020202020204" pitchFamily="34" charset="0"/>
              </a:rPr>
              <a:t>Wikipedia </a:t>
            </a:r>
            <a:r>
              <a:rPr lang="zh-TW" altLang="en-US" dirty="0">
                <a:latin typeface="Arial" panose="020B0604020202020204" pitchFamily="34" charset="0"/>
                <a:cs typeface="Arial" panose="020B0604020202020204" pitchFamily="34" charset="0"/>
              </a:rPr>
              <a:t>算是</a:t>
            </a:r>
            <a:r>
              <a:rPr lang="en-US" altLang="zh-TW" b="1" dirty="0">
                <a:latin typeface="Arial" panose="020B0604020202020204" pitchFamily="34" charset="0"/>
                <a:cs typeface="Arial" panose="020B0604020202020204" pitchFamily="34" charset="0"/>
              </a:rPr>
              <a:t>__________</a:t>
            </a:r>
            <a:r>
              <a:rPr lang="zh-TW" altLang="en-US" dirty="0">
                <a:latin typeface="Arial" panose="020B0604020202020204" pitchFamily="34" charset="0"/>
                <a:cs typeface="Arial" panose="020B0604020202020204" pitchFamily="34" charset="0"/>
              </a:rPr>
              <a:t>。</a:t>
            </a:r>
            <a:endParaRPr lang="en-US" altLang="zh-TW" dirty="0"/>
          </a:p>
          <a:p>
            <a:r>
              <a:rPr lang="zh-TW" altLang="en-US" dirty="0"/>
              <a:t>平常使用沒有問題：如果你只是要 </a:t>
            </a:r>
            <a:r>
              <a:rPr lang="en-US" altLang="zh-TW" dirty="0">
                <a:latin typeface="Arial" panose="020B0604020202020204" pitchFamily="34" charset="0"/>
                <a:cs typeface="Arial" panose="020B0604020202020204" pitchFamily="34" charset="0"/>
              </a:rPr>
              <a:t>quick information</a:t>
            </a:r>
            <a:r>
              <a:rPr lang="zh-TW" altLang="en-US" dirty="0"/>
              <a:t>，或你只是想開始理解一些概念。</a:t>
            </a:r>
            <a:endParaRPr lang="en-US" altLang="zh-TW" dirty="0"/>
          </a:p>
          <a:p>
            <a:r>
              <a:rPr lang="zh-TW" altLang="en-US" dirty="0"/>
              <a:t>但用於學術論文，要小心這是否為一個好的參考資料來源：</a:t>
            </a:r>
            <a:endParaRPr lang="en-US" altLang="zh-TW" dirty="0"/>
          </a:p>
          <a:p>
            <a:pPr marL="269875" lvl="1" indent="0">
              <a:buNone/>
            </a:pPr>
            <a:r>
              <a:rPr lang="en-US" altLang="zh-TW" dirty="0">
                <a:latin typeface="Arial" panose="020B0604020202020204" pitchFamily="34" charset="0"/>
                <a:cs typeface="Arial" panose="020B0604020202020204" pitchFamily="34" charset="0"/>
              </a:rPr>
              <a:t>Wikipedia </a:t>
            </a:r>
            <a:r>
              <a:rPr lang="zh-TW" altLang="en-US" dirty="0">
                <a:latin typeface="Arial" panose="020B0604020202020204" pitchFamily="34" charset="0"/>
                <a:cs typeface="Arial" panose="020B0604020202020204" pitchFamily="34" charset="0"/>
              </a:rPr>
              <a:t>自己說「</a:t>
            </a:r>
            <a:r>
              <a:rPr lang="en-US" altLang="zh-TW" i="1" dirty="0">
                <a:latin typeface="Arial" panose="020B0604020202020204" pitchFamily="34" charset="0"/>
                <a:cs typeface="Arial" panose="020B0604020202020204" pitchFamily="34" charset="0"/>
              </a:rPr>
              <a:t>information on Wikipedia is contributed by </a:t>
            </a:r>
            <a:r>
              <a:rPr lang="en-US" altLang="zh-TW" b="1" i="1" dirty="0">
                <a:solidFill>
                  <a:srgbClr val="C00000"/>
                </a:solidFill>
                <a:latin typeface="Arial" panose="020B0604020202020204" pitchFamily="34" charset="0"/>
                <a:cs typeface="Arial" panose="020B0604020202020204" pitchFamily="34" charset="0"/>
              </a:rPr>
              <a:t>anyone </a:t>
            </a:r>
            <a:r>
              <a:rPr lang="en-US" altLang="zh-TW" i="1" dirty="0">
                <a:latin typeface="Arial" panose="020B0604020202020204" pitchFamily="34" charset="0"/>
                <a:cs typeface="Arial" panose="020B0604020202020204" pitchFamily="34" charset="0"/>
              </a:rPr>
              <a:t>who wants to post material, and the expertise of the posters is </a:t>
            </a:r>
            <a:r>
              <a:rPr lang="en-US" altLang="zh-TW" b="1" i="1" dirty="0">
                <a:solidFill>
                  <a:srgbClr val="C00000"/>
                </a:solidFill>
                <a:latin typeface="Arial" panose="020B0604020202020204" pitchFamily="34" charset="0"/>
                <a:cs typeface="Arial" panose="020B0604020202020204" pitchFamily="34" charset="0"/>
              </a:rPr>
              <a:t>not</a:t>
            </a:r>
            <a:r>
              <a:rPr lang="en-US" altLang="zh-TW" i="1" dirty="0">
                <a:latin typeface="Arial" panose="020B0604020202020204" pitchFamily="34" charset="0"/>
                <a:cs typeface="Arial" panose="020B0604020202020204" pitchFamily="34" charset="0"/>
              </a:rPr>
              <a:t> taken into consideration</a:t>
            </a:r>
            <a:r>
              <a:rPr lang="zh-TW" altLang="en-US" dirty="0">
                <a:latin typeface="Arial" panose="020B0604020202020204" pitchFamily="34" charset="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endParaRPr lang="en-US" altLang="zh-TW" sz="2400" dirty="0">
              <a:latin typeface="Arial" panose="020B0604020202020204" pitchFamily="34" charset="0"/>
              <a:cs typeface="Arial" panose="020B0604020202020204" pitchFamily="34" charset="0"/>
            </a:endParaRPr>
          </a:p>
          <a:p>
            <a:pPr marL="0" indent="0">
              <a:buNone/>
            </a:pPr>
            <a:endParaRPr lang="en-US" altLang="zh-TW" sz="2400" dirty="0"/>
          </a:p>
          <a:p>
            <a:r>
              <a:rPr lang="zh-TW" altLang="en-US" dirty="0"/>
              <a:t>可以用每一則下面的參考書目（</a:t>
            </a:r>
            <a:r>
              <a:rPr lang="en-US" altLang="zh-TW" b="1" dirty="0"/>
              <a:t>__________</a:t>
            </a:r>
            <a:r>
              <a:rPr lang="zh-TW" altLang="en-US" dirty="0"/>
              <a:t>）重複查詢。</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28</a:t>
            </a:fld>
            <a:endParaRPr lang="en-US" dirty="0"/>
          </a:p>
        </p:txBody>
      </p:sp>
      <p:sp>
        <p:nvSpPr>
          <p:cNvPr id="9" name="文字方塊 7">
            <a:extLst>
              <a:ext uri="{FF2B5EF4-FFF2-40B4-BE49-F238E27FC236}">
                <a16:creationId xmlns:a16="http://schemas.microsoft.com/office/drawing/2014/main" id="{499DC544-E487-6D44-8A05-DB65E37210D5}"/>
              </a:ext>
            </a:extLst>
          </p:cNvPr>
          <p:cNvSpPr txBox="1"/>
          <p:nvPr/>
        </p:nvSpPr>
        <p:spPr>
          <a:xfrm>
            <a:off x="1103989" y="6368421"/>
            <a:ext cx="31983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資料來源：</a:t>
            </a:r>
            <a:r>
              <a:rPr lang="en-US" altLang="zh-TW" sz="1400" dirty="0">
                <a:solidFill>
                  <a:schemeClr val="tx1">
                    <a:lumMod val="50000"/>
                    <a:lumOff val="50000"/>
                  </a:schemeClr>
                </a:solidFill>
                <a:latin typeface="Arial" panose="020B0604020202020204" pitchFamily="34" charset="0"/>
              </a:rPr>
              <a:t>Harvard University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n.d.</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606414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Wikipedia </a:t>
            </a:r>
            <a:r>
              <a:rPr lang="zh-TW" altLang="en-US" dirty="0"/>
              <a:t>有什麼問題？</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29</a:t>
            </a:fld>
            <a:endParaRPr lang="en-US" dirty="0"/>
          </a:p>
        </p:txBody>
      </p:sp>
      <p:pic>
        <p:nvPicPr>
          <p:cNvPr id="9" name="圖片 8"/>
          <p:cNvPicPr>
            <a:picLocks noChangeAspect="1"/>
          </p:cNvPicPr>
          <p:nvPr/>
        </p:nvPicPr>
        <p:blipFill rotWithShape="1">
          <a:blip r:embed="rId2">
            <a:extLst>
              <a:ext uri="{28A0092B-C50C-407E-A947-70E740481C1C}">
                <a14:useLocalDpi xmlns:a14="http://schemas.microsoft.com/office/drawing/2010/main" val="0"/>
              </a:ext>
            </a:extLst>
          </a:blip>
          <a:srcRect t="2176" r="46572"/>
          <a:stretch/>
        </p:blipFill>
        <p:spPr>
          <a:xfrm>
            <a:off x="789176" y="121000"/>
            <a:ext cx="7490130" cy="2549664"/>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819" y="2733648"/>
            <a:ext cx="4149861" cy="4027336"/>
          </a:xfrm>
          <a:prstGeom prst="rect">
            <a:avLst/>
          </a:prstGeom>
        </p:spPr>
      </p:pic>
      <p:sp>
        <p:nvSpPr>
          <p:cNvPr id="11" name="文字方塊 10"/>
          <p:cNvSpPr txBox="1"/>
          <p:nvPr/>
        </p:nvSpPr>
        <p:spPr>
          <a:xfrm>
            <a:off x="5175506" y="6353431"/>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圖片來源：嚴重特殊傳染性肺炎（</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81440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 </a:t>
            </a:r>
            <a:r>
              <a:rPr lang="zh-TW" altLang="en-US" dirty="0"/>
              <a:t>小論文寫作</a:t>
            </a:r>
          </a:p>
        </p:txBody>
      </p:sp>
      <p:sp>
        <p:nvSpPr>
          <p:cNvPr id="3" name="文字版面配置區 2"/>
          <p:cNvSpPr>
            <a:spLocks noGrp="1"/>
          </p:cNvSpPr>
          <p:nvPr>
            <p:ph type="body" idx="1"/>
          </p:nvPr>
        </p:nvSpPr>
        <p:spPr/>
        <p:txBody>
          <a:bodyPr/>
          <a:lstStyle/>
          <a:p>
            <a:r>
              <a:rPr lang="zh-TW" altLang="en-US" dirty="0"/>
              <a:t>什麼是小論文？你可以學到甚麼？</a:t>
            </a:r>
          </a:p>
        </p:txBody>
      </p:sp>
    </p:spTree>
    <p:extLst>
      <p:ext uri="{BB962C8B-B14F-4D97-AF65-F5344CB8AC3E}">
        <p14:creationId xmlns:p14="http://schemas.microsoft.com/office/powerpoint/2010/main" val="211532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a:xfrm>
            <a:off x="1028700" y="329184"/>
            <a:ext cx="7580910" cy="694944"/>
          </a:xfrm>
        </p:spPr>
        <p:txBody>
          <a:bodyPr>
            <a:normAutofit/>
          </a:bodyPr>
          <a:lstStyle/>
          <a:p>
            <a:r>
              <a:rPr lang="en-US" altLang="zh-TW" dirty="0"/>
              <a:t>6. </a:t>
            </a:r>
            <a:r>
              <a:rPr lang="zh-TW" altLang="en-US" dirty="0"/>
              <a:t>官方人文與社會學相關資料</a:t>
            </a:r>
            <a:endParaRPr lang="en-US" altLang="zh-TW"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05637"/>
            <a:ext cx="7450283" cy="5085342"/>
          </a:xfrm>
        </p:spPr>
        <p:txBody>
          <a:bodyPr>
            <a:normAutofit/>
          </a:bodyPr>
          <a:lstStyle/>
          <a:p>
            <a:r>
              <a:rPr lang="zh-CN" altLang="en-US" dirty="0">
                <a:latin typeface="微軟正黑體" panose="020B0604030504040204" pitchFamily="34" charset="-120"/>
                <a:ea typeface="微軟正黑體" panose="020B0604030504040204" pitchFamily="34" charset="-120"/>
                <a:hlinkClick r:id="rId2"/>
              </a:rPr>
              <a:t>人文社會資料庫名錄檢索</a:t>
            </a:r>
            <a:endParaRPr lang="en-US" altLang="zh-CN" dirty="0">
              <a:latin typeface="微軟正黑體" panose="020B0604030504040204" pitchFamily="34" charset="-120"/>
              <a:ea typeface="微軟正黑體" panose="020B0604030504040204" pitchFamily="34" charset="-120"/>
              <a:hlinkClick r:id="rId2"/>
            </a:endParaRPr>
          </a:p>
          <a:p>
            <a:pPr indent="-9525" algn="just">
              <a:buNone/>
            </a:pPr>
            <a:r>
              <a:rPr lang="zh-TW" altLang="en-US" dirty="0">
                <a:latin typeface="Arial" panose="020B0604020202020204" pitchFamily="34" charset="0"/>
                <a:cs typeface="Arial" panose="020B0604020202020204" pitchFamily="34" charset="0"/>
              </a:rPr>
              <a:t>科技部人文社會科學研究中心已全面盤點臺灣人文與社會科學領域的資料庫，並建置此檢索系統，以利研究者掌握相關研究資源。目前收錄資料庫數量為 </a:t>
            </a:r>
            <a:r>
              <a:rPr lang="en-US" altLang="zh-TW" dirty="0">
                <a:latin typeface="Arial" panose="020B0604020202020204" pitchFamily="34" charset="0"/>
                <a:cs typeface="Arial" panose="020B0604020202020204" pitchFamily="34" charset="0"/>
              </a:rPr>
              <a:t>1835</a:t>
            </a:r>
            <a:r>
              <a:rPr lang="zh-TW" alt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筆</a:t>
            </a:r>
            <a:r>
              <a:rPr lang="zh-TW" altLang="en-US" dirty="0">
                <a:latin typeface="Arial" panose="020B0604020202020204" pitchFamily="34" charset="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pPr marL="234950" indent="-223838" algn="just"/>
            <a:r>
              <a:rPr lang="zh-CN" altLang="en-US" dirty="0">
                <a:latin typeface="微軟正黑體" panose="020B0604030504040204" pitchFamily="34" charset="-120"/>
                <a:ea typeface="微軟正黑體" panose="020B0604030504040204" pitchFamily="34" charset="-120"/>
                <a:cs typeface="Arial" panose="020B0604020202020204" pitchFamily="34" charset="0"/>
                <a:hlinkClick r:id="rId3"/>
              </a:rPr>
              <a:t>國立歷史博物館</a:t>
            </a:r>
            <a:r>
              <a:rPr lang="zh-TW" altLang="en-US" dirty="0">
                <a:latin typeface="微軟正黑體" panose="020B0604030504040204" pitchFamily="34" charset="-120"/>
                <a:ea typeface="微軟正黑體" panose="020B0604030504040204" pitchFamily="34" charset="-120"/>
                <a:cs typeface="Arial" panose="020B0604020202020204" pitchFamily="34" charset="0"/>
                <a:hlinkClick r:id="rId3"/>
              </a:rPr>
              <a:t> </a:t>
            </a:r>
            <a:r>
              <a:rPr lang="zh-CN" altLang="en-US" dirty="0">
                <a:latin typeface="微軟正黑體" panose="020B0604030504040204" pitchFamily="34" charset="-120"/>
                <a:ea typeface="微軟正黑體" panose="020B0604030504040204" pitchFamily="34" charset="-120"/>
                <a:cs typeface="Arial" panose="020B0604020202020204" pitchFamily="34" charset="0"/>
                <a:hlinkClick r:id="rId3"/>
              </a:rPr>
              <a:t>文物查詢資訊系統</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a:p>
            <a:r>
              <a:rPr lang="zh-TW" altLang="en-US" dirty="0">
                <a:hlinkClick r:id="rId4"/>
              </a:rPr>
              <a:t>國立故宮博物院 典藏資料庫系統</a:t>
            </a:r>
            <a:endParaRPr lang="en-US" altLang="zh-TW" dirty="0"/>
          </a:p>
          <a:p>
            <a:r>
              <a:rPr lang="zh-CN" altLang="en-US" dirty="0">
                <a:latin typeface="微軟正黑體" panose="020B0604030504040204" pitchFamily="34" charset="-120"/>
                <a:ea typeface="微軟正黑體" panose="020B0604030504040204" pitchFamily="34" charset="-120"/>
                <a:hlinkClick r:id="rId5"/>
              </a:rPr>
              <a:t>國立臺灣美術館</a:t>
            </a:r>
            <a:r>
              <a:rPr lang="zh-TW" altLang="en-US" dirty="0">
                <a:hlinkClick r:id="rId5"/>
              </a:rPr>
              <a:t> 國美典藏</a:t>
            </a:r>
            <a:endParaRPr lang="en-US" altLang="zh-TW" dirty="0"/>
          </a:p>
          <a:p>
            <a:r>
              <a:rPr lang="zh-TW" altLang="en-US" dirty="0">
                <a:hlinkClick r:id="rId6"/>
              </a:rPr>
              <a:t>國家文化資料庫</a:t>
            </a:r>
            <a:endParaRPr lang="en-US" altLang="zh-TW" dirty="0"/>
          </a:p>
          <a:p>
            <a:pPr lvl="1"/>
            <a:endParaRPr lang="zh-TW" altLang="en-US" dirty="0"/>
          </a:p>
          <a:p>
            <a:pPr lvl="1"/>
            <a:endParaRPr lang="zh-TW" altLang="en-US" dirty="0"/>
          </a:p>
          <a:p>
            <a:pPr lvl="1"/>
            <a:endParaRPr lang="en-US" altLang="zh-TW" dirty="0"/>
          </a:p>
          <a:p>
            <a:pPr lvl="1"/>
            <a:endParaRPr lang="en-US" altLang="zh-TW" dirty="0"/>
          </a:p>
          <a:p>
            <a:endParaRPr lang="en-US" altLang="zh-CN"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30</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spTree>
    <p:extLst>
      <p:ext uri="{BB962C8B-B14F-4D97-AF65-F5344CB8AC3E}">
        <p14:creationId xmlns:p14="http://schemas.microsoft.com/office/powerpoint/2010/main" val="41364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政府資料開放平台</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31</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pic>
        <p:nvPicPr>
          <p:cNvPr id="6" name="Picture 5">
            <a:extLst>
              <a:ext uri="{FF2B5EF4-FFF2-40B4-BE49-F238E27FC236}">
                <a16:creationId xmlns:a16="http://schemas.microsoft.com/office/drawing/2014/main" id="{4D0D7B01-1FFD-7949-814A-F6DFEAE2DC71}"/>
              </a:ext>
            </a:extLst>
          </p:cNvPr>
          <p:cNvPicPr>
            <a:picLocks noChangeAspect="1"/>
          </p:cNvPicPr>
          <p:nvPr/>
        </p:nvPicPr>
        <p:blipFill>
          <a:blip r:embed="rId2"/>
          <a:stretch>
            <a:fillRect/>
          </a:stretch>
        </p:blipFill>
        <p:spPr>
          <a:xfrm>
            <a:off x="805541" y="1235938"/>
            <a:ext cx="7903029" cy="4299204"/>
          </a:xfrm>
          <a:prstGeom prst="rect">
            <a:avLst/>
          </a:prstGeom>
        </p:spPr>
      </p:pic>
      <p:sp>
        <p:nvSpPr>
          <p:cNvPr id="10" name="文字方塊 10">
            <a:extLst>
              <a:ext uri="{FF2B5EF4-FFF2-40B4-BE49-F238E27FC236}">
                <a16:creationId xmlns:a16="http://schemas.microsoft.com/office/drawing/2014/main" id="{8A43891F-AEF2-924F-BFD0-F414B53CCAD4}"/>
              </a:ext>
            </a:extLst>
          </p:cNvPr>
          <p:cNvSpPr txBox="1"/>
          <p:nvPr/>
        </p:nvSpPr>
        <p:spPr>
          <a:xfrm>
            <a:off x="1103989" y="6368421"/>
            <a:ext cx="341632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政府資料開放平台</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2374143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政府資料開放平台</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32</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pic>
        <p:nvPicPr>
          <p:cNvPr id="6" name="Picture 5">
            <a:extLst>
              <a:ext uri="{FF2B5EF4-FFF2-40B4-BE49-F238E27FC236}">
                <a16:creationId xmlns:a16="http://schemas.microsoft.com/office/drawing/2014/main" id="{4D0D7B01-1FFD-7949-814A-F6DFEAE2DC71}"/>
              </a:ext>
            </a:extLst>
          </p:cNvPr>
          <p:cNvPicPr>
            <a:picLocks noChangeAspect="1"/>
          </p:cNvPicPr>
          <p:nvPr/>
        </p:nvPicPr>
        <p:blipFill>
          <a:blip r:embed="rId2"/>
          <a:stretch>
            <a:fillRect/>
          </a:stretch>
        </p:blipFill>
        <p:spPr>
          <a:xfrm>
            <a:off x="2041279" y="863105"/>
            <a:ext cx="6493119" cy="5468231"/>
          </a:xfrm>
          <a:prstGeom prst="rect">
            <a:avLst/>
          </a:prstGeom>
        </p:spPr>
      </p:pic>
      <p:pic>
        <p:nvPicPr>
          <p:cNvPr id="5" name="Picture 4">
            <a:extLst>
              <a:ext uri="{FF2B5EF4-FFF2-40B4-BE49-F238E27FC236}">
                <a16:creationId xmlns:a16="http://schemas.microsoft.com/office/drawing/2014/main" id="{A1A55E12-65BB-ED42-9F7E-43F1AB44DF17}"/>
              </a:ext>
            </a:extLst>
          </p:cNvPr>
          <p:cNvPicPr>
            <a:picLocks noChangeAspect="1"/>
          </p:cNvPicPr>
          <p:nvPr/>
        </p:nvPicPr>
        <p:blipFill>
          <a:blip r:embed="rId3"/>
          <a:stretch>
            <a:fillRect/>
          </a:stretch>
        </p:blipFill>
        <p:spPr>
          <a:xfrm>
            <a:off x="827032" y="926154"/>
            <a:ext cx="1111114" cy="950686"/>
          </a:xfrm>
          <a:prstGeom prst="rect">
            <a:avLst/>
          </a:prstGeom>
        </p:spPr>
      </p:pic>
      <p:sp>
        <p:nvSpPr>
          <p:cNvPr id="8" name="文字方塊 10">
            <a:extLst>
              <a:ext uri="{FF2B5EF4-FFF2-40B4-BE49-F238E27FC236}">
                <a16:creationId xmlns:a16="http://schemas.microsoft.com/office/drawing/2014/main" id="{976D51B4-090C-3545-87B7-270A706A326A}"/>
              </a:ext>
            </a:extLst>
          </p:cNvPr>
          <p:cNvSpPr txBox="1"/>
          <p:nvPr/>
        </p:nvSpPr>
        <p:spPr>
          <a:xfrm>
            <a:off x="827032" y="6368421"/>
            <a:ext cx="341632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政府資料開放平台</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134833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764434-15B5-427E-A74F-128425564CFC}"/>
              </a:ext>
            </a:extLst>
          </p:cNvPr>
          <p:cNvSpPr>
            <a:spLocks noGrp="1"/>
          </p:cNvSpPr>
          <p:nvPr>
            <p:ph type="title"/>
          </p:nvPr>
        </p:nvSpPr>
        <p:spPr>
          <a:xfrm>
            <a:off x="1028700" y="329184"/>
            <a:ext cx="8115300" cy="694944"/>
          </a:xfrm>
        </p:spPr>
        <p:txBody>
          <a:bodyPr>
            <a:normAutofit/>
          </a:bodyPr>
          <a:lstStyle/>
          <a:p>
            <a:r>
              <a:rPr lang="en-US" altLang="zh-TW" dirty="0"/>
              <a:t>7.</a:t>
            </a:r>
            <a:r>
              <a:rPr lang="zh-TW" altLang="en-US" dirty="0"/>
              <a:t> 民間較有公信力、具人文社會訊息的網站</a:t>
            </a:r>
          </a:p>
        </p:txBody>
      </p:sp>
      <p:sp>
        <p:nvSpPr>
          <p:cNvPr id="3" name="內容版面配置區 2">
            <a:extLst>
              <a:ext uri="{FF2B5EF4-FFF2-40B4-BE49-F238E27FC236}">
                <a16:creationId xmlns:a16="http://schemas.microsoft.com/office/drawing/2014/main" id="{E60A4007-9BD2-49B7-BCD9-AAD0FE855973}"/>
              </a:ext>
            </a:extLst>
          </p:cNvPr>
          <p:cNvSpPr>
            <a:spLocks noGrp="1"/>
          </p:cNvSpPr>
          <p:nvPr>
            <p:ph idx="1"/>
          </p:nvPr>
        </p:nvSpPr>
        <p:spPr/>
        <p:txBody>
          <a:bodyPr/>
          <a:lstStyle/>
          <a:p>
            <a:r>
              <a:rPr lang="zh-TW" altLang="en-US" dirty="0">
                <a:hlinkClick r:id="rId2"/>
              </a:rPr>
              <a:t>中央研究院 數位文化中心</a:t>
            </a:r>
            <a:endParaRPr lang="en-US" altLang="zh-TW" dirty="0"/>
          </a:p>
          <a:p>
            <a:pPr marL="636588" lvl="1" indent="-342900">
              <a:buFont typeface="Arial" panose="020B0604020202020204" pitchFamily="34" charset="0"/>
              <a:buChar char="•"/>
            </a:pPr>
            <a:r>
              <a:rPr lang="zh-TW" altLang="en-US" dirty="0">
                <a:hlinkClick r:id="rId3"/>
              </a:rPr>
              <a:t>數位文化誌</a:t>
            </a:r>
            <a:endParaRPr lang="en-US" altLang="zh-TW" dirty="0"/>
          </a:p>
          <a:p>
            <a:pPr marL="636588" lvl="1" indent="-342900">
              <a:buFont typeface="Arial" panose="020B0604020202020204" pitchFamily="34" charset="0"/>
              <a:buChar char="•"/>
            </a:pPr>
            <a:r>
              <a:rPr lang="zh-TW" altLang="en-US" dirty="0">
                <a:hlinkClick r:id="rId4"/>
              </a:rPr>
              <a:t>數位人文研究平台</a:t>
            </a:r>
            <a:endParaRPr lang="en-US" altLang="zh-TW" dirty="0"/>
          </a:p>
          <a:p>
            <a:pPr marL="636588" lvl="1" indent="-342900">
              <a:buFont typeface="Arial" panose="020B0604020202020204" pitchFamily="34" charset="0"/>
              <a:buChar char="•"/>
            </a:pPr>
            <a:r>
              <a:rPr lang="zh-TW" altLang="en-US" dirty="0">
                <a:hlinkClick r:id="rId5"/>
              </a:rPr>
              <a:t>臺灣宗教地景地理資訊系統</a:t>
            </a:r>
            <a:endParaRPr lang="en-US" altLang="zh-TW" dirty="0"/>
          </a:p>
          <a:p>
            <a:pPr marL="636588" lvl="1" indent="-342900">
              <a:buFont typeface="Arial" panose="020B0604020202020204" pitchFamily="34" charset="0"/>
              <a:buChar char="•"/>
            </a:pPr>
            <a:r>
              <a:rPr lang="zh-TW" altLang="en-US" dirty="0">
                <a:hlinkClick r:id="rId6"/>
              </a:rPr>
              <a:t>鏈結開放資料實驗室</a:t>
            </a:r>
            <a:endParaRPr lang="zh-TW" altLang="en-US" dirty="0"/>
          </a:p>
          <a:p>
            <a:pPr marL="636588" lvl="1" indent="-342900">
              <a:buFont typeface="Arial" panose="020B0604020202020204" pitchFamily="34" charset="0"/>
              <a:buChar char="•"/>
            </a:pPr>
            <a:r>
              <a:rPr lang="en-US" dirty="0">
                <a:latin typeface="Arial" panose="020B0604020202020204" pitchFamily="34" charset="0"/>
                <a:cs typeface="Arial" panose="020B0604020202020204" pitchFamily="34" charset="0"/>
                <a:hlinkClick r:id="rId7"/>
              </a:rPr>
              <a:t>Open Museum</a:t>
            </a:r>
            <a:r>
              <a:rPr lang="zh-TW" altLang="en-US" dirty="0">
                <a:latin typeface="Arial" panose="020B0604020202020204" pitchFamily="34" charset="0"/>
                <a:cs typeface="Arial" panose="020B0604020202020204" pitchFamily="34" charset="0"/>
                <a:hlinkClick r:id="rId7"/>
              </a:rPr>
              <a:t> 開放博物館</a:t>
            </a:r>
            <a:endParaRPr lang="zh-TW" altLang="en-US" dirty="0">
              <a:latin typeface="Arial" panose="020B0604020202020204" pitchFamily="34" charset="0"/>
              <a:cs typeface="Arial" panose="020B0604020202020204" pitchFamily="34" charset="0"/>
            </a:endParaRPr>
          </a:p>
          <a:p>
            <a:pPr marL="0" indent="0">
              <a:buNone/>
            </a:pPr>
            <a:endParaRPr lang="en-US" altLang="zh-TW" dirty="0">
              <a:latin typeface="Arial" panose="020B0604020202020204" pitchFamily="34" charset="0"/>
              <a:cs typeface="Arial" panose="020B0604020202020204" pitchFamily="34" charset="0"/>
            </a:endParaRPr>
          </a:p>
          <a:p>
            <a:pPr marL="0" indent="0">
              <a:buNone/>
            </a:pP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51F5138B-EE4F-4100-9B42-491211D78BB6}"/>
              </a:ext>
            </a:extLst>
          </p:cNvPr>
          <p:cNvSpPr>
            <a:spLocks noGrp="1"/>
          </p:cNvSpPr>
          <p:nvPr>
            <p:ph type="sldNum" sz="quarter" idx="12"/>
          </p:nvPr>
        </p:nvSpPr>
        <p:spPr/>
        <p:txBody>
          <a:bodyPr/>
          <a:lstStyle/>
          <a:p>
            <a:fld id="{7929040E-CB57-2D40-A712-FE599601156A}" type="slidenum">
              <a:rPr lang="en-US" smtClean="0"/>
              <a:pPr/>
              <a:t>33</a:t>
            </a:fld>
            <a:endParaRPr lang="en-US" dirty="0"/>
          </a:p>
        </p:txBody>
      </p:sp>
    </p:spTree>
    <p:extLst>
      <p:ext uri="{BB962C8B-B14F-4D97-AF65-F5344CB8AC3E}">
        <p14:creationId xmlns:p14="http://schemas.microsoft.com/office/powerpoint/2010/main" val="46846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764434-15B5-427E-A74F-128425564CFC}"/>
              </a:ext>
            </a:extLst>
          </p:cNvPr>
          <p:cNvSpPr>
            <a:spLocks noGrp="1"/>
          </p:cNvSpPr>
          <p:nvPr>
            <p:ph type="title"/>
          </p:nvPr>
        </p:nvSpPr>
        <p:spPr>
          <a:xfrm>
            <a:off x="1028700" y="329184"/>
            <a:ext cx="7849216" cy="694944"/>
          </a:xfrm>
        </p:spPr>
        <p:txBody>
          <a:bodyPr>
            <a:normAutofit/>
          </a:bodyPr>
          <a:lstStyle/>
          <a:p>
            <a:r>
              <a:rPr lang="en-US" altLang="zh-TW" dirty="0"/>
              <a:t>8.</a:t>
            </a:r>
            <a:r>
              <a:rPr lang="zh-TW" altLang="en-US" dirty="0"/>
              <a:t> 臺灣報紙資料</a:t>
            </a:r>
          </a:p>
        </p:txBody>
      </p:sp>
      <p:sp>
        <p:nvSpPr>
          <p:cNvPr id="3" name="內容版面配置區 2">
            <a:extLst>
              <a:ext uri="{FF2B5EF4-FFF2-40B4-BE49-F238E27FC236}">
                <a16:creationId xmlns:a16="http://schemas.microsoft.com/office/drawing/2014/main" id="{E60A4007-9BD2-49B7-BCD9-AAD0FE855973}"/>
              </a:ext>
            </a:extLst>
          </p:cNvPr>
          <p:cNvSpPr>
            <a:spLocks noGrp="1"/>
          </p:cNvSpPr>
          <p:nvPr>
            <p:ph idx="1"/>
          </p:nvPr>
        </p:nvSpPr>
        <p:spPr>
          <a:xfrm>
            <a:off x="1028700" y="1023695"/>
            <a:ext cx="7849216" cy="5286739"/>
          </a:xfrm>
        </p:spPr>
        <p:txBody>
          <a:bodyPr/>
          <a:lstStyle/>
          <a:p>
            <a:r>
              <a:rPr lang="zh-TW" altLang="en-US" dirty="0">
                <a:latin typeface="Arial" panose="020B0604020202020204" pitchFamily="34" charset="0"/>
                <a:cs typeface="Arial" panose="020B0604020202020204" pitchFamily="34" charset="0"/>
              </a:rPr>
              <a:t>國家圖書館</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全國報紙資訊系統（限國家圖書館網域內使用）：</a:t>
            </a:r>
            <a:r>
              <a:rPr lang="en-US" altLang="zh-TW" dirty="0">
                <a:latin typeface="Arial" panose="020B0604020202020204" pitchFamily="34" charset="0"/>
                <a:cs typeface="Arial" panose="020B0604020202020204" pitchFamily="34" charset="0"/>
              </a:rPr>
              <a:t> </a:t>
            </a:r>
            <a:r>
              <a:rPr lang="en-US" altLang="zh-TW" dirty="0">
                <a:latin typeface="Arial" panose="020B0604020202020204" pitchFamily="34" charset="0"/>
                <a:cs typeface="Arial" panose="020B0604020202020204" pitchFamily="34" charset="0"/>
                <a:hlinkClick r:id="rId2"/>
              </a:rPr>
              <a:t>http://readopac.ncl.edu.tw/ncl9/newspaper/title.htm</a:t>
            </a:r>
            <a:endParaRPr lang="en-US" altLang="zh-TW" dirty="0">
              <a:latin typeface="Arial" panose="020B0604020202020204" pitchFamily="34" charset="0"/>
              <a:cs typeface="Arial" panose="020B0604020202020204" pitchFamily="34" charset="0"/>
            </a:endParaRPr>
          </a:p>
          <a:p>
            <a:pPr marL="0" indent="0">
              <a:buNone/>
            </a:pPr>
            <a:endParaRPr lang="en-US" altLang="zh-TW" dirty="0">
              <a:latin typeface="Arial" panose="020B0604020202020204" pitchFamily="34" charset="0"/>
              <a:cs typeface="Arial" panose="020B0604020202020204" pitchFamily="34" charset="0"/>
            </a:endParaRPr>
          </a:p>
          <a:p>
            <a:pPr marL="0" indent="0">
              <a:buNone/>
            </a:pP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51F5138B-EE4F-4100-9B42-491211D78BB6}"/>
              </a:ext>
            </a:extLst>
          </p:cNvPr>
          <p:cNvSpPr>
            <a:spLocks noGrp="1"/>
          </p:cNvSpPr>
          <p:nvPr>
            <p:ph type="sldNum" sz="quarter" idx="12"/>
          </p:nvPr>
        </p:nvSpPr>
        <p:spPr/>
        <p:txBody>
          <a:bodyPr/>
          <a:lstStyle/>
          <a:p>
            <a:fld id="{7929040E-CB57-2D40-A712-FE599601156A}" type="slidenum">
              <a:rPr lang="en-US" smtClean="0"/>
              <a:pPr/>
              <a:t>34</a:t>
            </a:fld>
            <a:endParaRPr lang="en-US" dirty="0"/>
          </a:p>
        </p:txBody>
      </p:sp>
      <p:pic>
        <p:nvPicPr>
          <p:cNvPr id="6" name="Picture 5">
            <a:extLst>
              <a:ext uri="{FF2B5EF4-FFF2-40B4-BE49-F238E27FC236}">
                <a16:creationId xmlns:a16="http://schemas.microsoft.com/office/drawing/2014/main" id="{B6737928-0AA8-BD42-9796-E1738804A735}"/>
              </a:ext>
            </a:extLst>
          </p:cNvPr>
          <p:cNvPicPr>
            <a:picLocks noChangeAspect="1"/>
          </p:cNvPicPr>
          <p:nvPr/>
        </p:nvPicPr>
        <p:blipFill rotWithShape="1">
          <a:blip r:embed="rId3"/>
          <a:srcRect l="476" t="231" b="-1"/>
          <a:stretch/>
        </p:blipFill>
        <p:spPr>
          <a:xfrm>
            <a:off x="2240717" y="2503324"/>
            <a:ext cx="4795954" cy="3438556"/>
          </a:xfrm>
          <a:prstGeom prst="rect">
            <a:avLst/>
          </a:prstGeom>
        </p:spPr>
      </p:pic>
      <p:sp>
        <p:nvSpPr>
          <p:cNvPr id="8" name="文字方塊 4">
            <a:extLst>
              <a:ext uri="{FF2B5EF4-FFF2-40B4-BE49-F238E27FC236}">
                <a16:creationId xmlns:a16="http://schemas.microsoft.com/office/drawing/2014/main" id="{6290B28C-23F7-D848-AF84-5682F2098E1B}"/>
              </a:ext>
            </a:extLst>
          </p:cNvPr>
          <p:cNvSpPr txBox="1"/>
          <p:nvPr/>
        </p:nvSpPr>
        <p:spPr>
          <a:xfrm>
            <a:off x="1103989" y="6368421"/>
            <a:ext cx="28777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圖片來源：國家圖書館（無日期）</a:t>
            </a:r>
          </a:p>
        </p:txBody>
      </p:sp>
      <p:sp>
        <p:nvSpPr>
          <p:cNvPr id="9" name="TextBox 8">
            <a:extLst>
              <a:ext uri="{FF2B5EF4-FFF2-40B4-BE49-F238E27FC236}">
                <a16:creationId xmlns:a16="http://schemas.microsoft.com/office/drawing/2014/main" id="{66D649FB-F991-4245-9AAC-8472FF9809A0}"/>
              </a:ext>
            </a:extLst>
          </p:cNvPr>
          <p:cNvSpPr txBox="1"/>
          <p:nvPr/>
        </p:nvSpPr>
        <p:spPr>
          <a:xfrm>
            <a:off x="7881257" y="2275114"/>
            <a:ext cx="184731" cy="369332"/>
          </a:xfrm>
          <a:prstGeom prst="rect">
            <a:avLst/>
          </a:prstGeom>
          <a:noFill/>
        </p:spPr>
        <p:txBody>
          <a:bodyPr wrap="none" rtlCol="0">
            <a:spAutoFit/>
          </a:bodyPr>
          <a:lstStyle/>
          <a:p>
            <a:endParaRPr lang="en-US" dirty="0">
              <a:latin typeface="Arial" panose="020B0604020202020204" pitchFamily="34" charset="0"/>
            </a:endParaRPr>
          </a:p>
        </p:txBody>
      </p:sp>
      <p:sp>
        <p:nvSpPr>
          <p:cNvPr id="10" name="TextBox 9">
            <a:extLst>
              <a:ext uri="{FF2B5EF4-FFF2-40B4-BE49-F238E27FC236}">
                <a16:creationId xmlns:a16="http://schemas.microsoft.com/office/drawing/2014/main" id="{9D57C3E4-34B9-514C-8FF3-347835FE56E6}"/>
              </a:ext>
            </a:extLst>
          </p:cNvPr>
          <p:cNvSpPr txBox="1"/>
          <p:nvPr/>
        </p:nvSpPr>
        <p:spPr>
          <a:xfrm>
            <a:off x="1617694" y="1969774"/>
            <a:ext cx="3924472" cy="400110"/>
          </a:xfrm>
          <a:prstGeom prst="rect">
            <a:avLst/>
          </a:prstGeom>
          <a:noFill/>
        </p:spPr>
        <p:txBody>
          <a:bodyPr wrap="none" rtlCol="0">
            <a:spAutoFit/>
          </a:bodyPr>
          <a:lstStyle/>
          <a:p>
            <a:r>
              <a:rPr lang="en-US" altLang="zh-TW" sz="2000" dirty="0">
                <a:solidFill>
                  <a:schemeClr val="tx2"/>
                </a:solidFill>
                <a:latin typeface="Arial" panose="020B0604020202020204" pitchFamily="34" charset="0"/>
                <a:cs typeface="Arial" panose="020B0604020202020204" pitchFamily="34" charset="0"/>
              </a:rPr>
              <a:t>100</a:t>
            </a:r>
            <a:r>
              <a:rPr lang="zh-TW" altLang="en-US" sz="2000" dirty="0">
                <a:solidFill>
                  <a:schemeClr val="tx2"/>
                </a:solidFill>
                <a:latin typeface="Arial" panose="020B0604020202020204" pitchFamily="34" charset="0"/>
                <a:cs typeface="Arial" panose="020B0604020202020204" pitchFamily="34" charset="0"/>
              </a:rPr>
              <a:t> 臺北市中正區中山南路 </a:t>
            </a:r>
            <a:r>
              <a:rPr lang="en-US" altLang="zh-TW" sz="2000" dirty="0">
                <a:solidFill>
                  <a:schemeClr val="tx2"/>
                </a:solidFill>
                <a:latin typeface="Arial" panose="020B0604020202020204" pitchFamily="34" charset="0"/>
                <a:cs typeface="Arial" panose="020B0604020202020204" pitchFamily="34" charset="0"/>
              </a:rPr>
              <a:t>20</a:t>
            </a:r>
            <a:r>
              <a:rPr lang="zh-TW" altLang="en-US" sz="2000" dirty="0">
                <a:solidFill>
                  <a:schemeClr val="tx2"/>
                </a:solidFill>
                <a:latin typeface="Arial" panose="020B0604020202020204" pitchFamily="34" charset="0"/>
                <a:cs typeface="Arial" panose="020B0604020202020204" pitchFamily="34" charset="0"/>
              </a:rPr>
              <a:t> 號</a:t>
            </a:r>
            <a:endParaRPr 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CCF6D64-6F54-5646-A5DA-9A9DA055EA0F}"/>
              </a:ext>
            </a:extLst>
          </p:cNvPr>
          <p:cNvPicPr>
            <a:picLocks noChangeAspect="1"/>
          </p:cNvPicPr>
          <p:nvPr/>
        </p:nvPicPr>
        <p:blipFill>
          <a:blip r:embed="rId4"/>
          <a:stretch>
            <a:fillRect/>
          </a:stretch>
        </p:blipFill>
        <p:spPr>
          <a:xfrm>
            <a:off x="1354475" y="1991290"/>
            <a:ext cx="316482" cy="316482"/>
          </a:xfrm>
          <a:prstGeom prst="rect">
            <a:avLst/>
          </a:prstGeom>
        </p:spPr>
      </p:pic>
    </p:spTree>
    <p:extLst>
      <p:ext uri="{BB962C8B-B14F-4D97-AF65-F5344CB8AC3E}">
        <p14:creationId xmlns:p14="http://schemas.microsoft.com/office/powerpoint/2010/main" val="1124557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 </a:t>
            </a:r>
            <a:r>
              <a:rPr lang="zh-TW" altLang="en-US" dirty="0"/>
              <a:t>查詢到的資料可信嗎？</a:t>
            </a:r>
          </a:p>
        </p:txBody>
      </p:sp>
      <p:sp>
        <p:nvSpPr>
          <p:cNvPr id="3" name="文字版面配置區 2"/>
          <p:cNvSpPr>
            <a:spLocks noGrp="1"/>
          </p:cNvSpPr>
          <p:nvPr>
            <p:ph type="body" idx="1"/>
          </p:nvPr>
        </p:nvSpPr>
        <p:spPr/>
        <p:txBody>
          <a:bodyPr/>
          <a:lstStyle/>
          <a:p>
            <a:r>
              <a:rPr lang="zh-TW" altLang="en-US" dirty="0"/>
              <a:t>網路資訊評估</a:t>
            </a:r>
          </a:p>
        </p:txBody>
      </p:sp>
    </p:spTree>
    <p:extLst>
      <p:ext uri="{BB962C8B-B14F-4D97-AF65-F5344CB8AC3E}">
        <p14:creationId xmlns:p14="http://schemas.microsoft.com/office/powerpoint/2010/main" val="3573112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網路資訊評估六步驟</a:t>
            </a:r>
          </a:p>
        </p:txBody>
      </p:sp>
      <p:sp>
        <p:nvSpPr>
          <p:cNvPr id="3" name="內容版面配置區 2"/>
          <p:cNvSpPr>
            <a:spLocks noGrp="1"/>
          </p:cNvSpPr>
          <p:nvPr>
            <p:ph idx="1"/>
          </p:nvPr>
        </p:nvSpPr>
        <p:spPr>
          <a:xfrm>
            <a:off x="1028700" y="1082964"/>
            <a:ext cx="7200900" cy="5459607"/>
          </a:xfrm>
        </p:spPr>
        <p:txBody>
          <a:bodyPr>
            <a:normAutofit/>
          </a:bodyPr>
          <a:lstStyle/>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注意網域的單位</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a:t>
            </a:r>
            <a:r>
              <a:rPr lang="en-US" altLang="zh-TW" dirty="0" err="1">
                <a:latin typeface="Arial" panose="020B0604020202020204" pitchFamily="34" charset="0"/>
                <a:cs typeface="Arial" panose="020B0604020202020204" pitchFamily="34" charset="0"/>
              </a:rPr>
              <a:t>gov</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a:t>
            </a:r>
            <a:r>
              <a:rPr lang="en-US" altLang="zh-TW" dirty="0" err="1">
                <a:latin typeface="Arial" panose="020B0604020202020204" pitchFamily="34" charset="0"/>
                <a:cs typeface="Arial" panose="020B0604020202020204" pitchFamily="34" charset="0"/>
              </a:rPr>
              <a:t>edu</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.com</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.org</a:t>
            </a:r>
            <a:r>
              <a:rPr lang="zh-TW" altLang="en-US" dirty="0">
                <a:latin typeface="Arial" panose="020B0604020202020204" pitchFamily="34" charset="0"/>
                <a:cs typeface="Arial" panose="020B0604020202020204" pitchFamily="34" charset="0"/>
              </a:rPr>
              <a:t>  </a:t>
            </a:r>
            <a:r>
              <a:rPr lang="zh-TW" altLang="en-US" sz="1000"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從網站的「關於我」（</a:t>
            </a:r>
            <a:r>
              <a:rPr lang="en-US" altLang="zh-TW" dirty="0">
                <a:latin typeface="Arial" panose="020B0604020202020204" pitchFamily="34" charset="0"/>
                <a:cs typeface="Arial" panose="020B0604020202020204" pitchFamily="34" charset="0"/>
              </a:rPr>
              <a:t>About us</a:t>
            </a:r>
            <a:r>
              <a:rPr lang="zh-TW" altLang="en-US" dirty="0">
                <a:latin typeface="Arial" panose="020B0604020202020204" pitchFamily="34" charset="0"/>
                <a:cs typeface="Arial" panose="020B0604020202020204" pitchFamily="34" charset="0"/>
              </a:rPr>
              <a:t>）、組織（</a:t>
            </a:r>
            <a:r>
              <a:rPr lang="en-US" altLang="zh-TW" dirty="0">
                <a:latin typeface="Arial" panose="020B0604020202020204" pitchFamily="34" charset="0"/>
                <a:cs typeface="Arial" panose="020B0604020202020204" pitchFamily="34" charset="0"/>
              </a:rPr>
              <a:t>Mission</a:t>
            </a:r>
            <a:r>
              <a:rPr lang="zh-TW" altLang="en-US" dirty="0">
                <a:latin typeface="Arial" panose="020B0604020202020204" pitchFamily="34" charset="0"/>
                <a:cs typeface="Arial" panose="020B0604020202020204" pitchFamily="34" charset="0"/>
              </a:rPr>
              <a:t>），來查看網站的贊助者，可瞭解發</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布</a:t>
            </a:r>
            <a:r>
              <a:rPr lang="zh-TW" altLang="en-US" dirty="0">
                <a:latin typeface="Arial" panose="020B0604020202020204" pitchFamily="34" charset="0"/>
                <a:cs typeface="Arial" panose="020B0604020202020204" pitchFamily="34" charset="0"/>
              </a:rPr>
              <a:t>網站的目的或動機。</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在網路上搜尋作者的名字，間接證實這個作者的存在與否和可信度。</a:t>
            </a:r>
            <a:endParaRPr lang="zh-TW" altLang="en-US" dirty="0">
              <a:solidFill>
                <a:srgbClr val="FF0000"/>
              </a:solidFill>
              <a:latin typeface="Arial" panose="020B0604020202020204" pitchFamily="34" charset="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36</a:t>
            </a:fld>
            <a:endParaRPr lang="en-US" dirty="0"/>
          </a:p>
        </p:txBody>
      </p:sp>
      <p:sp>
        <p:nvSpPr>
          <p:cNvPr id="8" name="文字方塊 7"/>
          <p:cNvSpPr txBox="1"/>
          <p:nvPr/>
        </p:nvSpPr>
        <p:spPr>
          <a:xfrm>
            <a:off x="1103989" y="6368421"/>
            <a:ext cx="74687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引述自：中小學網路素養與認知網站（</a:t>
            </a:r>
            <a:r>
              <a:rPr lang="en-US" altLang="zh-TW" sz="1400" dirty="0">
                <a:solidFill>
                  <a:schemeClr val="tx1">
                    <a:lumMod val="50000"/>
                    <a:lumOff val="50000"/>
                  </a:schemeClr>
                </a:solidFill>
                <a:latin typeface="Arial" panose="020B0604020202020204" pitchFamily="34" charset="0"/>
              </a:rPr>
              <a:t>2017</a:t>
            </a:r>
            <a:r>
              <a:rPr lang="zh-TW" altLang="en-US" sz="1400" dirty="0">
                <a:solidFill>
                  <a:schemeClr val="tx1">
                    <a:lumMod val="50000"/>
                    <a:lumOff val="50000"/>
                  </a:schemeClr>
                </a:solidFill>
                <a:latin typeface="Arial" panose="020B0604020202020204" pitchFamily="34" charset="0"/>
              </a:rPr>
              <a:t>） ；數字圖標取自：</a:t>
            </a:r>
            <a:r>
              <a:rPr lang="en-US" altLang="zh-TW" sz="1400" dirty="0" err="1">
                <a:solidFill>
                  <a:schemeClr val="tx1">
                    <a:lumMod val="50000"/>
                    <a:lumOff val="50000"/>
                  </a:schemeClr>
                </a:solidFill>
                <a:latin typeface="Arial" panose="020B0604020202020204" pitchFamily="34" charset="0"/>
              </a:rPr>
              <a:t>Freepik</a:t>
            </a:r>
            <a:r>
              <a:rPr lang="en-US" altLang="zh-TW" sz="1400" dirty="0">
                <a:solidFill>
                  <a:schemeClr val="tx1">
                    <a:lumMod val="50000"/>
                    <a:lumOff val="50000"/>
                  </a:schemeClr>
                </a:solidFill>
                <a:latin typeface="Arial" panose="020B0604020202020204" pitchFamily="34" charset="0"/>
              </a:rPr>
              <a:t> Company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2021</a:t>
            </a:r>
            <a:r>
              <a:rPr lang="zh-TW" altLang="en-US" sz="1400" dirty="0">
                <a:solidFill>
                  <a:schemeClr val="tx1">
                    <a:lumMod val="50000"/>
                    <a:lumOff val="50000"/>
                  </a:schemeClr>
                </a:solidFill>
                <a:latin typeface="Arial" panose="020B0604020202020204" pitchFamily="34" charset="0"/>
              </a:rPr>
              <a:t>）</a:t>
            </a:r>
          </a:p>
        </p:txBody>
      </p:sp>
      <p:pic>
        <p:nvPicPr>
          <p:cNvPr id="6" name="圖片 5">
            <a:extLst>
              <a:ext uri="{FF2B5EF4-FFF2-40B4-BE49-F238E27FC236}">
                <a16:creationId xmlns:a16="http://schemas.microsoft.com/office/drawing/2014/main" id="{E74C5A70-3A9C-6048-A7CB-AFD1A9C1A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27" y="1147911"/>
            <a:ext cx="457200" cy="457200"/>
          </a:xfrm>
          <a:prstGeom prst="rect">
            <a:avLst/>
          </a:prstGeom>
        </p:spPr>
      </p:pic>
      <p:pic>
        <p:nvPicPr>
          <p:cNvPr id="7" name="圖片 7">
            <a:extLst>
              <a:ext uri="{FF2B5EF4-FFF2-40B4-BE49-F238E27FC236}">
                <a16:creationId xmlns:a16="http://schemas.microsoft.com/office/drawing/2014/main" id="{1C153931-AF38-1247-95C6-70EE8C71E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27" y="3485030"/>
            <a:ext cx="457200" cy="457200"/>
          </a:xfrm>
          <a:prstGeom prst="rect">
            <a:avLst/>
          </a:prstGeom>
        </p:spPr>
      </p:pic>
      <p:pic>
        <p:nvPicPr>
          <p:cNvPr id="9" name="圖片 9">
            <a:extLst>
              <a:ext uri="{FF2B5EF4-FFF2-40B4-BE49-F238E27FC236}">
                <a16:creationId xmlns:a16="http://schemas.microsoft.com/office/drawing/2014/main" id="{E41A98C1-8103-AB48-BF06-929BF5DAFB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327" y="4928173"/>
            <a:ext cx="457200" cy="457200"/>
          </a:xfrm>
          <a:prstGeom prst="rect">
            <a:avLst/>
          </a:prstGeom>
        </p:spPr>
      </p:pic>
    </p:spTree>
    <p:extLst>
      <p:ext uri="{BB962C8B-B14F-4D97-AF65-F5344CB8AC3E}">
        <p14:creationId xmlns:p14="http://schemas.microsoft.com/office/powerpoint/2010/main" val="293596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網路資訊評估六步驟</a:t>
            </a:r>
          </a:p>
        </p:txBody>
      </p:sp>
      <p:sp>
        <p:nvSpPr>
          <p:cNvPr id="3" name="內容版面配置區 2"/>
          <p:cNvSpPr>
            <a:spLocks noGrp="1"/>
          </p:cNvSpPr>
          <p:nvPr>
            <p:ph idx="1"/>
          </p:nvPr>
        </p:nvSpPr>
        <p:spPr>
          <a:xfrm>
            <a:off x="1028700" y="1082964"/>
            <a:ext cx="7200900" cy="5459607"/>
          </a:xfrm>
        </p:spPr>
        <p:txBody>
          <a:bodyPr>
            <a:normAutofit/>
          </a:bodyPr>
          <a:lstStyle/>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留意網頁底端或標題的資訊發</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布</a:t>
            </a:r>
            <a:r>
              <a:rPr lang="zh-TW" altLang="en-US" dirty="0">
                <a:latin typeface="Arial" panose="020B0604020202020204" pitchFamily="34" charset="0"/>
                <a:cs typeface="Arial" panose="020B0604020202020204" pitchFamily="34" charset="0"/>
              </a:rPr>
              <a:t>時間以及修改時間，要特別注意的是，網站的設計或背景顏色更新，不表示資訊內容也會更新。</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從網站地圖（</a:t>
            </a:r>
            <a:r>
              <a:rPr lang="en-US" altLang="zh-TW" dirty="0">
                <a:latin typeface="Arial" panose="020B0604020202020204" pitchFamily="34" charset="0"/>
                <a:cs typeface="Arial" panose="020B0604020202020204" pitchFamily="34" charset="0"/>
              </a:rPr>
              <a:t>site map</a:t>
            </a:r>
            <a:r>
              <a:rPr lang="zh-TW" altLang="en-US" dirty="0">
                <a:latin typeface="Arial" panose="020B0604020202020204" pitchFamily="34" charset="0"/>
                <a:cs typeface="Arial" panose="020B0604020202020204" pitchFamily="34" charset="0"/>
              </a:rPr>
              <a:t>）中可看出這個網站的內容是廣泛或深入，通常該網站會提供內部的搜尋引擎。</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留意是否有錯字，以及這個網路資訊是否太過戲劇化，或是有煽動性、不合理或錯誤的描述。</a:t>
            </a:r>
            <a:endParaRPr lang="zh-TW" altLang="en-US" dirty="0">
              <a:solidFill>
                <a:srgbClr val="FF0000"/>
              </a:solidFill>
              <a:latin typeface="Arial" panose="020B0604020202020204" pitchFamily="34" charset="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37</a:t>
            </a:fld>
            <a:endParaRPr lang="en-US" dirty="0"/>
          </a:p>
        </p:txBody>
      </p:sp>
      <p:sp>
        <p:nvSpPr>
          <p:cNvPr id="5" name="文字方塊 4"/>
          <p:cNvSpPr txBox="1"/>
          <p:nvPr/>
        </p:nvSpPr>
        <p:spPr>
          <a:xfrm>
            <a:off x="1103989" y="6368421"/>
            <a:ext cx="74687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引述自：中小學網路素養與認知網站（</a:t>
            </a:r>
            <a:r>
              <a:rPr lang="en-US" altLang="zh-TW" sz="1400" dirty="0">
                <a:solidFill>
                  <a:schemeClr val="tx1">
                    <a:lumMod val="50000"/>
                    <a:lumOff val="50000"/>
                  </a:schemeClr>
                </a:solidFill>
                <a:latin typeface="Arial" panose="020B0604020202020204" pitchFamily="34" charset="0"/>
              </a:rPr>
              <a:t>2017</a:t>
            </a:r>
            <a:r>
              <a:rPr lang="zh-TW" altLang="en-US" sz="1400" dirty="0">
                <a:solidFill>
                  <a:schemeClr val="tx1">
                    <a:lumMod val="50000"/>
                    <a:lumOff val="50000"/>
                  </a:schemeClr>
                </a:solidFill>
                <a:latin typeface="Arial" panose="020B0604020202020204" pitchFamily="34" charset="0"/>
              </a:rPr>
              <a:t>） ；數字圖標取自：</a:t>
            </a:r>
            <a:r>
              <a:rPr lang="en-US" altLang="zh-TW" sz="1400" dirty="0" err="1">
                <a:solidFill>
                  <a:schemeClr val="tx1">
                    <a:lumMod val="50000"/>
                    <a:lumOff val="50000"/>
                  </a:schemeClr>
                </a:solidFill>
                <a:latin typeface="Arial" panose="020B0604020202020204" pitchFamily="34" charset="0"/>
              </a:rPr>
              <a:t>Freepik</a:t>
            </a:r>
            <a:r>
              <a:rPr lang="en-US" altLang="zh-TW" sz="1400" dirty="0">
                <a:solidFill>
                  <a:schemeClr val="tx1">
                    <a:lumMod val="50000"/>
                    <a:lumOff val="50000"/>
                  </a:schemeClr>
                </a:solidFill>
                <a:latin typeface="Arial" panose="020B0604020202020204" pitchFamily="34" charset="0"/>
              </a:rPr>
              <a:t> Company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2021</a:t>
            </a:r>
            <a:r>
              <a:rPr lang="zh-TW" altLang="en-US" sz="1400" dirty="0">
                <a:solidFill>
                  <a:schemeClr val="tx1">
                    <a:lumMod val="50000"/>
                    <a:lumOff val="50000"/>
                  </a:schemeClr>
                </a:solidFill>
                <a:latin typeface="Arial" panose="020B0604020202020204" pitchFamily="34" charset="0"/>
              </a:rPr>
              <a:t>）</a:t>
            </a:r>
          </a:p>
        </p:txBody>
      </p:sp>
      <p:pic>
        <p:nvPicPr>
          <p:cNvPr id="6" name="圖片 11">
            <a:extLst>
              <a:ext uri="{FF2B5EF4-FFF2-40B4-BE49-F238E27FC236}">
                <a16:creationId xmlns:a16="http://schemas.microsoft.com/office/drawing/2014/main" id="{914A9C1A-2815-174C-B1A9-4B7919413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837" y="1160871"/>
            <a:ext cx="457200" cy="457200"/>
          </a:xfrm>
          <a:prstGeom prst="rect">
            <a:avLst/>
          </a:prstGeom>
        </p:spPr>
      </p:pic>
      <p:pic>
        <p:nvPicPr>
          <p:cNvPr id="7" name="圖片 18">
            <a:extLst>
              <a:ext uri="{FF2B5EF4-FFF2-40B4-BE49-F238E27FC236}">
                <a16:creationId xmlns:a16="http://schemas.microsoft.com/office/drawing/2014/main" id="{C0D054B4-A883-3645-9733-D20392039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837" y="2581582"/>
            <a:ext cx="457200" cy="457200"/>
          </a:xfrm>
          <a:prstGeom prst="rect">
            <a:avLst/>
          </a:prstGeom>
        </p:spPr>
      </p:pic>
      <p:pic>
        <p:nvPicPr>
          <p:cNvPr id="8" name="圖片 21">
            <a:extLst>
              <a:ext uri="{FF2B5EF4-FFF2-40B4-BE49-F238E27FC236}">
                <a16:creationId xmlns:a16="http://schemas.microsoft.com/office/drawing/2014/main" id="{DA002C22-D6F5-6C47-87FB-E8E254885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837" y="3994311"/>
            <a:ext cx="457200" cy="457200"/>
          </a:xfrm>
          <a:prstGeom prst="rect">
            <a:avLst/>
          </a:prstGeom>
        </p:spPr>
      </p:pic>
    </p:spTree>
    <p:extLst>
      <p:ext uri="{BB962C8B-B14F-4D97-AF65-F5344CB8AC3E}">
        <p14:creationId xmlns:p14="http://schemas.microsoft.com/office/powerpoint/2010/main" val="1065830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 </a:t>
            </a:r>
            <a:r>
              <a:rPr lang="zh-TW" altLang="en-US" dirty="0"/>
              <a:t>善用論文寫作技巧</a:t>
            </a:r>
          </a:p>
        </p:txBody>
      </p:sp>
      <p:sp>
        <p:nvSpPr>
          <p:cNvPr id="3" name="文字版面配置區 2"/>
          <p:cNvSpPr>
            <a:spLocks noGrp="1"/>
          </p:cNvSpPr>
          <p:nvPr>
            <p:ph type="body" idx="1"/>
          </p:nvPr>
        </p:nvSpPr>
        <p:spPr/>
        <p:txBody>
          <a:bodyPr/>
          <a:lstStyle/>
          <a:p>
            <a:r>
              <a:rPr lang="zh-TW" altLang="en-US" dirty="0"/>
              <a:t>引述、改寫、摘寫</a:t>
            </a:r>
          </a:p>
        </p:txBody>
      </p:sp>
    </p:spTree>
    <p:extLst>
      <p:ext uri="{BB962C8B-B14F-4D97-AF65-F5344CB8AC3E}">
        <p14:creationId xmlns:p14="http://schemas.microsoft.com/office/powerpoint/2010/main" val="3430325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為什麼要引註資料來源？</a:t>
            </a:r>
          </a:p>
        </p:txBody>
      </p:sp>
      <p:sp>
        <p:nvSpPr>
          <p:cNvPr id="3" name="內容版面配置區 2"/>
          <p:cNvSpPr>
            <a:spLocks noGrp="1"/>
          </p:cNvSpPr>
          <p:nvPr>
            <p:ph idx="1"/>
          </p:nvPr>
        </p:nvSpPr>
        <p:spPr>
          <a:xfrm>
            <a:off x="1028700" y="1024128"/>
            <a:ext cx="7200900" cy="5171926"/>
          </a:xfrm>
        </p:spPr>
        <p:txBody>
          <a:bodyPr/>
          <a:lstStyle/>
          <a:p>
            <a:r>
              <a:rPr lang="zh-TW" altLang="en-US" dirty="0"/>
              <a:t>讓讀者知道，你已經完成了一個「研究」。</a:t>
            </a:r>
            <a:endParaRPr lang="en-US" altLang="zh-TW" dirty="0"/>
          </a:p>
          <a:p>
            <a:r>
              <a:rPr lang="zh-TW" altLang="en-US" dirty="0"/>
              <a:t>讓讀者知道這些資料的的貢獻者是誰。</a:t>
            </a:r>
            <a:endParaRPr lang="en-US" altLang="zh-TW" dirty="0"/>
          </a:p>
          <a:p>
            <a:r>
              <a:rPr lang="zh-TW" altLang="en-US" dirty="0"/>
              <a:t>讓讀者知道資料的來源，說不定這些資料對他們也會有幫助。</a:t>
            </a:r>
            <a:endParaRPr lang="en-US" altLang="zh-TW" dirty="0"/>
          </a:p>
          <a:p>
            <a:r>
              <a:rPr lang="zh-TW" altLang="en-US" dirty="0"/>
              <a:t>如果讀者對你的研究產生問題，他們可以去查找這些資料來源以釐清問題。</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39</a:t>
            </a:fld>
            <a:endParaRPr lang="en-US" dirty="0"/>
          </a:p>
        </p:txBody>
      </p:sp>
      <p:sp>
        <p:nvSpPr>
          <p:cNvPr id="5" name="文字方塊 4"/>
          <p:cNvSpPr txBox="1"/>
          <p:nvPr/>
        </p:nvSpPr>
        <p:spPr>
          <a:xfrm>
            <a:off x="1103989" y="6368421"/>
            <a:ext cx="486473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翻譯自：</a:t>
            </a:r>
            <a:r>
              <a:rPr lang="en-US" altLang="zh-TW" sz="1400" dirty="0">
                <a:solidFill>
                  <a:schemeClr val="tx1">
                    <a:lumMod val="50000"/>
                    <a:lumOff val="50000"/>
                  </a:schemeClr>
                </a:solidFill>
                <a:latin typeface="Arial" panose="020B0604020202020204" pitchFamily="34" charset="0"/>
              </a:rPr>
              <a:t>Massachusetts Institute of Technology</a:t>
            </a:r>
            <a:r>
              <a:rPr lang="zh-TW" altLang="en-US" sz="1400" dirty="0">
                <a:solidFill>
                  <a:schemeClr val="tx1">
                    <a:lumMod val="50000"/>
                    <a:lumOff val="50000"/>
                  </a:schemeClr>
                </a:solidFill>
                <a:latin typeface="Arial" panose="020B0604020202020204" pitchFamily="34" charset="0"/>
              </a:rPr>
              <a:t> </a:t>
            </a:r>
            <a:r>
              <a:rPr lang="en-US" altLang="zh-TW" sz="1400" dirty="0">
                <a:solidFill>
                  <a:schemeClr val="tx1">
                    <a:lumMod val="50000"/>
                    <a:lumOff val="50000"/>
                  </a:schemeClr>
                </a:solidFill>
                <a:latin typeface="Arial" panose="020B0604020202020204" pitchFamily="34" charset="0"/>
              </a:rPr>
              <a:t>(2020, p.</a:t>
            </a:r>
            <a:r>
              <a:rPr lang="zh-TW" altLang="en-US" sz="1400" dirty="0">
                <a:solidFill>
                  <a:schemeClr val="tx1">
                    <a:lumMod val="50000"/>
                    <a:lumOff val="50000"/>
                  </a:schemeClr>
                </a:solidFill>
                <a:latin typeface="Arial" panose="020B0604020202020204" pitchFamily="34" charset="0"/>
              </a:rPr>
              <a:t> </a:t>
            </a:r>
            <a:r>
              <a:rPr lang="en-US" altLang="zh-TW" sz="1400" dirty="0">
                <a:solidFill>
                  <a:schemeClr val="tx1">
                    <a:lumMod val="50000"/>
                    <a:lumOff val="50000"/>
                  </a:schemeClr>
                </a:solidFill>
                <a:latin typeface="Arial" panose="020B0604020202020204" pitchFamily="34" charset="0"/>
              </a:rPr>
              <a:t>5)</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60989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70BA-DA9E-614F-8730-425D17D65BF3}"/>
              </a:ext>
            </a:extLst>
          </p:cNvPr>
          <p:cNvSpPr>
            <a:spLocks noGrp="1"/>
          </p:cNvSpPr>
          <p:nvPr>
            <p:ph type="title"/>
          </p:nvPr>
        </p:nvSpPr>
        <p:spPr/>
        <p:txBody>
          <a:bodyPr>
            <a:normAutofit/>
          </a:bodyPr>
          <a:lstStyle/>
          <a:p>
            <a:r>
              <a:rPr lang="zh-TW" altLang="en-US" dirty="0"/>
              <a:t>解決問題與滿足好奇 </a:t>
            </a:r>
          </a:p>
        </p:txBody>
      </p:sp>
      <p:sp>
        <p:nvSpPr>
          <p:cNvPr id="3" name="Content Placeholder 2">
            <a:extLst>
              <a:ext uri="{FF2B5EF4-FFF2-40B4-BE49-F238E27FC236}">
                <a16:creationId xmlns:a16="http://schemas.microsoft.com/office/drawing/2014/main" id="{F0495A6C-950C-B244-B469-BBA85EE453CF}"/>
              </a:ext>
            </a:extLst>
          </p:cNvPr>
          <p:cNvSpPr>
            <a:spLocks noGrp="1"/>
          </p:cNvSpPr>
          <p:nvPr>
            <p:ph idx="1"/>
          </p:nvPr>
        </p:nvSpPr>
        <p:spPr>
          <a:xfrm>
            <a:off x="1028700" y="1023695"/>
            <a:ext cx="7707806" cy="5286739"/>
          </a:xfrm>
        </p:spPr>
        <p:txBody>
          <a:bodyPr/>
          <a:lstStyle/>
          <a:p>
            <a:r>
              <a:rPr lang="zh-TW" altLang="en-US" dirty="0"/>
              <a:t>小論文是「做研究」之後產生的成果。 </a:t>
            </a:r>
          </a:p>
          <a:p>
            <a:r>
              <a:rPr lang="zh-TW" altLang="en-US" dirty="0"/>
              <a:t>做研究，是為了「解決問題」或「滿足好奇」。 </a:t>
            </a:r>
            <a:endParaRPr lang="en-US" altLang="zh-TW" dirty="0"/>
          </a:p>
          <a:p>
            <a:r>
              <a:rPr lang="zh-TW" altLang="en-US" dirty="0"/>
              <a:t>重點</a:t>
            </a:r>
            <a:r>
              <a:rPr lang="en-US" altLang="zh-TW" b="1" dirty="0"/>
              <a:t>______</a:t>
            </a:r>
            <a:r>
              <a:rPr lang="zh-TW" altLang="en-US" dirty="0"/>
              <a:t>於練習文學創作的技巧。 </a:t>
            </a:r>
            <a:endParaRPr lang="en-US" altLang="zh-TW" dirty="0"/>
          </a:p>
          <a:p>
            <a:r>
              <a:rPr lang="zh-TW" altLang="en-US" dirty="0"/>
              <a:t>重點</a:t>
            </a:r>
            <a:r>
              <a:rPr lang="en-US" altLang="zh-TW" b="1" dirty="0"/>
              <a:t>______</a:t>
            </a:r>
            <a:r>
              <a:rPr lang="zh-TW" altLang="en-US" dirty="0"/>
              <a:t>搜尋研究題目，以及學習做研究的方法。</a:t>
            </a:r>
            <a:endParaRPr lang="en-US" altLang="zh-TW" dirty="0"/>
          </a:p>
          <a:p>
            <a:r>
              <a:rPr lang="zh-TW" altLang="en-US" b="1" dirty="0"/>
              <a:t>先有「</a:t>
            </a:r>
            <a:r>
              <a:rPr lang="en-US" altLang="zh-TW" b="1" dirty="0"/>
              <a:t>______</a:t>
            </a:r>
            <a:r>
              <a:rPr lang="zh-TW" altLang="en-US" b="1" dirty="0"/>
              <a:t>」，再有「</a:t>
            </a:r>
            <a:r>
              <a:rPr lang="en-US" altLang="zh-TW" b="1" dirty="0"/>
              <a:t> ______ </a:t>
            </a:r>
            <a:r>
              <a:rPr lang="zh-TW" altLang="en-US" b="1" dirty="0"/>
              <a:t>」，才有「</a:t>
            </a:r>
            <a:r>
              <a:rPr lang="en-US" altLang="zh-TW" b="1" dirty="0"/>
              <a:t> ________ </a:t>
            </a:r>
            <a:r>
              <a:rPr lang="zh-TW" altLang="en-US" b="1" dirty="0"/>
              <a:t>」 。</a:t>
            </a:r>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a:t>
            </a:fld>
            <a:endParaRPr lang="en-US" dirty="0"/>
          </a:p>
        </p:txBody>
      </p:sp>
      <p:sp>
        <p:nvSpPr>
          <p:cNvPr id="5" name="文字方塊 4"/>
          <p:cNvSpPr txBox="1"/>
          <p:nvPr/>
        </p:nvSpPr>
        <p:spPr>
          <a:xfrm>
            <a:off x="1103989" y="6368421"/>
            <a:ext cx="221426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改寫自：黃馨瑩（</a:t>
            </a:r>
            <a:r>
              <a:rPr lang="en-US" altLang="zh-TW" sz="1400" dirty="0">
                <a:solidFill>
                  <a:schemeClr val="tx1">
                    <a:lumMod val="50000"/>
                    <a:lumOff val="50000"/>
                  </a:schemeClr>
                </a:solidFill>
                <a:latin typeface="Arial" panose="020B0604020202020204" pitchFamily="34" charset="0"/>
              </a:rPr>
              <a:t>2015</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478554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正確引註資料來源的方法</a:t>
            </a:r>
          </a:p>
        </p:txBody>
      </p:sp>
      <p:sp>
        <p:nvSpPr>
          <p:cNvPr id="3" name="內容版面配置區 2"/>
          <p:cNvSpPr>
            <a:spLocks noGrp="1"/>
          </p:cNvSpPr>
          <p:nvPr>
            <p:ph idx="1"/>
          </p:nvPr>
        </p:nvSpPr>
        <p:spPr>
          <a:xfrm>
            <a:off x="1028700" y="1023695"/>
            <a:ext cx="7200900" cy="5286739"/>
          </a:xfrm>
        </p:spPr>
        <p:txBody>
          <a:bodyPr/>
          <a:lstStyle/>
          <a:p>
            <a:r>
              <a:rPr lang="zh-TW" altLang="en-US" b="1" dirty="0"/>
              <a:t>善用論文寫作技巧</a:t>
            </a:r>
            <a:endParaRPr lang="en-US" altLang="zh-TW" b="1" dirty="0"/>
          </a:p>
          <a:p>
            <a:pPr lvl="1"/>
            <a:r>
              <a:rPr lang="en-US" altLang="zh-TW" dirty="0"/>
              <a:t> _________</a:t>
            </a:r>
          </a:p>
          <a:p>
            <a:pPr lvl="1"/>
            <a:r>
              <a:rPr lang="en-US" altLang="zh-TW" dirty="0"/>
              <a:t> _________</a:t>
            </a:r>
          </a:p>
          <a:p>
            <a:pPr lvl="1"/>
            <a:r>
              <a:rPr lang="en-US" altLang="zh-TW" dirty="0"/>
              <a:t> _________</a:t>
            </a:r>
            <a:endParaRPr lang="zh-TW" altLang="en-US" dirty="0"/>
          </a:p>
          <a:p>
            <a:r>
              <a:rPr lang="zh-TW" altLang="en-US" b="1" dirty="0"/>
              <a:t>依格式正確註明資料來源</a:t>
            </a:r>
            <a:endParaRPr lang="en-US" altLang="zh-TW" b="1" dirty="0"/>
          </a:p>
          <a:p>
            <a:pPr lvl="1"/>
            <a:r>
              <a:rPr lang="zh-TW" altLang="en-US" dirty="0"/>
              <a:t>全國高級中等學校小論文寫作比賽引註資料格式範例</a:t>
            </a:r>
            <a:r>
              <a:rPr lang="zh-TW" altLang="en-US" dirty="0">
                <a:latin typeface="微軟正黑體" panose="020B0604030504040204" pitchFamily="34" charset="-120"/>
                <a:ea typeface="微軟正黑體" panose="020B0604030504040204" pitchFamily="34" charset="-120"/>
              </a:rPr>
              <a:t>（</a:t>
            </a:r>
            <a:r>
              <a:rPr lang="zh-TW" altLang="en-US" dirty="0"/>
              <a:t>參考</a:t>
            </a:r>
            <a:r>
              <a:rPr lang="en-US" altLang="zh-TW" dirty="0"/>
              <a:t>________________</a:t>
            </a:r>
            <a:r>
              <a:rPr lang="zh-TW" altLang="en-US" dirty="0"/>
              <a:t>精神訂定之</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t>全國高級中等學校小論文寫作比賽格式說明暨評審要點</a:t>
            </a:r>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40</a:t>
            </a:fld>
            <a:endParaRPr lang="en-US" dirty="0"/>
          </a:p>
        </p:txBody>
      </p:sp>
    </p:spTree>
    <p:extLst>
      <p:ext uri="{BB962C8B-B14F-4D97-AF65-F5344CB8AC3E}">
        <p14:creationId xmlns:p14="http://schemas.microsoft.com/office/powerpoint/2010/main" val="2425119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2" y="1176575"/>
            <a:ext cx="7751491" cy="296605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F83E0D2A-55A4-4912-85F1-8F62BCB230AD}"/>
              </a:ext>
            </a:extLst>
          </p:cNvPr>
          <p:cNvSpPr>
            <a:spLocks noGrp="1"/>
          </p:cNvSpPr>
          <p:nvPr>
            <p:ph type="title"/>
          </p:nvPr>
        </p:nvSpPr>
        <p:spPr/>
        <p:txBody>
          <a:bodyPr>
            <a:normAutofit/>
          </a:bodyPr>
          <a:lstStyle/>
          <a:p>
            <a:r>
              <a:rPr lang="zh-TW" altLang="en-US" sz="2800" dirty="0"/>
              <a:t>想一想：為什麼需要引註資料來源？</a:t>
            </a:r>
          </a:p>
        </p:txBody>
      </p:sp>
      <p:sp>
        <p:nvSpPr>
          <p:cNvPr id="3" name="內容版面配置區 2">
            <a:extLst>
              <a:ext uri="{FF2B5EF4-FFF2-40B4-BE49-F238E27FC236}">
                <a16:creationId xmlns:a16="http://schemas.microsoft.com/office/drawing/2014/main" id="{5A150D4E-A038-4F25-971B-F8476C1FA9A3}"/>
              </a:ext>
            </a:extLst>
          </p:cNvPr>
          <p:cNvSpPr>
            <a:spLocks noGrp="1"/>
          </p:cNvSpPr>
          <p:nvPr>
            <p:ph idx="1"/>
          </p:nvPr>
        </p:nvSpPr>
        <p:spPr>
          <a:xfrm>
            <a:off x="980994" y="1270185"/>
            <a:ext cx="7654124" cy="5286739"/>
          </a:xfrm>
        </p:spPr>
        <p:txBody>
          <a:bodyPr/>
          <a:lstStyle/>
          <a:p>
            <a:pPr marL="0" indent="0">
              <a:buNone/>
            </a:pPr>
            <a:r>
              <a:rPr lang="zh-TW" altLang="en-US" sz="2000" dirty="0"/>
              <a:t>這裡有</a:t>
            </a:r>
            <a:r>
              <a:rPr lang="zh-TW" altLang="en-US" sz="2000" b="1" dirty="0">
                <a:solidFill>
                  <a:srgbClr val="C00000"/>
                </a:solidFill>
              </a:rPr>
              <a:t>五</a:t>
            </a:r>
            <a:r>
              <a:rPr lang="zh-TW" altLang="en-US" sz="2000" dirty="0"/>
              <a:t>句話，哪幾句需要引註？</a:t>
            </a:r>
            <a:endParaRPr lang="en-US" altLang="zh-TW" sz="2000" dirty="0"/>
          </a:p>
          <a:p>
            <a:pPr marL="0" indent="0" algn="just">
              <a:buNone/>
            </a:pPr>
            <a:r>
              <a:rPr lang="zh-TW" altLang="en-US" sz="2000" dirty="0">
                <a:latin typeface="Arial" panose="020B0604020202020204" pitchFamily="34" charset="0"/>
                <a:cs typeface="Arial" panose="020B0604020202020204" pitchFamily="34" charset="0"/>
              </a:rPr>
              <a:t>新冠肺炎是 </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年最重大的事件，幾乎影響了全世界人類的生命與生活</a:t>
            </a:r>
            <a:r>
              <a:rPr lang="en-US" altLang="zh-TW" sz="2000" dirty="0">
                <a:solidFill>
                  <a:srgbClr val="C00000"/>
                </a:solidFill>
                <a:latin typeface="Arial" panose="020B0604020202020204" pitchFamily="34" charset="0"/>
                <a:cs typeface="Arial" panose="020B0604020202020204" pitchFamily="34" charset="0"/>
              </a:rPr>
              <a:t>[1]</a:t>
            </a:r>
            <a:r>
              <a:rPr lang="zh-TW" altLang="en-US" sz="2000" dirty="0">
                <a:latin typeface="Arial" panose="020B0604020202020204" pitchFamily="34" charset="0"/>
                <a:cs typeface="Arial" panose="020B0604020202020204" pitchFamily="34" charset="0"/>
              </a:rPr>
              <a:t>。截至 </a:t>
            </a:r>
            <a:r>
              <a:rPr lang="en-US" altLang="zh-TW" sz="2000" dirty="0">
                <a:latin typeface="Arial" panose="020B0604020202020204" pitchFamily="34" charset="0"/>
                <a:cs typeface="Arial" panose="020B0604020202020204" pitchFamily="34" charset="0"/>
              </a:rPr>
              <a:t>9 </a:t>
            </a:r>
            <a:r>
              <a:rPr lang="zh-TW" altLang="en-US" sz="2000" dirty="0">
                <a:latin typeface="Arial" panose="020B0604020202020204" pitchFamily="34" charset="0"/>
                <a:cs typeface="Arial" panose="020B0604020202020204" pitchFamily="34" charset="0"/>
              </a:rPr>
              <a:t>月 </a:t>
            </a:r>
            <a:r>
              <a:rPr lang="en-US" altLang="zh-TW" sz="2000" dirty="0">
                <a:latin typeface="Arial" panose="020B0604020202020204" pitchFamily="34" charset="0"/>
                <a:cs typeface="Arial" panose="020B0604020202020204" pitchFamily="34" charset="0"/>
              </a:rPr>
              <a:t>16 </a:t>
            </a:r>
            <a:r>
              <a:rPr lang="zh-TW" altLang="en-US" sz="2000" dirty="0">
                <a:latin typeface="Arial" panose="020B0604020202020204" pitchFamily="34" charset="0"/>
                <a:cs typeface="Arial" panose="020B0604020202020204" pitchFamily="34" charset="0"/>
              </a:rPr>
              <a:t>日，全球已經有 </a:t>
            </a:r>
            <a:r>
              <a:rPr lang="en-US" altLang="zh-TW" sz="2000" dirty="0">
                <a:latin typeface="Arial" panose="020B0604020202020204" pitchFamily="34" charset="0"/>
                <a:cs typeface="Arial" panose="020B0604020202020204" pitchFamily="34" charset="0"/>
              </a:rPr>
              <a:t>2944 </a:t>
            </a:r>
            <a:r>
              <a:rPr lang="zh-TW" altLang="en-US" sz="2000" dirty="0">
                <a:latin typeface="Arial" panose="020B0604020202020204" pitchFamily="34" charset="0"/>
                <a:cs typeface="Arial" panose="020B0604020202020204" pitchFamily="34" charset="0"/>
              </a:rPr>
              <a:t>萬人感染，有 </a:t>
            </a:r>
            <a:r>
              <a:rPr lang="en-US" altLang="zh-TW" sz="2000" dirty="0">
                <a:latin typeface="Arial" panose="020B0604020202020204" pitchFamily="34" charset="0"/>
                <a:cs typeface="Arial" panose="020B0604020202020204" pitchFamily="34" charset="0"/>
              </a:rPr>
              <a:t>93 </a:t>
            </a:r>
            <a:r>
              <a:rPr lang="zh-TW" altLang="en-US" sz="2000" dirty="0">
                <a:latin typeface="Arial" panose="020B0604020202020204" pitchFamily="34" charset="0"/>
                <a:cs typeface="Arial" panose="020B0604020202020204" pitchFamily="34" charset="0"/>
              </a:rPr>
              <a:t>萬多人因而喪命</a:t>
            </a:r>
            <a:r>
              <a:rPr lang="en-US" altLang="zh-TW" sz="2000" dirty="0">
                <a:solidFill>
                  <a:srgbClr val="C00000"/>
                </a:solidFill>
                <a:latin typeface="Arial" panose="020B0604020202020204" pitchFamily="34" charset="0"/>
                <a:cs typeface="Arial" panose="020B0604020202020204" pitchFamily="34" charset="0"/>
              </a:rPr>
              <a:t>[2]</a:t>
            </a:r>
            <a:r>
              <a:rPr lang="zh-TW" altLang="en-US" sz="2000" dirty="0">
                <a:latin typeface="Arial" panose="020B0604020202020204" pitchFamily="34" charset="0"/>
                <a:cs typeface="Arial" panose="020B0604020202020204" pitchFamily="34" charset="0"/>
              </a:rPr>
              <a:t>。除了生活改變以外，勞動力的損失也不計其數</a:t>
            </a:r>
            <a:r>
              <a:rPr lang="en-US" altLang="zh-TW" sz="2000" dirty="0">
                <a:solidFill>
                  <a:srgbClr val="C00000"/>
                </a:solidFill>
                <a:latin typeface="Arial" panose="020B0604020202020204" pitchFamily="34" charset="0"/>
                <a:cs typeface="Arial" panose="020B0604020202020204" pitchFamily="34" charset="0"/>
              </a:rPr>
              <a:t>[3]</a:t>
            </a:r>
            <a:r>
              <a:rPr lang="zh-TW" altLang="en-US" sz="2000" dirty="0">
                <a:latin typeface="Arial" panose="020B0604020202020204" pitchFamily="34" charset="0"/>
                <a:cs typeface="Arial" panose="020B0604020202020204" pitchFamily="34" charset="0"/>
              </a:rPr>
              <a:t>。</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年第二季，相較於去年的第四季，全球總勞動時數因為疫情的爆發，預計減少 </a:t>
            </a:r>
            <a:r>
              <a:rPr lang="en-US" altLang="zh-TW" sz="2000" dirty="0">
                <a:latin typeface="Arial" panose="020B0604020202020204" pitchFamily="34" charset="0"/>
                <a:cs typeface="Arial" panose="020B0604020202020204" pitchFamily="34" charset="0"/>
              </a:rPr>
              <a:t>14%</a:t>
            </a:r>
            <a:r>
              <a:rPr lang="zh-TW" altLang="en-US" sz="2000" dirty="0">
                <a:latin typeface="Arial" panose="020B0604020202020204" pitchFamily="34" charset="0"/>
                <a:cs typeface="Arial" panose="020B0604020202020204" pitchFamily="34" charset="0"/>
              </a:rPr>
              <a:t>、相當於 </a:t>
            </a:r>
            <a:r>
              <a:rPr lang="en-US" altLang="zh-TW" sz="2000" dirty="0">
                <a:latin typeface="Arial" panose="020B0604020202020204" pitchFamily="34" charset="0"/>
                <a:cs typeface="Arial" panose="020B0604020202020204" pitchFamily="34" charset="0"/>
              </a:rPr>
              <a:t>4 </a:t>
            </a:r>
            <a:r>
              <a:rPr lang="zh-TW" altLang="en-US" sz="2000" dirty="0">
                <a:latin typeface="Arial" panose="020B0604020202020204" pitchFamily="34" charset="0"/>
                <a:cs typeface="Arial" panose="020B0604020202020204" pitchFamily="34" charset="0"/>
              </a:rPr>
              <a:t>億個全職工作</a:t>
            </a:r>
            <a:r>
              <a:rPr lang="en-US" altLang="zh-TW" sz="2000" dirty="0">
                <a:solidFill>
                  <a:srgbClr val="C00000"/>
                </a:solidFill>
                <a:latin typeface="Arial" panose="020B0604020202020204" pitchFamily="34" charset="0"/>
                <a:cs typeface="Arial" panose="020B0604020202020204" pitchFamily="34" charset="0"/>
              </a:rPr>
              <a:t>[4] </a:t>
            </a:r>
            <a:r>
              <a:rPr lang="zh-TW" altLang="en-US" sz="2000" dirty="0">
                <a:latin typeface="Arial" panose="020B0604020202020204" pitchFamily="34" charset="0"/>
                <a:cs typeface="Arial" panose="020B0604020202020204" pitchFamily="34" charset="0"/>
              </a:rPr>
              <a:t>。這代表可能有上億個家庭受到財務上的影響</a:t>
            </a:r>
            <a:r>
              <a:rPr lang="en-US" altLang="zh-TW" sz="2000" dirty="0">
                <a:solidFill>
                  <a:srgbClr val="C00000"/>
                </a:solidFill>
                <a:latin typeface="Arial" panose="020B0604020202020204" pitchFamily="34" charset="0"/>
                <a:cs typeface="Arial" panose="020B0604020202020204" pitchFamily="34" charset="0"/>
              </a:rPr>
              <a:t>[5]</a:t>
            </a:r>
            <a:r>
              <a:rPr lang="zh-TW" altLang="en-US" sz="2000" dirty="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8641BD30-0646-411C-86C2-388C9B72EBAC}"/>
              </a:ext>
            </a:extLst>
          </p:cNvPr>
          <p:cNvSpPr>
            <a:spLocks noGrp="1"/>
          </p:cNvSpPr>
          <p:nvPr>
            <p:ph type="sldNum" sz="quarter" idx="12"/>
          </p:nvPr>
        </p:nvSpPr>
        <p:spPr/>
        <p:txBody>
          <a:bodyPr/>
          <a:lstStyle/>
          <a:p>
            <a:fld id="{7929040E-CB57-2D40-A712-FE599601156A}" type="slidenum">
              <a:rPr lang="en-US" smtClean="0"/>
              <a:pPr/>
              <a:t>41</a:t>
            </a:fld>
            <a:endParaRPr lang="en-US" dirty="0"/>
          </a:p>
        </p:txBody>
      </p:sp>
      <p:sp>
        <p:nvSpPr>
          <p:cNvPr id="7" name="文字方塊 6"/>
          <p:cNvSpPr txBox="1"/>
          <p:nvPr/>
        </p:nvSpPr>
        <p:spPr>
          <a:xfrm>
            <a:off x="1469711" y="4331910"/>
            <a:ext cx="7213112" cy="1089529"/>
          </a:xfrm>
          <a:prstGeom prst="rect">
            <a:avLst/>
          </a:prstGeom>
          <a:noFill/>
        </p:spPr>
        <p:txBody>
          <a:bodyPr wrap="square" rtlCol="0">
            <a:spAutoFit/>
          </a:bodyPr>
          <a:lstStyle/>
          <a:p>
            <a:pPr>
              <a:lnSpc>
                <a:spcPct val="120000"/>
              </a:lnSpc>
            </a:pPr>
            <a:r>
              <a:rPr lang="zh-TW" altLang="en-US" b="1" dirty="0">
                <a:solidFill>
                  <a:schemeClr val="accent1">
                    <a:lumMod val="50000"/>
                  </a:schemeClr>
                </a:solidFill>
                <a:latin typeface="Arial" panose="020B0604020202020204" pitchFamily="34" charset="0"/>
              </a:rPr>
              <a:t>只要不是依常識、自然法則、歷史事實、廣為該領域人知的方程式</a:t>
            </a:r>
            <a:r>
              <a:rPr lang="en-US" altLang="zh-TW" b="1" dirty="0">
                <a:solidFill>
                  <a:schemeClr val="accent1">
                    <a:lumMod val="50000"/>
                  </a:schemeClr>
                </a:solidFill>
                <a:latin typeface="Arial" panose="020B0604020202020204" pitchFamily="34" charset="0"/>
              </a:rPr>
              <a:t>/</a:t>
            </a:r>
            <a:r>
              <a:rPr lang="zh-TW" altLang="en-US" b="1" dirty="0">
                <a:solidFill>
                  <a:schemeClr val="accent1">
                    <a:lumMod val="50000"/>
                  </a:schemeClr>
                </a:solidFill>
                <a:latin typeface="Arial" panose="020B0604020202020204" pitchFamily="34" charset="0"/>
              </a:rPr>
              <a:t>實驗步驟</a:t>
            </a:r>
            <a:r>
              <a:rPr lang="en-US" altLang="zh-TW" b="1" dirty="0">
                <a:solidFill>
                  <a:schemeClr val="accent1">
                    <a:lumMod val="50000"/>
                  </a:schemeClr>
                </a:solidFill>
                <a:latin typeface="Arial" panose="020B0604020202020204" pitchFamily="34" charset="0"/>
              </a:rPr>
              <a:t>/</a:t>
            </a:r>
            <a:r>
              <a:rPr lang="zh-TW" altLang="en-US" b="1" dirty="0">
                <a:solidFill>
                  <a:schemeClr val="accent1">
                    <a:lumMod val="50000"/>
                  </a:schemeClr>
                </a:solidFill>
                <a:latin typeface="Arial" panose="020B0604020202020204" pitchFamily="34" charset="0"/>
              </a:rPr>
              <a:t>研究方法，或邏輯可得出來的事實或意見，就應該引註（註明出處）。</a:t>
            </a:r>
            <a:endParaRPr lang="en-US" altLang="zh-TW" b="1" dirty="0">
              <a:solidFill>
                <a:schemeClr val="accent1">
                  <a:lumMod val="50000"/>
                </a:schemeClr>
              </a:solidFill>
              <a:latin typeface="Arial" panose="020B0604020202020204" pitchFamily="34" charset="0"/>
            </a:endParaRPr>
          </a:p>
        </p:txBody>
      </p:sp>
      <p:sp>
        <p:nvSpPr>
          <p:cNvPr id="8" name="五角星形 7"/>
          <p:cNvSpPr/>
          <p:nvPr/>
        </p:nvSpPr>
        <p:spPr>
          <a:xfrm>
            <a:off x="980994" y="4405985"/>
            <a:ext cx="432000" cy="43200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Arial" panose="020B0604020202020204" pitchFamily="34" charset="0"/>
            </a:endParaRPr>
          </a:p>
        </p:txBody>
      </p:sp>
    </p:spTree>
    <p:extLst>
      <p:ext uri="{BB962C8B-B14F-4D97-AF65-F5344CB8AC3E}">
        <p14:creationId xmlns:p14="http://schemas.microsoft.com/office/powerpoint/2010/main" val="3957432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9830-45E7-4545-95DB-8C49018C9C2D}"/>
              </a:ext>
            </a:extLst>
          </p:cNvPr>
          <p:cNvSpPr>
            <a:spLocks noGrp="1"/>
          </p:cNvSpPr>
          <p:nvPr>
            <p:ph type="title"/>
          </p:nvPr>
        </p:nvSpPr>
        <p:spPr/>
        <p:txBody>
          <a:bodyPr/>
          <a:lstStyle/>
          <a:p>
            <a:r>
              <a:rPr lang="zh-TW" altLang="en-US" dirty="0"/>
              <a:t>三種常用的寫作技巧</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42</a:t>
            </a:fld>
            <a:endParaRPr lang="en-US" dirty="0"/>
          </a:p>
        </p:txBody>
      </p:sp>
      <p:grpSp>
        <p:nvGrpSpPr>
          <p:cNvPr id="7" name="群組 6"/>
          <p:cNvGrpSpPr/>
          <p:nvPr/>
        </p:nvGrpSpPr>
        <p:grpSpPr>
          <a:xfrm>
            <a:off x="1769704" y="1740883"/>
            <a:ext cx="5887863" cy="1926398"/>
            <a:chOff x="2468931" y="2740915"/>
            <a:chExt cx="5887863" cy="1926398"/>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931" y="2740915"/>
              <a:ext cx="5887863" cy="1926398"/>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753" y="2754849"/>
              <a:ext cx="1956035" cy="1906640"/>
            </a:xfrm>
            <a:prstGeom prst="rect">
              <a:avLst/>
            </a:prstGeom>
          </p:spPr>
        </p:pic>
      </p:grpSp>
      <p:sp>
        <p:nvSpPr>
          <p:cNvPr id="9" name="文字方塊 8"/>
          <p:cNvSpPr txBox="1"/>
          <p:nvPr/>
        </p:nvSpPr>
        <p:spPr>
          <a:xfrm>
            <a:off x="1103989" y="6368421"/>
            <a:ext cx="463139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3804904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43</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sp>
        <p:nvSpPr>
          <p:cNvPr id="7" name="內容版面配置區 6"/>
          <p:cNvSpPr>
            <a:spLocks noGrp="1"/>
          </p:cNvSpPr>
          <p:nvPr>
            <p:ph idx="1"/>
          </p:nvPr>
        </p:nvSpPr>
        <p:spPr>
          <a:xfrm>
            <a:off x="909430" y="379078"/>
            <a:ext cx="6515100" cy="4568952"/>
          </a:xfrm>
        </p:spPr>
        <p:txBody>
          <a:bodyPr>
            <a:normAutofit/>
          </a:bodyPr>
          <a:lstStyle/>
          <a:p>
            <a:pPr marL="0" indent="0">
              <a:buNone/>
            </a:pPr>
            <a:r>
              <a:rPr lang="zh-TW" altLang="en-US" b="1" dirty="0"/>
              <a:t>藉由引用他人的論述增加自己的談話內容，即為「引述」的技巧。</a:t>
            </a:r>
          </a:p>
        </p:txBody>
      </p:sp>
      <p:sp>
        <p:nvSpPr>
          <p:cNvPr id="9" name="文字方塊 8"/>
          <p:cNvSpPr txBox="1"/>
          <p:nvPr/>
        </p:nvSpPr>
        <p:spPr>
          <a:xfrm>
            <a:off x="1103989" y="6368421"/>
            <a:ext cx="465223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333" y="1586643"/>
            <a:ext cx="5227197" cy="4255824"/>
          </a:xfrm>
          <a:prstGeom prst="rect">
            <a:avLst/>
          </a:prstGeom>
        </p:spPr>
      </p:pic>
    </p:spTree>
    <p:extLst>
      <p:ext uri="{BB962C8B-B14F-4D97-AF65-F5344CB8AC3E}">
        <p14:creationId xmlns:p14="http://schemas.microsoft.com/office/powerpoint/2010/main" val="2397530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44</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sp>
        <p:nvSpPr>
          <p:cNvPr id="7" name="內容版面配置區 6"/>
          <p:cNvSpPr>
            <a:spLocks noGrp="1"/>
          </p:cNvSpPr>
          <p:nvPr>
            <p:ph idx="1"/>
          </p:nvPr>
        </p:nvSpPr>
        <p:spPr>
          <a:xfrm>
            <a:off x="909430" y="379078"/>
            <a:ext cx="6515100" cy="908948"/>
          </a:xfrm>
        </p:spPr>
        <p:txBody>
          <a:bodyPr>
            <a:normAutofit/>
          </a:bodyPr>
          <a:lstStyle/>
          <a:p>
            <a:pPr marL="0" indent="0">
              <a:buNone/>
            </a:pPr>
            <a:r>
              <a:rPr lang="zh-TW" altLang="en-US" b="1" dirty="0"/>
              <a:t>藉由引用他人的論述增加自己的談話內容，即為「引述」的技巧。</a:t>
            </a:r>
          </a:p>
        </p:txBody>
      </p:sp>
      <p:sp>
        <p:nvSpPr>
          <p:cNvPr id="9" name="文字方塊 8"/>
          <p:cNvSpPr txBox="1"/>
          <p:nvPr/>
        </p:nvSpPr>
        <p:spPr>
          <a:xfrm>
            <a:off x="1103988" y="6368421"/>
            <a:ext cx="6907898" cy="307777"/>
          </a:xfrm>
          <a:prstGeom prst="rect">
            <a:avLst/>
          </a:prstGeom>
          <a:noFill/>
        </p:spPr>
        <p:txBody>
          <a:bodyPr wrap="square" rtlCol="0">
            <a:spAutoFit/>
          </a:bodyPr>
          <a:lstStyle/>
          <a:p>
            <a:r>
              <a:rPr lang="zh-TW" altLang="en-US" sz="1400" dirty="0">
                <a:solidFill>
                  <a:schemeClr val="tx1">
                    <a:lumMod val="50000"/>
                    <a:lumOff val="50000"/>
                  </a:schemeClr>
                </a:solidFill>
                <a:latin typeface="Arial" panose="020B0604020202020204" pitchFamily="34" charset="0"/>
              </a:rPr>
              <a:t>引述自：中學生網站</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10" name="文字方塊 9"/>
          <p:cNvSpPr txBox="1"/>
          <p:nvPr/>
        </p:nvSpPr>
        <p:spPr>
          <a:xfrm>
            <a:off x="1101993" y="1607224"/>
            <a:ext cx="7568281" cy="4190955"/>
          </a:xfrm>
          <a:prstGeom prst="rect">
            <a:avLst/>
          </a:prstGeom>
          <a:noFill/>
        </p:spPr>
        <p:txBody>
          <a:bodyPr wrap="square" rtlCol="0">
            <a:spAutoFit/>
          </a:bodyPr>
          <a:lstStyle/>
          <a:p>
            <a:pPr>
              <a:lnSpc>
                <a:spcPct val="140000"/>
              </a:lnSpc>
            </a:pPr>
            <a:r>
              <a:rPr lang="zh-TW" altLang="en-US" sz="2200" b="1" dirty="0">
                <a:solidFill>
                  <a:schemeClr val="tx1">
                    <a:lumMod val="85000"/>
                    <a:lumOff val="15000"/>
                  </a:schemeClr>
                </a:solidFill>
                <a:latin typeface="Arial" panose="020B0604020202020204" pitchFamily="34" charset="0"/>
              </a:rPr>
              <a:t>參加小論文寫作比賽時的注意事項：</a:t>
            </a:r>
            <a:endParaRPr lang="en-US" altLang="zh-TW" sz="2200" b="1" dirty="0">
              <a:solidFill>
                <a:schemeClr val="tx1">
                  <a:lumMod val="85000"/>
                  <a:lumOff val="15000"/>
                </a:schemeClr>
              </a:solidFill>
              <a:latin typeface="Arial" panose="020B0604020202020204" pitchFamily="34" charset="0"/>
            </a:endParaRPr>
          </a:p>
          <a:p>
            <a:pPr>
              <a:lnSpc>
                <a:spcPct val="140000"/>
              </a:lnSpc>
            </a:pPr>
            <a:endParaRPr lang="en-US" altLang="zh-TW" sz="1000" dirty="0">
              <a:solidFill>
                <a:schemeClr val="tx1">
                  <a:lumMod val="85000"/>
                  <a:lumOff val="15000"/>
                </a:schemeClr>
              </a:solidFill>
              <a:latin typeface="Arial" panose="020B0604020202020204" pitchFamily="34" charset="0"/>
            </a:endParaRPr>
          </a:p>
          <a:p>
            <a:pPr>
              <a:lnSpc>
                <a:spcPct val="120000"/>
              </a:lnSpc>
            </a:pPr>
            <a:r>
              <a:rPr lang="zh-TW" altLang="en-US" sz="2000" dirty="0">
                <a:solidFill>
                  <a:schemeClr val="tx1">
                    <a:lumMod val="85000"/>
                    <a:lumOff val="15000"/>
                  </a:schemeClr>
                </a:solidFill>
                <a:latin typeface="Arial" panose="020B0604020202020204" pitchFamily="34" charset="0"/>
              </a:rPr>
              <a:t>三、</a:t>
            </a:r>
            <a:r>
              <a:rPr lang="zh-TW" altLang="en-US" sz="2000" dirty="0">
                <a:latin typeface="Arial" panose="020B0604020202020204" pitchFamily="34" charset="0"/>
              </a:rPr>
              <a:t>以下四大類型，屬同類型錯誤者，扣 </a:t>
            </a:r>
            <a:r>
              <a:rPr lang="en-US" altLang="zh-TW" sz="2000" dirty="0">
                <a:latin typeface="Arial" panose="020B0604020202020204" pitchFamily="34" charset="0"/>
              </a:rPr>
              <a:t>1 </a:t>
            </a:r>
            <a:r>
              <a:rPr lang="zh-TW" altLang="en-US" sz="2000" dirty="0">
                <a:latin typeface="Arial" panose="020B0604020202020204" pitchFamily="34" charset="0"/>
              </a:rPr>
              <a:t>分，四大類型均有錯誤最多扣 </a:t>
            </a:r>
            <a:r>
              <a:rPr lang="en-US" altLang="zh-TW" sz="2000" dirty="0">
                <a:latin typeface="Arial" panose="020B0604020202020204" pitchFamily="34" charset="0"/>
              </a:rPr>
              <a:t>4 </a:t>
            </a:r>
            <a:r>
              <a:rPr lang="zh-TW" altLang="en-US" sz="2000" dirty="0">
                <a:latin typeface="Arial" panose="020B0604020202020204" pitchFamily="34" charset="0"/>
              </a:rPr>
              <a:t>分。 </a:t>
            </a:r>
            <a:r>
              <a:rPr lang="en-US" altLang="zh-TW" sz="2000" dirty="0">
                <a:latin typeface="Arial" panose="020B0604020202020204" pitchFamily="34" charset="0"/>
              </a:rPr>
              <a:t>……</a:t>
            </a:r>
            <a:endParaRPr lang="zh-TW" altLang="en-US" sz="2000" dirty="0">
              <a:latin typeface="Arial" panose="020B0604020202020204" pitchFamily="34" charset="0"/>
            </a:endParaRPr>
          </a:p>
          <a:p>
            <a:pPr marL="688975" indent="-679450">
              <a:lnSpc>
                <a:spcPct val="140000"/>
              </a:lnSpc>
            </a:pPr>
            <a:r>
              <a:rPr lang="zh-TW" altLang="en-US" dirty="0">
                <a:latin typeface="Arial" panose="020B0604020202020204" pitchFamily="34" charset="0"/>
              </a:rPr>
              <a:t>（一）不符本要點「貳、版面規定」者。</a:t>
            </a:r>
            <a:endParaRPr lang="en-US" altLang="zh-TW" dirty="0">
              <a:latin typeface="Arial" panose="020B0604020202020204" pitchFamily="34" charset="0"/>
            </a:endParaRPr>
          </a:p>
          <a:p>
            <a:pPr marL="688975" indent="-679450">
              <a:lnSpc>
                <a:spcPct val="140000"/>
              </a:lnSpc>
            </a:pPr>
            <a:r>
              <a:rPr lang="zh-TW" altLang="en-US" dirty="0">
                <a:latin typeface="Arial" panose="020B0604020202020204" pitchFamily="34" charset="0"/>
              </a:rPr>
              <a:t>（二）參考文獻或內文引註格式錯誤者。</a:t>
            </a:r>
            <a:endParaRPr lang="en-US" altLang="zh-TW" dirty="0">
              <a:latin typeface="Arial" panose="020B0604020202020204" pitchFamily="34" charset="0"/>
            </a:endParaRPr>
          </a:p>
          <a:p>
            <a:pPr marL="688975" indent="-679450">
              <a:lnSpc>
                <a:spcPct val="140000"/>
              </a:lnSpc>
            </a:pPr>
            <a:r>
              <a:rPr lang="zh-TW" altLang="en-US" b="1" dirty="0">
                <a:latin typeface="Arial" panose="020B0604020202020204" pitchFamily="34" charset="0"/>
              </a:rPr>
              <a:t>（三）同一處引用參考資料之原文超過 </a:t>
            </a:r>
            <a:r>
              <a:rPr lang="en-US" altLang="zh-TW" b="1" dirty="0">
                <a:latin typeface="Arial" panose="020B0604020202020204" pitchFamily="34" charset="0"/>
              </a:rPr>
              <a:t>50 </a:t>
            </a:r>
            <a:r>
              <a:rPr lang="zh-TW" altLang="en-US" b="1" dirty="0">
                <a:latin typeface="Arial" panose="020B0604020202020204" pitchFamily="34" charset="0"/>
              </a:rPr>
              <a:t>字（不含標點符號），詩文、 歌詞、劇本、法律條文不在此限。 </a:t>
            </a:r>
            <a:endParaRPr lang="en-US" altLang="zh-TW" b="1" dirty="0">
              <a:latin typeface="Arial" panose="020B0604020202020204" pitchFamily="34" charset="0"/>
            </a:endParaRPr>
          </a:p>
          <a:p>
            <a:pPr marL="688975" indent="-679450">
              <a:lnSpc>
                <a:spcPct val="140000"/>
              </a:lnSpc>
            </a:pPr>
            <a:r>
              <a:rPr lang="zh-TW" altLang="en-US" dirty="0">
                <a:latin typeface="Arial" panose="020B0604020202020204" pitchFamily="34" charset="0"/>
              </a:rPr>
              <a:t>（四）未投錯類別，但封面類別寫錯（如史地類寫成歷史類） ，或依規定 段落結構寫作，但段落標題寫錯者（如結論與建議寫成結論、參考 文獻寫成引註資料者</a:t>
            </a:r>
            <a:r>
              <a:rPr lang="en-US" altLang="zh-TW" dirty="0">
                <a:latin typeface="Arial" panose="020B0604020202020204" pitchFamily="34" charset="0"/>
              </a:rPr>
              <a:t>......</a:t>
            </a:r>
            <a:r>
              <a:rPr lang="zh-TW" altLang="en-US" dirty="0">
                <a:latin typeface="Arial" panose="020B0604020202020204" pitchFamily="34" charset="0"/>
              </a:rPr>
              <a:t>） 。 </a:t>
            </a:r>
          </a:p>
        </p:txBody>
      </p:sp>
    </p:spTree>
    <p:extLst>
      <p:ext uri="{BB962C8B-B14F-4D97-AF65-F5344CB8AC3E}">
        <p14:creationId xmlns:p14="http://schemas.microsoft.com/office/powerpoint/2010/main" val="4075256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45</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67063"/>
          <a:stretch/>
        </p:blipFill>
        <p:spPr>
          <a:xfrm>
            <a:off x="7568957" y="102513"/>
            <a:ext cx="1454789" cy="1445120"/>
          </a:xfrm>
          <a:prstGeom prst="rect">
            <a:avLst/>
          </a:prstGeom>
        </p:spPr>
      </p:pic>
      <p:sp>
        <p:nvSpPr>
          <p:cNvPr id="10" name="內容版面配置區 6"/>
          <p:cNvSpPr>
            <a:spLocks noGrp="1"/>
          </p:cNvSpPr>
          <p:nvPr>
            <p:ph idx="1"/>
          </p:nvPr>
        </p:nvSpPr>
        <p:spPr>
          <a:xfrm>
            <a:off x="711954" y="224532"/>
            <a:ext cx="6684812" cy="4568952"/>
          </a:xfrm>
        </p:spPr>
        <p:txBody>
          <a:bodyPr>
            <a:normAutofit/>
          </a:bodyPr>
          <a:lstStyle/>
          <a:p>
            <a:pPr marL="0" indent="0">
              <a:buNone/>
            </a:pPr>
            <a:r>
              <a:rPr lang="zh-TW" altLang="en-US" b="1" dirty="0"/>
              <a:t>摘寫常用於縮減一段較長的文字，可用於濃縮一本書的章節或網路文章的重點，因此摘寫也稱</a:t>
            </a:r>
            <a:r>
              <a:rPr lang="zh-TW" altLang="en-US" b="1" u="sng" dirty="0"/>
              <a:t>摘寫大意</a:t>
            </a:r>
            <a:r>
              <a:rPr lang="zh-TW" altLang="en-US" b="1" dirty="0"/>
              <a:t>或</a:t>
            </a:r>
            <a:r>
              <a:rPr lang="zh-TW" altLang="en-US" b="1" u="sng" dirty="0"/>
              <a:t>摘寫要意</a:t>
            </a:r>
            <a:r>
              <a:rPr lang="zh-TW" altLang="en-US" b="1" dirty="0"/>
              <a:t>，意思是將文章寫成摘要。</a:t>
            </a:r>
          </a:p>
        </p:txBody>
      </p:sp>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553" y="2095717"/>
            <a:ext cx="4088771" cy="3721241"/>
          </a:xfrm>
          <a:prstGeom prst="rect">
            <a:avLst/>
          </a:prstGeom>
        </p:spPr>
      </p:pic>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126046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46</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67063"/>
          <a:stretch/>
        </p:blipFill>
        <p:spPr>
          <a:xfrm>
            <a:off x="7568957" y="102513"/>
            <a:ext cx="1454789" cy="1445120"/>
          </a:xfrm>
          <a:prstGeom prst="rect">
            <a:avLst/>
          </a:prstGeom>
        </p:spPr>
      </p:pic>
      <p:sp>
        <p:nvSpPr>
          <p:cNvPr id="10" name="內容版面配置區 6"/>
          <p:cNvSpPr>
            <a:spLocks noGrp="1"/>
          </p:cNvSpPr>
          <p:nvPr>
            <p:ph idx="1"/>
          </p:nvPr>
        </p:nvSpPr>
        <p:spPr>
          <a:xfrm>
            <a:off x="711954" y="224532"/>
            <a:ext cx="6684812" cy="4568952"/>
          </a:xfrm>
        </p:spPr>
        <p:txBody>
          <a:bodyPr>
            <a:normAutofit/>
          </a:bodyPr>
          <a:lstStyle/>
          <a:p>
            <a:pPr marL="0" indent="0">
              <a:buNone/>
            </a:pPr>
            <a:r>
              <a:rPr lang="zh-TW" altLang="en-US" b="1" dirty="0"/>
              <a:t>摘寫常用於縮減一段較長的文字，可用於濃縮一本書的章節或網路文章的重點，因此摘寫也稱</a:t>
            </a:r>
            <a:r>
              <a:rPr lang="zh-TW" altLang="en-US" b="1" u="sng" dirty="0"/>
              <a:t>摘寫大意</a:t>
            </a:r>
            <a:r>
              <a:rPr lang="zh-TW" altLang="en-US" b="1" dirty="0"/>
              <a:t>或</a:t>
            </a:r>
            <a:r>
              <a:rPr lang="zh-TW" altLang="en-US" b="1" u="sng" dirty="0"/>
              <a:t>摘寫要意</a:t>
            </a:r>
            <a:r>
              <a:rPr lang="zh-TW" altLang="en-US" b="1" dirty="0"/>
              <a:t>，意思是將文章寫成摘要。</a:t>
            </a:r>
          </a:p>
        </p:txBody>
      </p:sp>
      <p:sp>
        <p:nvSpPr>
          <p:cNvPr id="12" name="文字方塊 11"/>
          <p:cNvSpPr txBox="1"/>
          <p:nvPr/>
        </p:nvSpPr>
        <p:spPr>
          <a:xfrm>
            <a:off x="1103989" y="6368421"/>
            <a:ext cx="3935693"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2" name="文字方塊 1"/>
          <p:cNvSpPr txBox="1"/>
          <p:nvPr/>
        </p:nvSpPr>
        <p:spPr>
          <a:xfrm>
            <a:off x="1300766" y="2269013"/>
            <a:ext cx="7512676" cy="1988237"/>
          </a:xfrm>
          <a:prstGeom prst="rect">
            <a:avLst/>
          </a:prstGeom>
          <a:noFill/>
        </p:spPr>
        <p:txBody>
          <a:bodyPr wrap="square" rtlCol="0">
            <a:spAutoFit/>
          </a:bodyPr>
          <a:lstStyle/>
          <a:p>
            <a:pPr>
              <a:lnSpc>
                <a:spcPct val="140000"/>
              </a:lnSpc>
            </a:pPr>
            <a:r>
              <a:rPr lang="zh-TW" altLang="en-US" sz="2200" dirty="0">
                <a:latin typeface="Arial" panose="020B0604020202020204" pitchFamily="34" charset="0"/>
              </a:rPr>
              <a:t>摘寫時應特別注意以下三要件</a:t>
            </a:r>
            <a:r>
              <a:rPr lang="zh-TW" altLang="en-US" dirty="0">
                <a:solidFill>
                  <a:schemeClr val="tx1">
                    <a:lumMod val="50000"/>
                    <a:lumOff val="50000"/>
                  </a:schemeClr>
                </a:solidFill>
                <a:latin typeface="Arial" panose="020B0604020202020204" pitchFamily="34" charset="0"/>
              </a:rPr>
              <a:t>（楊晉綺，</a:t>
            </a:r>
            <a:r>
              <a:rPr lang="en-US" altLang="zh-TW" dirty="0">
                <a:solidFill>
                  <a:schemeClr val="tx1">
                    <a:lumMod val="50000"/>
                    <a:lumOff val="50000"/>
                  </a:schemeClr>
                </a:solidFill>
                <a:latin typeface="Arial" panose="020B0604020202020204" pitchFamily="34" charset="0"/>
              </a:rPr>
              <a:t>2010</a:t>
            </a:r>
            <a:r>
              <a:rPr lang="zh-TW" altLang="en-US" dirty="0">
                <a:solidFill>
                  <a:schemeClr val="tx1">
                    <a:lumMod val="50000"/>
                    <a:lumOff val="50000"/>
                  </a:schemeClr>
                </a:solidFill>
                <a:latin typeface="Arial" panose="020B0604020202020204" pitchFamily="34" charset="0"/>
              </a:rPr>
              <a:t>；</a:t>
            </a:r>
            <a:r>
              <a:rPr lang="en-US" altLang="zh-TW" dirty="0">
                <a:solidFill>
                  <a:schemeClr val="tx1">
                    <a:lumMod val="50000"/>
                    <a:lumOff val="50000"/>
                  </a:schemeClr>
                </a:solidFill>
                <a:latin typeface="Arial" panose="020B0604020202020204" pitchFamily="34" charset="0"/>
              </a:rPr>
              <a:t>Stern, 2007</a:t>
            </a:r>
            <a:r>
              <a:rPr lang="zh-TW" altLang="en-US" dirty="0">
                <a:solidFill>
                  <a:schemeClr val="tx1">
                    <a:lumMod val="50000"/>
                    <a:lumOff val="50000"/>
                  </a:schemeClr>
                </a:solidFill>
                <a:latin typeface="Arial" panose="020B0604020202020204" pitchFamily="34" charset="0"/>
              </a:rPr>
              <a:t>）</a:t>
            </a:r>
            <a:r>
              <a:rPr lang="zh-TW" altLang="en-US" sz="2200" dirty="0">
                <a:latin typeface="Arial" panose="020B0604020202020204" pitchFamily="34" charset="0"/>
              </a:rPr>
              <a:t>：</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使用的文字語氣應盡量中性、字詞意義要精準。</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避免使用過多原文中的字句。</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如果要使用原作者的文字語詞，就應「引述」 。</a:t>
            </a:r>
          </a:p>
        </p:txBody>
      </p:sp>
    </p:spTree>
    <p:extLst>
      <p:ext uri="{BB962C8B-B14F-4D97-AF65-F5344CB8AC3E}">
        <p14:creationId xmlns:p14="http://schemas.microsoft.com/office/powerpoint/2010/main" val="242132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02479"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4" y="329184"/>
            <a:ext cx="8385645" cy="694944"/>
          </a:xfrm>
        </p:spPr>
        <p:txBody>
          <a:bodyPr>
            <a:normAutofit fontScale="90000"/>
          </a:bodyPr>
          <a:lstStyle/>
          <a:p>
            <a:r>
              <a:rPr lang="zh-TW" altLang="en-US" sz="2800" dirty="0"/>
              <a:t>想一想：這段可以怎麼摘寫？</a:t>
            </a:r>
            <a:r>
              <a:rPr lang="zh-TW" altLang="en-US" sz="2000" b="0" dirty="0"/>
              <a:t>（假設畫線字是一定要寫進去的重點）</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15524" y="893312"/>
            <a:ext cx="4363749" cy="5690368"/>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r>
              <a:rPr lang="zh-TW" altLang="en-US" sz="1600" b="1" dirty="0">
                <a:solidFill>
                  <a:schemeClr val="tx1"/>
                </a:solidFill>
              </a:rPr>
              <a:t>走出低谷的蘇東坡</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400" dirty="0">
                <a:solidFill>
                  <a:schemeClr val="tx1"/>
                </a:solidFill>
              </a:rPr>
              <a:t>人生走到這個階段的蘇東坡所面臨人生的</a:t>
            </a:r>
            <a:r>
              <a:rPr lang="zh-TW" altLang="en-US" sz="1400" b="1" u="sng" dirty="0">
                <a:solidFill>
                  <a:schemeClr val="accent1">
                    <a:lumMod val="75000"/>
                  </a:schemeClr>
                </a:solidFill>
              </a:rPr>
              <a:t>第二個危機</a:t>
            </a:r>
            <a:r>
              <a:rPr lang="zh-TW" altLang="en-US" sz="1400" dirty="0">
                <a:solidFill>
                  <a:schemeClr val="tx1"/>
                </a:solidFill>
              </a:rPr>
              <a:t>當然就是「烏臺詩案」。在他被貶謫黃州的頭兩年裡，蘇東坡可以說是陷入了鬱鬱寡歡，且不知人生方向及意義的懸宕期，但為了解決黃州溺嬰的問題所成立的中國第一所孤兒院</a:t>
            </a:r>
            <a:r>
              <a:rPr lang="zh-TW" altLang="en-US" sz="1400" b="1" u="sng" dirty="0">
                <a:solidFill>
                  <a:schemeClr val="accent1">
                    <a:lumMod val="75000"/>
                  </a:schemeClr>
                </a:solidFill>
              </a:rPr>
              <a:t>「雪堂救兒會」</a:t>
            </a:r>
            <a:r>
              <a:rPr lang="zh-TW" altLang="en-US" sz="1400" dirty="0">
                <a:solidFill>
                  <a:schemeClr val="tx1"/>
                </a:solidFill>
              </a:rPr>
              <a:t>，成為他生命中的關鍵事件，並由</a:t>
            </a:r>
            <a:r>
              <a:rPr lang="en-US" altLang="zh-TW" sz="1400" b="1" u="sng" dirty="0">
                <a:solidFill>
                  <a:schemeClr val="accent1">
                    <a:lumMod val="75000"/>
                  </a:schemeClr>
                </a:solidFill>
              </a:rPr>
              <a:t>〈</a:t>
            </a:r>
            <a:r>
              <a:rPr lang="zh-TW" altLang="en-US" sz="1400" b="1" u="sng" dirty="0">
                <a:solidFill>
                  <a:schemeClr val="accent1">
                    <a:lumMod val="75000"/>
                  </a:schemeClr>
                </a:solidFill>
              </a:rPr>
              <a:t>赤壁賦</a:t>
            </a:r>
            <a:r>
              <a:rPr lang="en-US" altLang="zh-TW" sz="1400" b="1" u="sng" dirty="0">
                <a:solidFill>
                  <a:schemeClr val="accent1">
                    <a:lumMod val="75000"/>
                  </a:schemeClr>
                </a:solidFill>
              </a:rPr>
              <a:t>〉</a:t>
            </a:r>
            <a:r>
              <a:rPr lang="zh-TW" altLang="en-US" sz="1400" dirty="0">
                <a:solidFill>
                  <a:schemeClr val="tx1"/>
                </a:solidFill>
              </a:rPr>
              <a:t>中看出其心境的轉折。他下田與農民一同耕種，煮東坡菜羹、東坡魚、東坡肉，他還釀東坡蜜酒。這些種種的行動，似乎可以看出蘇東坡在經歷黃州這個階段的洗禮之後，讓他更</a:t>
            </a:r>
            <a:r>
              <a:rPr lang="zh-TW" altLang="en-US" sz="1400" b="1" u="sng" dirty="0">
                <a:solidFill>
                  <a:schemeClr val="accent1">
                    <a:lumMod val="75000"/>
                  </a:schemeClr>
                </a:solidFill>
              </a:rPr>
              <a:t>關注</a:t>
            </a:r>
            <a:r>
              <a:rPr lang="zh-TW" altLang="en-US" sz="1400" dirty="0">
                <a:solidFill>
                  <a:schemeClr val="tx1"/>
                </a:solidFill>
              </a:rPr>
              <a:t>一些能對</a:t>
            </a:r>
            <a:r>
              <a:rPr lang="zh-TW" altLang="en-US" sz="1400" b="1" u="sng" dirty="0">
                <a:solidFill>
                  <a:schemeClr val="accent1">
                    <a:lumMod val="75000"/>
                  </a:schemeClr>
                </a:solidFill>
              </a:rPr>
              <a:t>人民</a:t>
            </a:r>
            <a:r>
              <a:rPr lang="zh-TW" altLang="en-US" sz="1400" dirty="0">
                <a:solidFill>
                  <a:schemeClr val="tx1"/>
                </a:solidFill>
              </a:rPr>
              <a:t>實際</a:t>
            </a:r>
            <a:r>
              <a:rPr lang="zh-TW" altLang="en-US" sz="1400" b="1" u="sng" dirty="0">
                <a:solidFill>
                  <a:schemeClr val="accent1">
                    <a:lumMod val="75000"/>
                  </a:schemeClr>
                </a:solidFill>
              </a:rPr>
              <a:t>生活</a:t>
            </a:r>
            <a:r>
              <a:rPr lang="zh-TW" altLang="en-US" sz="1400" dirty="0">
                <a:solidFill>
                  <a:schemeClr val="tx1"/>
                </a:solidFill>
              </a:rPr>
              <a:t>產生幫助的事情，而不再只是政策與法令對人民生活的影響，進而讓他在後來即便被貶至儋州都能豁達以對。</a:t>
            </a:r>
            <a:endParaRPr lang="en-US" altLang="zh-TW" sz="1400" dirty="0">
              <a:solidFill>
                <a:schemeClr val="tx1"/>
              </a:solidFill>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r>
              <a:rPr lang="zh-TW" altLang="en-US" sz="1200" dirty="0">
                <a:solidFill>
                  <a:schemeClr val="tx1"/>
                </a:solidFill>
                <a:latin typeface="Arial" panose="020B0604020202020204" pitchFamily="34" charset="0"/>
                <a:cs typeface="Arial" panose="020B0604020202020204" pitchFamily="34" charset="0"/>
              </a:rPr>
              <a:t>文字來源：李威、賴誠斌、丁興祥（</a:t>
            </a:r>
            <a:r>
              <a:rPr lang="en-US" altLang="zh-TW" sz="1200" dirty="0">
                <a:solidFill>
                  <a:schemeClr val="tx1"/>
                </a:solidFill>
                <a:latin typeface="Arial" panose="020B0604020202020204" pitchFamily="34" charset="0"/>
                <a:cs typeface="Arial" panose="020B0604020202020204" pitchFamily="34" charset="0"/>
              </a:rPr>
              <a:t>2018</a:t>
            </a:r>
            <a:r>
              <a:rPr lang="zh-TW" altLang="en-US" sz="1200" dirty="0">
                <a:solidFill>
                  <a:schemeClr val="tx1"/>
                </a:solidFill>
                <a:latin typeface="Arial" panose="020B0604020202020204" pitchFamily="34" charset="0"/>
                <a:cs typeface="Arial" panose="020B0604020202020204" pitchFamily="34" charset="0"/>
              </a:rPr>
              <a:t>）。走出低谷的蘇東坡：談蘇東坡謫居黃州期間人生意義的追尋與轉化。</a:t>
            </a:r>
            <a:r>
              <a:rPr lang="zh-TW" altLang="en-US" sz="1200" b="1" dirty="0">
                <a:solidFill>
                  <a:schemeClr val="tx1"/>
                </a:solidFill>
                <a:latin typeface="Arial" panose="020B0604020202020204" pitchFamily="34" charset="0"/>
                <a:cs typeface="Arial" panose="020B0604020202020204" pitchFamily="34" charset="0"/>
              </a:rPr>
              <a:t>生命敘說與心理傳記學，</a:t>
            </a:r>
            <a:r>
              <a:rPr lang="en-US" altLang="zh-TW" sz="1200" b="1" dirty="0">
                <a:solidFill>
                  <a:schemeClr val="tx1"/>
                </a:solidFill>
                <a:latin typeface="Arial" panose="020B0604020202020204" pitchFamily="34" charset="0"/>
                <a:cs typeface="Arial" panose="020B0604020202020204" pitchFamily="34" charset="0"/>
              </a:rPr>
              <a:t>6</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185-219</a:t>
            </a:r>
            <a:r>
              <a:rPr lang="zh-TW" altLang="en-US" sz="1200" dirty="0">
                <a:solidFill>
                  <a:schemeClr val="tx1"/>
                </a:solidFill>
                <a:latin typeface="Arial" panose="020B0604020202020204" pitchFamily="34" charset="0"/>
                <a:cs typeface="Arial" panose="020B0604020202020204" pitchFamily="34" charset="0"/>
              </a:rPr>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47</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312053" y="859914"/>
            <a:ext cx="3468495"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346733" y="919367"/>
            <a:ext cx="3371478" cy="2800767"/>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cs typeface="Arial" panose="020B0604020202020204" pitchFamily="34" charset="0"/>
              </a:rPr>
              <a:t>摘寫後：</a:t>
            </a:r>
            <a:endParaRPr lang="en-US" altLang="zh-TW" sz="1600" b="1" dirty="0">
              <a:solidFill>
                <a:schemeClr val="accent4"/>
              </a:solidFill>
              <a:latin typeface="Arial" panose="020B0604020202020204" pitchFamily="34" charset="0"/>
              <a:cs typeface="Arial" panose="020B0604020202020204" pitchFamily="34" charset="0"/>
            </a:endParaRPr>
          </a:p>
          <a:p>
            <a:pPr>
              <a:spcBef>
                <a:spcPts val="1200"/>
              </a:spcBef>
            </a:pPr>
            <a:endParaRPr lang="en-US" altLang="zh-TW" sz="1400" dirty="0">
              <a:latin typeface="Arial" panose="020B0604020202020204" pitchFamily="34" charset="0"/>
            </a:endParaRPr>
          </a:p>
          <a:p>
            <a:pPr>
              <a:spcBef>
                <a:spcPts val="1200"/>
              </a:spcBef>
            </a:pPr>
            <a:endParaRPr lang="en-US" altLang="zh-TW" sz="1400" dirty="0">
              <a:latin typeface="Arial" panose="020B0604020202020204" pitchFamily="34" charset="0"/>
              <a:cs typeface="Arial" panose="020B0604020202020204" pitchFamily="34" charset="0"/>
            </a:endParaRPr>
          </a:p>
          <a:p>
            <a:pPr>
              <a:spcBef>
                <a:spcPts val="1200"/>
              </a:spcBef>
            </a:pPr>
            <a:endParaRPr lang="en-US" altLang="zh-TW" sz="1400" dirty="0">
              <a:latin typeface="Arial" panose="020B0604020202020204" pitchFamily="34" charset="0"/>
              <a:cs typeface="Arial" panose="020B0604020202020204" pitchFamily="34" charset="0"/>
            </a:endParaRPr>
          </a:p>
          <a:p>
            <a:pPr>
              <a:spcBef>
                <a:spcPts val="1200"/>
              </a:spcBef>
            </a:pPr>
            <a:endParaRPr lang="en-US" altLang="zh-TW" sz="1400" dirty="0">
              <a:latin typeface="Arial" panose="020B0604020202020204" pitchFamily="34" charset="0"/>
            </a:endParaRPr>
          </a:p>
          <a:p>
            <a:pPr>
              <a:spcBef>
                <a:spcPts val="1200"/>
              </a:spcBef>
            </a:pPr>
            <a:endParaRPr lang="en-US" altLang="zh-TW" sz="1400" dirty="0">
              <a:latin typeface="Arial" panose="020B0604020202020204" pitchFamily="34" charset="0"/>
            </a:endParaRPr>
          </a:p>
          <a:p>
            <a:pPr>
              <a:spcBef>
                <a:spcPts val="1200"/>
              </a:spcBef>
            </a:pPr>
            <a:endParaRPr lang="en-US" altLang="zh-TW" sz="1400" dirty="0">
              <a:latin typeface="Arial" panose="020B0604020202020204" pitchFamily="34" charset="0"/>
            </a:endParaRPr>
          </a:p>
          <a:p>
            <a:endParaRPr lang="en-US" altLang="zh-TW" sz="1600" b="1" dirty="0">
              <a:solidFill>
                <a:schemeClr val="accent4"/>
              </a:solidFill>
              <a:latin typeface="Arial" panose="020B0604020202020204" pitchFamily="34" charset="0"/>
            </a:endParaRPr>
          </a:p>
        </p:txBody>
      </p:sp>
    </p:spTree>
    <p:extLst>
      <p:ext uri="{BB962C8B-B14F-4D97-AF65-F5344CB8AC3E}">
        <p14:creationId xmlns:p14="http://schemas.microsoft.com/office/powerpoint/2010/main" val="2708315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15524" y="893312"/>
            <a:ext cx="4491011" cy="3320879"/>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r>
              <a:rPr lang="zh-TW" altLang="en-US" sz="1600" b="1" dirty="0">
                <a:solidFill>
                  <a:schemeClr val="tx1"/>
                </a:solidFill>
                <a:latin typeface="Arial" panose="020B0604020202020204" pitchFamily="34" charset="0"/>
                <a:cs typeface="Arial" panose="020B0604020202020204" pitchFamily="34" charset="0"/>
              </a:rPr>
              <a:t>你 </a:t>
            </a:r>
            <a:r>
              <a:rPr lang="en-US" altLang="zh-TW" sz="1600" b="1" dirty="0">
                <a:solidFill>
                  <a:schemeClr val="tx1"/>
                </a:solidFill>
                <a:latin typeface="Arial" panose="020B0604020202020204" pitchFamily="34" charset="0"/>
                <a:cs typeface="Arial" panose="020B0604020202020204" pitchFamily="34" charset="0"/>
              </a:rPr>
              <a:t>follow </a:t>
            </a:r>
            <a:r>
              <a:rPr lang="zh-TW" altLang="en-US" sz="1600" b="1" dirty="0">
                <a:solidFill>
                  <a:schemeClr val="tx1"/>
                </a:solidFill>
                <a:latin typeface="Arial" panose="020B0604020202020204" pitchFamily="34" charset="0"/>
                <a:cs typeface="Arial" panose="020B0604020202020204" pitchFamily="34" charset="0"/>
              </a:rPr>
              <a:t>她了嗎？</a:t>
            </a:r>
            <a:endParaRPr lang="en-US" altLang="zh-TW" sz="1600" dirty="0">
              <a:solidFill>
                <a:schemeClr val="tx1"/>
              </a:solidFill>
              <a:latin typeface="Arial" panose="020B0604020202020204" pitchFamily="34" charset="0"/>
              <a:cs typeface="Arial" panose="020B0604020202020204" pitchFamily="34" charset="0"/>
            </a:endParaRPr>
          </a:p>
          <a:p>
            <a:pPr marL="0" indent="0" fontAlgn="base">
              <a:buNone/>
            </a:pPr>
            <a:r>
              <a:rPr lang="zh-TW" altLang="en-US" sz="1600" dirty="0">
                <a:solidFill>
                  <a:schemeClr val="tx1"/>
                </a:solidFill>
                <a:latin typeface="Arial" panose="020B0604020202020204" pitchFamily="34" charset="0"/>
                <a:cs typeface="Arial" panose="020B0604020202020204" pitchFamily="34" charset="0"/>
              </a:rPr>
              <a:t>「網紅」一詞源自</a:t>
            </a:r>
            <a:r>
              <a:rPr lang="zh-TW" altLang="en-US" sz="1600" b="1" u="sng" dirty="0">
                <a:solidFill>
                  <a:schemeClr val="accent1">
                    <a:lumMod val="75000"/>
                  </a:schemeClr>
                </a:solidFill>
                <a:latin typeface="Arial" panose="020B0604020202020204" pitchFamily="34" charset="0"/>
                <a:cs typeface="Arial" panose="020B0604020202020204" pitchFamily="34" charset="0"/>
              </a:rPr>
              <a:t>中國大陸</a:t>
            </a:r>
            <a:r>
              <a:rPr lang="zh-TW" altLang="en-US" sz="1600" dirty="0">
                <a:solidFill>
                  <a:schemeClr val="tx1"/>
                </a:solidFill>
                <a:latin typeface="Arial" panose="020B0604020202020204" pitchFamily="34" charset="0"/>
                <a:cs typeface="Arial" panose="020B0604020202020204" pitchFamily="34" charset="0"/>
              </a:rPr>
              <a:t>，指的是</a:t>
            </a:r>
            <a:r>
              <a:rPr lang="zh-TW" altLang="en-US" sz="1600" b="1" u="sng" dirty="0">
                <a:solidFill>
                  <a:schemeClr val="accent1">
                    <a:lumMod val="75000"/>
                  </a:schemeClr>
                </a:solidFill>
                <a:latin typeface="Arial" panose="020B0604020202020204" pitchFamily="34" charset="0"/>
                <a:cs typeface="Arial" panose="020B0604020202020204" pitchFamily="34" charset="0"/>
              </a:rPr>
              <a:t>粉絲達一定數量</a:t>
            </a:r>
            <a:r>
              <a:rPr lang="zh-TW" altLang="en-US" sz="1600" dirty="0">
                <a:solidFill>
                  <a:schemeClr val="tx1"/>
                </a:solidFill>
                <a:latin typeface="Arial" panose="020B0604020202020204" pitchFamily="34" charset="0"/>
                <a:cs typeface="Arial" panose="020B0604020202020204" pitchFamily="34" charset="0"/>
              </a:rPr>
              <a:t>的網路紅人，他們可以是 各領域的達人、高顏質的年輕男女和風格鮮明的</a:t>
            </a:r>
            <a:r>
              <a:rPr lang="zh-TW" altLang="en-US" sz="1600" b="1" u="sng" dirty="0">
                <a:solidFill>
                  <a:schemeClr val="accent1">
                    <a:lumMod val="75000"/>
                  </a:schemeClr>
                </a:solidFill>
                <a:latin typeface="Arial" panose="020B0604020202020204" pitchFamily="34" charset="0"/>
                <a:cs typeface="Arial" panose="020B0604020202020204" pitchFamily="34" charset="0"/>
              </a:rPr>
              <a:t>意見領袖</a:t>
            </a:r>
            <a:r>
              <a:rPr lang="zh-TW" altLang="en-US" sz="1600" dirty="0">
                <a:solidFill>
                  <a:schemeClr val="tx1"/>
                </a:solidFill>
                <a:latin typeface="Arial" panose="020B0604020202020204" pitchFamily="34" charset="0"/>
                <a:cs typeface="Arial" panose="020B0604020202020204" pitchFamily="34" charset="0"/>
              </a:rPr>
              <a:t>。他們擅長於</a:t>
            </a:r>
            <a:r>
              <a:rPr lang="zh-TW" altLang="en-US" sz="1600" b="1" u="sng" dirty="0">
                <a:solidFill>
                  <a:schemeClr val="accent1">
                    <a:lumMod val="75000"/>
                  </a:schemeClr>
                </a:solidFill>
                <a:latin typeface="Arial" panose="020B0604020202020204" pitchFamily="34" charset="0"/>
                <a:cs typeface="Arial" panose="020B0604020202020204" pitchFamily="34" charset="0"/>
              </a:rPr>
              <a:t>社群平台</a:t>
            </a:r>
            <a:r>
              <a:rPr lang="zh-TW" altLang="en-US" sz="1600" dirty="0">
                <a:solidFill>
                  <a:schemeClr val="tx1"/>
                </a:solidFill>
                <a:latin typeface="Arial" panose="020B0604020202020204" pitchFamily="34" charset="0"/>
                <a:cs typeface="Arial" panose="020B0604020202020204" pitchFamily="34" charset="0"/>
              </a:rPr>
              <a:t>上如 </a:t>
            </a:r>
            <a:r>
              <a:rPr lang="en-US" altLang="zh-TW" sz="1600" dirty="0">
                <a:solidFill>
                  <a:schemeClr val="tx1"/>
                </a:solidFill>
                <a:latin typeface="Arial" panose="020B0604020202020204" pitchFamily="34" charset="0"/>
                <a:cs typeface="Arial" panose="020B0604020202020204" pitchFamily="34" charset="0"/>
              </a:rPr>
              <a:t>FB</a:t>
            </a:r>
            <a:r>
              <a:rPr lang="zh-TW" altLang="en-US" sz="1600" dirty="0">
                <a:solidFill>
                  <a:schemeClr val="tx1"/>
                </a:solidFill>
                <a:latin typeface="Arial" panose="020B0604020202020204" pitchFamily="34" charset="0"/>
                <a:cs typeface="Arial" panose="020B0604020202020204" pitchFamily="34" charset="0"/>
              </a:rPr>
              <a:t>、</a:t>
            </a:r>
            <a:r>
              <a:rPr lang="en-US" altLang="zh-TW" sz="1600" dirty="0">
                <a:solidFill>
                  <a:schemeClr val="tx1"/>
                </a:solidFill>
                <a:latin typeface="Arial" panose="020B0604020202020204" pitchFamily="34" charset="0"/>
                <a:cs typeface="Arial" panose="020B0604020202020204" pitchFamily="34" charset="0"/>
              </a:rPr>
              <a:t>Instagram</a:t>
            </a:r>
            <a:r>
              <a:rPr lang="zh-TW" altLang="en-US" sz="1600" dirty="0">
                <a:solidFill>
                  <a:schemeClr val="tx1"/>
                </a:solidFill>
                <a:latin typeface="Arial" panose="020B0604020202020204" pitchFamily="34" charset="0"/>
                <a:cs typeface="Arial" panose="020B0604020202020204" pitchFamily="34" charset="0"/>
              </a:rPr>
              <a:t>、</a:t>
            </a:r>
            <a:r>
              <a:rPr lang="en-US" altLang="zh-TW" sz="1600" dirty="0">
                <a:solidFill>
                  <a:schemeClr val="tx1"/>
                </a:solidFill>
                <a:latin typeface="Arial" panose="020B0604020202020204" pitchFamily="34" charset="0"/>
                <a:cs typeface="Arial" panose="020B0604020202020204" pitchFamily="34" charset="0"/>
              </a:rPr>
              <a:t>YouTube </a:t>
            </a:r>
            <a:r>
              <a:rPr lang="zh-TW" altLang="en-US" sz="1600" dirty="0">
                <a:solidFill>
                  <a:schemeClr val="tx1"/>
                </a:solidFill>
                <a:latin typeface="Arial" panose="020B0604020202020204" pitchFamily="34" charset="0"/>
                <a:cs typeface="Arial" panose="020B0604020202020204" pitchFamily="34" charset="0"/>
              </a:rPr>
              <a:t>以豐富的影像呈現自己，長時間下來累積大量粉絲追蹤成為素人明星。大眾普遍對於網紅的</a:t>
            </a:r>
            <a:r>
              <a:rPr lang="zh-TW" altLang="en-US" sz="1600" b="1" u="sng" dirty="0">
                <a:solidFill>
                  <a:schemeClr val="accent1">
                    <a:lumMod val="75000"/>
                  </a:schemeClr>
                </a:solidFill>
                <a:latin typeface="Arial" panose="020B0604020202020204" pitchFamily="34" charset="0"/>
                <a:cs typeface="Arial" panose="020B0604020202020204" pitchFamily="34" charset="0"/>
              </a:rPr>
              <a:t>刻板印象</a:t>
            </a:r>
            <a:r>
              <a:rPr lang="zh-TW" altLang="en-US" sz="1600" dirty="0">
                <a:solidFill>
                  <a:schemeClr val="tx1"/>
                </a:solidFill>
                <a:latin typeface="Arial" panose="020B0604020202020204" pitchFamily="34" charset="0"/>
                <a:cs typeface="Arial" panose="020B0604020202020204" pitchFamily="34" charset="0"/>
              </a:rPr>
              <a:t>有：顏質高、敢做自己、有個人特色、受廠商贊助等等。能做好玩的事、受粉絲的景仰，還伴隨滾滾而來的</a:t>
            </a:r>
            <a:r>
              <a:rPr lang="zh-TW" altLang="en-US" sz="1600" b="1" u="sng" dirty="0">
                <a:solidFill>
                  <a:schemeClr val="accent1">
                    <a:lumMod val="75000"/>
                  </a:schemeClr>
                </a:solidFill>
                <a:latin typeface="Arial" panose="020B0604020202020204" pitchFamily="34" charset="0"/>
                <a:cs typeface="Arial" panose="020B0604020202020204" pitchFamily="34" charset="0"/>
              </a:rPr>
              <a:t>財源</a:t>
            </a:r>
            <a:r>
              <a:rPr lang="zh-TW" altLang="en-US" sz="1600" dirty="0">
                <a:solidFill>
                  <a:schemeClr val="tx1"/>
                </a:solidFill>
                <a:latin typeface="Arial" panose="020B0604020202020204" pitchFamily="34" charset="0"/>
                <a:cs typeface="Arial" panose="020B0604020202020204" pitchFamily="34" charset="0"/>
              </a:rPr>
              <a:t>，是許多時下年輕人所夢寐以求的。</a:t>
            </a: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0"/>
              </a:spcBef>
              <a:buNone/>
            </a:pPr>
            <a:r>
              <a:rPr lang="zh-TW" altLang="en-US" sz="1200" dirty="0">
                <a:solidFill>
                  <a:schemeClr val="tx1"/>
                </a:solidFill>
                <a:latin typeface="Arial" panose="020B0604020202020204" pitchFamily="34" charset="0"/>
                <a:cs typeface="Arial" panose="020B0604020202020204" pitchFamily="34" charset="0"/>
              </a:rPr>
              <a:t>文字來源：劉雨涵（</a:t>
            </a:r>
            <a:r>
              <a:rPr lang="en-US" altLang="zh-TW" sz="1200" dirty="0">
                <a:solidFill>
                  <a:schemeClr val="tx1"/>
                </a:solidFill>
                <a:latin typeface="Arial" panose="020B0604020202020204" pitchFamily="34" charset="0"/>
                <a:cs typeface="Arial" panose="020B0604020202020204" pitchFamily="34" charset="0"/>
              </a:rPr>
              <a:t>2018</a:t>
            </a:r>
            <a:r>
              <a:rPr lang="zh-TW" altLang="en-US" sz="1200" dirty="0">
                <a:solidFill>
                  <a:schemeClr val="tx1"/>
                </a:solidFill>
                <a:latin typeface="Arial" panose="020B0604020202020204" pitchFamily="34" charset="0"/>
                <a:cs typeface="Arial" panose="020B0604020202020204" pitchFamily="34" charset="0"/>
              </a:rPr>
              <a:t>）。你 </a:t>
            </a:r>
            <a:r>
              <a:rPr lang="en-US" altLang="zh-TW" sz="1200" dirty="0">
                <a:solidFill>
                  <a:schemeClr val="tx1"/>
                </a:solidFill>
                <a:latin typeface="Arial" panose="020B0604020202020204" pitchFamily="34" charset="0"/>
                <a:cs typeface="Arial" panose="020B0604020202020204" pitchFamily="34" charset="0"/>
              </a:rPr>
              <a:t>follow</a:t>
            </a:r>
            <a:r>
              <a:rPr lang="zh-TW" altLang="en-US" sz="1200" dirty="0">
                <a:solidFill>
                  <a:schemeClr val="tx1"/>
                </a:solidFill>
                <a:latin typeface="Arial" panose="020B0604020202020204" pitchFamily="34" charset="0"/>
                <a:cs typeface="Arial" panose="020B0604020202020204" pitchFamily="34" charset="0"/>
              </a:rPr>
              <a:t> 她了嗎？</a:t>
            </a:r>
            <a:r>
              <a:rPr lang="en-US" altLang="zh-TW" sz="1200" dirty="0">
                <a:solidFill>
                  <a:schemeClr val="tx1"/>
                </a:solidFill>
                <a:latin typeface="Arial" panose="020B0604020202020204" pitchFamily="34" charset="0"/>
                <a:cs typeface="Arial" panose="020B0604020202020204" pitchFamily="34" charset="0"/>
              </a:rPr>
              <a:t>Instagram </a:t>
            </a:r>
            <a:r>
              <a:rPr lang="zh-TW" altLang="en-US" sz="1200" dirty="0">
                <a:solidFill>
                  <a:schemeClr val="tx1"/>
                </a:solidFill>
                <a:latin typeface="Arial" panose="020B0604020202020204" pitchFamily="34" charset="0"/>
                <a:cs typeface="Arial" panose="020B0604020202020204" pitchFamily="34" charset="0"/>
              </a:rPr>
              <a:t>網紅的人類學觀察。</a:t>
            </a:r>
            <a:r>
              <a:rPr lang="zh-TW" altLang="en-US" sz="1200" b="1" dirty="0">
                <a:solidFill>
                  <a:schemeClr val="tx1"/>
                </a:solidFill>
                <a:latin typeface="Arial" panose="020B0604020202020204" pitchFamily="34" charset="0"/>
                <a:cs typeface="Arial" panose="020B0604020202020204" pitchFamily="34" charset="0"/>
              </a:rPr>
              <a:t>民族學研究所資料彙編，</a:t>
            </a:r>
            <a:r>
              <a:rPr lang="en-US" altLang="zh-TW" sz="1200" b="1" dirty="0">
                <a:solidFill>
                  <a:schemeClr val="tx1"/>
                </a:solidFill>
                <a:latin typeface="Arial" panose="020B0604020202020204" pitchFamily="34" charset="0"/>
                <a:cs typeface="Arial" panose="020B0604020202020204" pitchFamily="34" charset="0"/>
              </a:rPr>
              <a:t>26</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1-34</a:t>
            </a:r>
            <a:r>
              <a:rPr lang="zh-TW" altLang="en-US" sz="1200" dirty="0">
                <a:solidFill>
                  <a:schemeClr val="tx1"/>
                </a:solidFill>
                <a:latin typeface="Arial" panose="020B0604020202020204" pitchFamily="34" charset="0"/>
                <a:cs typeface="Arial" panose="020B0604020202020204" pitchFamily="34" charset="0"/>
              </a:rPr>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48</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463679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328939" cy="338554"/>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摘寫後：</a:t>
            </a:r>
            <a:endParaRPr lang="en-US" altLang="zh-TW" sz="1600" b="1" dirty="0">
              <a:solidFill>
                <a:schemeClr val="accent4"/>
              </a:solidFill>
              <a:latin typeface="Arial" panose="020B0604020202020204" pitchFamily="34" charset="0"/>
            </a:endParaRPr>
          </a:p>
        </p:txBody>
      </p:sp>
      <p:sp>
        <p:nvSpPr>
          <p:cNvPr id="11"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8310582" cy="694944"/>
          </a:xfrm>
        </p:spPr>
        <p:txBody>
          <a:bodyPr>
            <a:normAutofit fontScale="90000"/>
          </a:bodyPr>
          <a:lstStyle/>
          <a:p>
            <a:r>
              <a:rPr lang="zh-TW" altLang="en-US" sz="2800" dirty="0"/>
              <a:t>想一想：這段可以怎麼摘寫？</a:t>
            </a:r>
            <a:r>
              <a:rPr lang="zh-TW" altLang="en-US" sz="2000" b="0" dirty="0">
                <a:solidFill>
                  <a:srgbClr val="4A2318"/>
                </a:solidFill>
              </a:rPr>
              <a:t>（假設畫線字是一定要寫進去的重點）</a:t>
            </a:r>
            <a:endParaRPr lang="zh-TW" altLang="en-US" sz="2800" dirty="0"/>
          </a:p>
        </p:txBody>
      </p:sp>
    </p:spTree>
    <p:extLst>
      <p:ext uri="{BB962C8B-B14F-4D97-AF65-F5344CB8AC3E}">
        <p14:creationId xmlns:p14="http://schemas.microsoft.com/office/powerpoint/2010/main" val="3320365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49</a:t>
            </a:fld>
            <a:endParaRPr lang="en-US"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33584" r="33927"/>
          <a:stretch/>
        </p:blipFill>
        <p:spPr>
          <a:xfrm>
            <a:off x="7588706" y="107864"/>
            <a:ext cx="1435039" cy="1445120"/>
          </a:xfrm>
          <a:prstGeom prst="rect">
            <a:avLst/>
          </a:prstGeom>
        </p:spPr>
      </p:pic>
      <p:sp>
        <p:nvSpPr>
          <p:cNvPr id="9" name="內容版面配置區 6"/>
          <p:cNvSpPr txBox="1">
            <a:spLocks/>
          </p:cNvSpPr>
          <p:nvPr/>
        </p:nvSpPr>
        <p:spPr>
          <a:xfrm>
            <a:off x="711954" y="224532"/>
            <a:ext cx="6684812" cy="4568952"/>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zh-TW" altLang="en-US" b="1" dirty="0"/>
              <a:t>是一種引用他人資料時，用自己的話重新詮釋他人資料的寫作方法。也就是說，作者必須用自己的觀點去表達原文意涵</a:t>
            </a:r>
          </a:p>
        </p:txBody>
      </p:sp>
      <p:sp>
        <p:nvSpPr>
          <p:cNvPr id="11" name="文字方塊 10"/>
          <p:cNvSpPr txBox="1"/>
          <p:nvPr/>
        </p:nvSpPr>
        <p:spPr>
          <a:xfrm>
            <a:off x="1300766" y="2269013"/>
            <a:ext cx="7512676" cy="1988237"/>
          </a:xfrm>
          <a:prstGeom prst="rect">
            <a:avLst/>
          </a:prstGeom>
          <a:noFill/>
        </p:spPr>
        <p:txBody>
          <a:bodyPr wrap="square" rtlCol="0">
            <a:spAutoFit/>
          </a:bodyPr>
          <a:lstStyle/>
          <a:p>
            <a:pPr>
              <a:lnSpc>
                <a:spcPct val="140000"/>
              </a:lnSpc>
            </a:pPr>
            <a:r>
              <a:rPr lang="zh-TW" altLang="en-US" sz="2200" dirty="0">
                <a:latin typeface="Arial" panose="020B0604020202020204" pitchFamily="34" charset="0"/>
              </a:rPr>
              <a:t>改寫時應特別注意以下三要件：</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忠實地反映本文意見。</a:t>
            </a: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加上引用者自己的說明。</a:t>
            </a: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保留被引用文章的原作者論點、不可扭曲偏頗。</a:t>
            </a:r>
          </a:p>
        </p:txBody>
      </p:sp>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41367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C54A-F5A3-8447-9B00-AA71B4F3CBF5}"/>
              </a:ext>
            </a:extLst>
          </p:cNvPr>
          <p:cNvSpPr>
            <a:spLocks noGrp="1"/>
          </p:cNvSpPr>
          <p:nvPr>
            <p:ph type="title"/>
          </p:nvPr>
        </p:nvSpPr>
        <p:spPr/>
        <p:txBody>
          <a:bodyPr/>
          <a:lstStyle/>
          <a:p>
            <a:r>
              <a:rPr lang="zh-TW" altLang="en-US" dirty="0"/>
              <a:t>從做小論文，你可以學到甚麼？</a:t>
            </a:r>
            <a:endParaRPr lang="en-US" dirty="0"/>
          </a:p>
        </p:txBody>
      </p:sp>
      <p:sp>
        <p:nvSpPr>
          <p:cNvPr id="3" name="Content Placeholder 2">
            <a:extLst>
              <a:ext uri="{FF2B5EF4-FFF2-40B4-BE49-F238E27FC236}">
                <a16:creationId xmlns:a16="http://schemas.microsoft.com/office/drawing/2014/main" id="{F2934EB5-8637-BB4E-B033-83D4BC458B24}"/>
              </a:ext>
            </a:extLst>
          </p:cNvPr>
          <p:cNvSpPr>
            <a:spLocks noGrp="1"/>
          </p:cNvSpPr>
          <p:nvPr>
            <p:ph idx="1"/>
          </p:nvPr>
        </p:nvSpPr>
        <p:spPr>
          <a:xfrm>
            <a:off x="1028700" y="1025127"/>
            <a:ext cx="7200900" cy="5011987"/>
          </a:xfrm>
        </p:spPr>
        <p:txBody>
          <a:bodyPr>
            <a:normAutofit/>
          </a:bodyPr>
          <a:lstStyle/>
          <a:p>
            <a:r>
              <a:rPr lang="zh-TW" altLang="en-US" dirty="0"/>
              <a:t>廣泛</a:t>
            </a:r>
            <a:r>
              <a:rPr lang="en-US" altLang="zh-TW" dirty="0"/>
              <a:t>_______________</a:t>
            </a:r>
            <a:endParaRPr lang="zh-TW" altLang="en-US" b="1" dirty="0">
              <a:solidFill>
                <a:srgbClr val="0066CC"/>
              </a:solidFill>
            </a:endParaRPr>
          </a:p>
          <a:p>
            <a:pPr lvl="1"/>
            <a:r>
              <a:rPr lang="zh-TW" altLang="en-US" dirty="0"/>
              <a:t>學會利用圖書館與網路資源去蒐集與整理資料 </a:t>
            </a:r>
          </a:p>
          <a:p>
            <a:r>
              <a:rPr lang="zh-TW" altLang="en-US" dirty="0"/>
              <a:t>學習</a:t>
            </a:r>
            <a:r>
              <a:rPr lang="en-US" altLang="zh-TW" dirty="0"/>
              <a:t>_______________</a:t>
            </a:r>
            <a:r>
              <a:rPr lang="zh-TW" altLang="en-US" dirty="0"/>
              <a:t>與</a:t>
            </a:r>
            <a:r>
              <a:rPr lang="zh-TW" altLang="en-US" b="1" dirty="0">
                <a:solidFill>
                  <a:srgbClr val="4A2318"/>
                </a:solidFill>
              </a:rPr>
              <a:t>批判思考</a:t>
            </a:r>
            <a:r>
              <a:rPr lang="zh-TW" altLang="en-US" dirty="0">
                <a:solidFill>
                  <a:srgbClr val="4A2318"/>
                </a:solidFill>
              </a:rPr>
              <a:t>的能力</a:t>
            </a:r>
            <a:endParaRPr lang="en-US" altLang="zh-TW" dirty="0">
              <a:solidFill>
                <a:srgbClr val="4A2318"/>
              </a:solidFill>
            </a:endParaRPr>
          </a:p>
          <a:p>
            <a:pPr lvl="1"/>
            <a:r>
              <a:rPr lang="zh-TW" altLang="en-US" dirty="0"/>
              <a:t>培養分析綜合、合作溝通表達、問題解決的能力 </a:t>
            </a:r>
          </a:p>
          <a:p>
            <a:r>
              <a:rPr lang="zh-TW" altLang="en-US" dirty="0"/>
              <a:t>瞭解</a:t>
            </a:r>
            <a:r>
              <a:rPr lang="en-US" altLang="zh-TW" b="1" dirty="0"/>
              <a:t>__________________________</a:t>
            </a:r>
            <a:r>
              <a:rPr lang="zh-TW" altLang="en-US" dirty="0"/>
              <a:t>與研究方法</a:t>
            </a:r>
            <a:endParaRPr lang="en-US" altLang="zh-TW" dirty="0"/>
          </a:p>
          <a:p>
            <a:pPr lvl="1"/>
            <a:r>
              <a:rPr lang="en-US" altLang="zh-TW" dirty="0"/>
              <a:t>________________________________________</a:t>
            </a:r>
          </a:p>
          <a:p>
            <a:pPr lvl="1"/>
            <a:r>
              <a:rPr lang="en-US" altLang="zh-TW" dirty="0"/>
              <a:t>________________________________________</a:t>
            </a:r>
          </a:p>
          <a:p>
            <a:pPr lvl="1"/>
            <a:r>
              <a:rPr lang="zh-TW" altLang="en-US" dirty="0"/>
              <a:t>產出讀書報告、學習筆記或研究成果 </a:t>
            </a:r>
          </a:p>
          <a:p>
            <a:r>
              <a:rPr lang="zh-TW" altLang="en-US" dirty="0"/>
              <a:t>參加發表或比賽，甚至得獎，做為大學入學備審資料</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5</a:t>
            </a:fld>
            <a:endParaRPr lang="en-US" dirty="0"/>
          </a:p>
        </p:txBody>
      </p:sp>
      <p:sp>
        <p:nvSpPr>
          <p:cNvPr id="6" name="文字方塊 5"/>
          <p:cNvSpPr txBox="1"/>
          <p:nvPr/>
        </p:nvSpPr>
        <p:spPr>
          <a:xfrm>
            <a:off x="1103989" y="6368421"/>
            <a:ext cx="221426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改寫自：黃馨瑩（</a:t>
            </a:r>
            <a:r>
              <a:rPr lang="en-US" altLang="zh-TW" sz="1400" dirty="0">
                <a:solidFill>
                  <a:schemeClr val="tx1">
                    <a:lumMod val="50000"/>
                    <a:lumOff val="50000"/>
                  </a:schemeClr>
                </a:solidFill>
                <a:latin typeface="Arial" panose="020B0604020202020204" pitchFamily="34" charset="0"/>
              </a:rPr>
              <a:t>2015</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185106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50</a:t>
            </a:fld>
            <a:endParaRPr lang="en-US"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33584" r="33927"/>
          <a:stretch/>
        </p:blipFill>
        <p:spPr>
          <a:xfrm>
            <a:off x="7588706" y="107864"/>
            <a:ext cx="1435039" cy="1445120"/>
          </a:xfrm>
          <a:prstGeom prst="rect">
            <a:avLst/>
          </a:prstGeom>
        </p:spPr>
      </p:pic>
      <p:sp>
        <p:nvSpPr>
          <p:cNvPr id="9" name="內容版面配置區 6"/>
          <p:cNvSpPr txBox="1">
            <a:spLocks/>
          </p:cNvSpPr>
          <p:nvPr/>
        </p:nvSpPr>
        <p:spPr>
          <a:xfrm>
            <a:off x="711954" y="224532"/>
            <a:ext cx="6684812" cy="4568952"/>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zh-TW" altLang="en-US" b="1" dirty="0"/>
              <a:t>是一種引用他人資料時，用自己的話重新詮釋他人資料的寫作方法。也就是說，作者必須用自己的觀點去表達原文意涵</a:t>
            </a:r>
          </a:p>
        </p:txBody>
      </p:sp>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7643" y="1881909"/>
            <a:ext cx="5304324" cy="3957327"/>
          </a:xfrm>
          <a:prstGeom prst="rect">
            <a:avLst/>
          </a:prstGeom>
        </p:spPr>
      </p:pic>
    </p:spTree>
    <p:extLst>
      <p:ext uri="{BB962C8B-B14F-4D97-AF65-F5344CB8AC3E}">
        <p14:creationId xmlns:p14="http://schemas.microsoft.com/office/powerpoint/2010/main" val="2288023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040187"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想一想：這是不是有效的改寫？</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87086" y="893312"/>
            <a:ext cx="3987064" cy="4370451"/>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600" dirty="0">
                <a:solidFill>
                  <a:schemeClr val="tx1"/>
                </a:solidFill>
              </a:rPr>
              <a:t>許多人以為人口老化的原因為壽命延長，使得老年人的相對數量增加；我們歷年來的分析早已指出，所謂壽命延長指的是死亡率下降，而死亡率下降的主要受 益者為容易受環境影響的嬰幼人口，不是已經淘汰剩餘的中老年人口，所以日治時期以來的死亡率下降使得人口趨向年輕化，戰後生育率之下降才是人口老化的主因，生育率降幅愈大則老化愈快。更進一步而言，在生命表的計算上，幼年人口死亡率下降的效果累計到老年，而老年人口的死亡率下降則效果僅止於老年人口，其數量相對於嬰幼人口也較小，對整體人口的影響不大。</a:t>
            </a:r>
            <a:endParaRPr lang="en-US" altLang="zh-TW" sz="1600" dirty="0">
              <a:solidFill>
                <a:schemeClr val="tx1"/>
              </a:solidFill>
            </a:endParaRPr>
          </a:p>
          <a:p>
            <a:pPr marL="0" indent="0" algn="just" fontAlgn="base">
              <a:spcBef>
                <a:spcPts val="500"/>
              </a:spcBef>
              <a:buNone/>
            </a:pPr>
            <a:endParaRPr lang="en-US" altLang="zh-TW" sz="1200" dirty="0">
              <a:solidFill>
                <a:schemeClr val="tx1"/>
              </a:solidFill>
            </a:endParaRPr>
          </a:p>
          <a:p>
            <a:pPr marL="0" indent="0" algn="just" fontAlgn="base">
              <a:spcBef>
                <a:spcPts val="500"/>
              </a:spcBef>
              <a:buNone/>
            </a:pPr>
            <a:endParaRPr lang="en-US" altLang="zh-TW" sz="1200" dirty="0">
              <a:solidFill>
                <a:schemeClr val="tx1"/>
              </a:solidFill>
            </a:endParaRPr>
          </a:p>
          <a:p>
            <a:pPr marL="0" indent="0" algn="just" fontAlgn="base">
              <a:spcBef>
                <a:spcPts val="500"/>
              </a:spcBef>
              <a:buNone/>
            </a:pPr>
            <a:r>
              <a:rPr lang="zh-TW" altLang="en-US" sz="1100" dirty="0">
                <a:solidFill>
                  <a:schemeClr val="tx1"/>
                </a:solidFill>
                <a:latin typeface="Arial" panose="020B0604020202020204" pitchFamily="34" charset="0"/>
                <a:cs typeface="Arial" panose="020B0604020202020204" pitchFamily="34" charset="0"/>
              </a:rPr>
              <a:t>文字來源：陳寬政、林子瑜、邱毅潔、紀筱涵（</a:t>
            </a:r>
            <a:r>
              <a:rPr lang="en-US" altLang="zh-TW" sz="1100" dirty="0">
                <a:solidFill>
                  <a:schemeClr val="tx1"/>
                </a:solidFill>
                <a:latin typeface="Arial" panose="020B0604020202020204" pitchFamily="34" charset="0"/>
                <a:cs typeface="Arial" panose="020B0604020202020204" pitchFamily="34" charset="0"/>
              </a:rPr>
              <a:t>2009</a:t>
            </a:r>
            <a:r>
              <a:rPr lang="zh-TW" altLang="en-US" sz="1100" dirty="0">
                <a:solidFill>
                  <a:schemeClr val="tx1"/>
                </a:solidFill>
                <a:latin typeface="Arial" panose="020B0604020202020204" pitchFamily="34" charset="0"/>
                <a:cs typeface="Arial" panose="020B0604020202020204" pitchFamily="34" charset="0"/>
              </a:rPr>
              <a:t>）。人口老化、疾病擴張、與健保醫療費用。</a:t>
            </a:r>
            <a:r>
              <a:rPr lang="zh-TW" altLang="en-US" sz="1100" b="1" dirty="0">
                <a:solidFill>
                  <a:schemeClr val="tx1"/>
                </a:solidFill>
                <a:latin typeface="Arial" panose="020B0604020202020204" pitchFamily="34" charset="0"/>
                <a:cs typeface="Arial" panose="020B0604020202020204" pitchFamily="34" charset="0"/>
              </a:rPr>
              <a:t>人口學刊，</a:t>
            </a:r>
            <a:r>
              <a:rPr lang="en-US" altLang="zh-TW" sz="1100" b="1" dirty="0">
                <a:solidFill>
                  <a:schemeClr val="tx1"/>
                </a:solidFill>
                <a:latin typeface="Arial" panose="020B0604020202020204" pitchFamily="34" charset="0"/>
                <a:cs typeface="Arial" panose="020B0604020202020204" pitchFamily="34" charset="0"/>
              </a:rPr>
              <a:t>39</a:t>
            </a:r>
            <a:r>
              <a:rPr lang="zh-TW" altLang="en-US" sz="1100" dirty="0">
                <a:solidFill>
                  <a:schemeClr val="tx1"/>
                </a:solidFill>
                <a:latin typeface="Arial" panose="020B0604020202020204" pitchFamily="34" charset="0"/>
                <a:cs typeface="Arial" panose="020B0604020202020204" pitchFamily="34" charset="0"/>
              </a:rPr>
              <a:t>，</a:t>
            </a:r>
            <a:r>
              <a:rPr lang="en-US" altLang="zh-TW" sz="1100" dirty="0">
                <a:solidFill>
                  <a:schemeClr val="tx1"/>
                </a:solidFill>
                <a:latin typeface="Arial" panose="020B0604020202020204" pitchFamily="34" charset="0"/>
                <a:cs typeface="Arial" panose="020B0604020202020204" pitchFamily="34" charset="0"/>
              </a:rPr>
              <a:t>59-83</a:t>
            </a:r>
            <a:r>
              <a:rPr lang="zh-TW" altLang="en-US" sz="1100" dirty="0">
                <a:solidFill>
                  <a:schemeClr val="tx1"/>
                </a:solidFill>
                <a:latin typeface="Arial" panose="020B0604020202020204" pitchFamily="34" charset="0"/>
                <a:cs typeface="Arial" panose="020B0604020202020204" pitchFamily="34" charset="0"/>
              </a:rPr>
              <a:t>。</a:t>
            </a:r>
            <a:endParaRPr lang="en-US" altLang="zh-TW" sz="11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51</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4977517" y="859914"/>
            <a:ext cx="3803031"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025224" y="940148"/>
            <a:ext cx="3755323" cy="4602286"/>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fontAlgn="base">
              <a:lnSpc>
                <a:spcPct val="120000"/>
              </a:lnSpc>
              <a:spcBef>
                <a:spcPts val="500"/>
              </a:spcBef>
            </a:pPr>
            <a:r>
              <a:rPr lang="zh-TW" altLang="en-US" sz="1600" dirty="0">
                <a:latin typeface="Arial" panose="020B0604020202020204" pitchFamily="34" charset="0"/>
              </a:rPr>
              <a:t>有些人以為人口老化的原因為壽命延長，使得老年人的相對數量增多；我們過去以來的分析已指出，所謂壽命延長指的是</a:t>
            </a:r>
            <a:r>
              <a:rPr lang="zh-TW" altLang="en-US" sz="1600" dirty="0">
                <a:latin typeface="+mn-ea"/>
              </a:rPr>
              <a:t>死亡率</a:t>
            </a:r>
            <a:r>
              <a:rPr lang="zh-TW" altLang="en-US" sz="1600" dirty="0">
                <a:latin typeface="Arial" panose="020B0604020202020204" pitchFamily="34" charset="0"/>
              </a:rPr>
              <a:t>下降，而死亡率下降的主要受益者為容易受環境影響的嬰幼人口，不是已經淘汰剩餘的中老年人口，所以日治時期以來之死亡率下降使得人口趨向年輕化，戰後生育率之下降才是人口老化的主因，生育率降幅愈大則老化愈快。另一角度言，在生命表的計算上，幼年人口死亡率下降的效果累計到老年，而老年人口的死亡率下降則效果僅止於老年人口，其數量相對於嬰幼人口也較小，對整體人口的影響不大。</a:t>
            </a:r>
            <a:endParaRPr lang="en-US" altLang="zh-TW" sz="1600" dirty="0">
              <a:latin typeface="Arial" panose="020B0604020202020204" pitchFamily="34" charset="0"/>
            </a:endParaRPr>
          </a:p>
        </p:txBody>
      </p:sp>
    </p:spTree>
    <p:extLst>
      <p:ext uri="{BB962C8B-B14F-4D97-AF65-F5344CB8AC3E}">
        <p14:creationId xmlns:p14="http://schemas.microsoft.com/office/powerpoint/2010/main" val="2296812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040187"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想一想：這是不是有效的改寫？</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87086" y="893312"/>
            <a:ext cx="3987064" cy="4370451"/>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600" dirty="0">
                <a:solidFill>
                  <a:schemeClr val="tx1"/>
                </a:solidFill>
              </a:rPr>
              <a:t>許多人以為人口老化的原因為壽命延長，使得老年人的相對數量增加；我們歷年來的分析早已指出，所謂壽命延長指的是死亡率下降，而死亡率下降的主要受 益者為容易受環境影響的嬰幼人口，不是已經淘汰剩餘的中老年人口，所以日治時期以來的死亡率下降使得人口趨向年輕化，戰後生育率之下降才是人口老化的主因，生育率降幅愈大則老化愈快。更進一步而言，在生命表的計算上，幼年人口死亡率下降的效果累計到老年，而老年人口的死亡率下降則效果僅止於老年人口，其數量相對於嬰幼人口也較小，對整體人口的影響不大。</a:t>
            </a:r>
            <a:endParaRPr lang="en-US" altLang="zh-TW" sz="1600" dirty="0">
              <a:solidFill>
                <a:schemeClr val="tx1"/>
              </a:solidFill>
            </a:endParaRPr>
          </a:p>
          <a:p>
            <a:pPr marL="0" indent="0" algn="just" fontAlgn="base">
              <a:spcBef>
                <a:spcPts val="500"/>
              </a:spcBef>
              <a:buNone/>
            </a:pPr>
            <a:endParaRPr lang="en-US" altLang="zh-TW" sz="1200" dirty="0">
              <a:solidFill>
                <a:schemeClr val="tx1"/>
              </a:solidFill>
            </a:endParaRPr>
          </a:p>
          <a:p>
            <a:pPr marL="0" indent="0" algn="just" fontAlgn="base">
              <a:spcBef>
                <a:spcPts val="500"/>
              </a:spcBef>
              <a:buNone/>
            </a:pPr>
            <a:endParaRPr lang="en-US" altLang="zh-TW" sz="1200" dirty="0">
              <a:solidFill>
                <a:schemeClr val="tx1"/>
              </a:solidFill>
            </a:endParaRPr>
          </a:p>
          <a:p>
            <a:pPr marL="0" indent="0" algn="just" fontAlgn="base">
              <a:spcBef>
                <a:spcPts val="500"/>
              </a:spcBef>
              <a:buNone/>
            </a:pPr>
            <a:r>
              <a:rPr lang="zh-TW" altLang="en-US" sz="1100" dirty="0">
                <a:solidFill>
                  <a:schemeClr val="tx1"/>
                </a:solidFill>
                <a:latin typeface="Arial" panose="020B0604020202020204" pitchFamily="34" charset="0"/>
                <a:cs typeface="Arial" panose="020B0604020202020204" pitchFamily="34" charset="0"/>
              </a:rPr>
              <a:t>文字來源：陳寬政、林子瑜、邱毅潔、紀筱涵（</a:t>
            </a:r>
            <a:r>
              <a:rPr lang="en-US" altLang="zh-TW" sz="1100" dirty="0">
                <a:solidFill>
                  <a:schemeClr val="tx1"/>
                </a:solidFill>
                <a:latin typeface="Arial" panose="020B0604020202020204" pitchFamily="34" charset="0"/>
                <a:cs typeface="Arial" panose="020B0604020202020204" pitchFamily="34" charset="0"/>
              </a:rPr>
              <a:t>2009</a:t>
            </a:r>
            <a:r>
              <a:rPr lang="zh-TW" altLang="en-US" sz="1100" dirty="0">
                <a:solidFill>
                  <a:schemeClr val="tx1"/>
                </a:solidFill>
                <a:latin typeface="Arial" panose="020B0604020202020204" pitchFamily="34" charset="0"/>
                <a:cs typeface="Arial" panose="020B0604020202020204" pitchFamily="34" charset="0"/>
              </a:rPr>
              <a:t>）。人口老化、疾病擴張、與健保醫療費用。</a:t>
            </a:r>
            <a:r>
              <a:rPr lang="zh-TW" altLang="en-US" sz="1100" b="1" dirty="0">
                <a:solidFill>
                  <a:schemeClr val="tx1"/>
                </a:solidFill>
                <a:latin typeface="Arial" panose="020B0604020202020204" pitchFamily="34" charset="0"/>
                <a:cs typeface="Arial" panose="020B0604020202020204" pitchFamily="34" charset="0"/>
              </a:rPr>
              <a:t>人口學刊，</a:t>
            </a:r>
            <a:r>
              <a:rPr lang="en-US" altLang="zh-TW" sz="1100" b="1" dirty="0">
                <a:solidFill>
                  <a:schemeClr val="tx1"/>
                </a:solidFill>
                <a:latin typeface="Arial" panose="020B0604020202020204" pitchFamily="34" charset="0"/>
                <a:cs typeface="Arial" panose="020B0604020202020204" pitchFamily="34" charset="0"/>
              </a:rPr>
              <a:t>39</a:t>
            </a:r>
            <a:r>
              <a:rPr lang="zh-TW" altLang="en-US" sz="1100" dirty="0">
                <a:solidFill>
                  <a:schemeClr val="tx1"/>
                </a:solidFill>
                <a:latin typeface="Arial" panose="020B0604020202020204" pitchFamily="34" charset="0"/>
                <a:cs typeface="Arial" panose="020B0604020202020204" pitchFamily="34" charset="0"/>
              </a:rPr>
              <a:t>，</a:t>
            </a:r>
            <a:r>
              <a:rPr lang="en-US" altLang="zh-TW" sz="1100" dirty="0">
                <a:solidFill>
                  <a:schemeClr val="tx1"/>
                </a:solidFill>
                <a:latin typeface="Arial" panose="020B0604020202020204" pitchFamily="34" charset="0"/>
                <a:cs typeface="Arial" panose="020B0604020202020204" pitchFamily="34" charset="0"/>
              </a:rPr>
              <a:t>59-83</a:t>
            </a:r>
            <a:r>
              <a:rPr lang="zh-TW" altLang="en-US" sz="1100" dirty="0">
                <a:solidFill>
                  <a:schemeClr val="tx1"/>
                </a:solidFill>
                <a:latin typeface="Arial" panose="020B0604020202020204" pitchFamily="34" charset="0"/>
                <a:cs typeface="Arial" panose="020B0604020202020204" pitchFamily="34" charset="0"/>
              </a:rPr>
              <a:t>。</a:t>
            </a:r>
            <a:endParaRPr lang="en-US" altLang="zh-TW" sz="11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52</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4977517" y="859914"/>
            <a:ext cx="3803031"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025224" y="940148"/>
            <a:ext cx="3755323" cy="3652795"/>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fontAlgn="base">
              <a:lnSpc>
                <a:spcPct val="120000"/>
              </a:lnSpc>
              <a:spcBef>
                <a:spcPts val="500"/>
              </a:spcBef>
            </a:pPr>
            <a:r>
              <a:rPr lang="zh-TW" altLang="en-US" sz="1600" dirty="0">
                <a:latin typeface="Arial" panose="020B0604020202020204" pitchFamily="34" charset="0"/>
                <a:cs typeface="Arial" panose="020B0604020202020204" pitchFamily="34" charset="0"/>
              </a:rPr>
              <a:t>陳寬政等（</a:t>
            </a:r>
            <a:r>
              <a:rPr lang="en-US" altLang="zh-TW" sz="1600" dirty="0">
                <a:latin typeface="Arial" panose="020B0604020202020204" pitchFamily="34" charset="0"/>
                <a:cs typeface="Arial" panose="020B0604020202020204" pitchFamily="34" charset="0"/>
              </a:rPr>
              <a:t>2009</a:t>
            </a:r>
            <a:r>
              <a:rPr lang="zh-TW" altLang="en-US" sz="1600" dirty="0">
                <a:latin typeface="Arial" panose="020B0604020202020204" pitchFamily="34" charset="0"/>
                <a:cs typeface="Arial" panose="020B0604020202020204" pitchFamily="34" charset="0"/>
              </a:rPr>
              <a:t>）指出，</a:t>
            </a:r>
            <a:r>
              <a:rPr lang="zh-TW" altLang="en-US" sz="1600" dirty="0">
                <a:latin typeface="Arial" panose="020B0604020202020204" pitchFamily="34" charset="0"/>
              </a:rPr>
              <a:t>不同於我們一般人的觀念，其實壽命延長主要是嬰幼兒死亡率下降，而不是我們以為的老年人口增加。二戰前人口年輕化是因為嬰幼兒死亡率下降，戰後人口老化則是生育率下降；也就是說，在生命表的計算上，對人口老化的效果主要來自幼兒的死亡率，因為這會累計到老年；老年人口的死亡率對整體人口老化的影響相對不大，因為這效果只對老年族群的數量產生影響</a:t>
            </a:r>
            <a:r>
              <a:rPr lang="zh-TW" altLang="en-US" sz="1600" dirty="0">
                <a:latin typeface="Arial" panose="020B0604020202020204" pitchFamily="34" charset="0"/>
                <a:cs typeface="Arial" panose="020B0604020202020204" pitchFamily="34" charset="0"/>
              </a:rPr>
              <a:t>（陳寬政等，</a:t>
            </a:r>
            <a:r>
              <a:rPr lang="en-US" altLang="zh-TW" sz="1600" dirty="0">
                <a:latin typeface="Arial" panose="020B0604020202020204" pitchFamily="34" charset="0"/>
                <a:cs typeface="Arial" panose="020B0604020202020204" pitchFamily="34" charset="0"/>
              </a:rPr>
              <a:t>2009</a:t>
            </a:r>
            <a:r>
              <a:rPr lang="zh-TW" altLang="en-US" sz="1600" dirty="0">
                <a:latin typeface="Arial" panose="020B0604020202020204" pitchFamily="34" charset="0"/>
                <a:cs typeface="Arial" panose="020B0604020202020204" pitchFamily="34" charset="0"/>
              </a:rPr>
              <a:t>）。</a:t>
            </a:r>
            <a:endParaRPr lang="en-US" altLang="zh-TW"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930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改寫與摘寫的使用時機</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1570423"/>
            <a:ext cx="7538830" cy="3852441"/>
          </a:xfrm>
        </p:spPr>
      </p:pic>
      <p:sp>
        <p:nvSpPr>
          <p:cNvPr id="4" name="投影片編號版面配置區 3"/>
          <p:cNvSpPr>
            <a:spLocks noGrp="1"/>
          </p:cNvSpPr>
          <p:nvPr>
            <p:ph type="sldNum" sz="quarter" idx="12"/>
          </p:nvPr>
        </p:nvSpPr>
        <p:spPr/>
        <p:txBody>
          <a:bodyPr/>
          <a:lstStyle/>
          <a:p>
            <a:fld id="{7929040E-CB57-2D40-A712-FE599601156A}" type="slidenum">
              <a:rPr lang="en-US" smtClean="0"/>
              <a:pPr/>
              <a:t>53</a:t>
            </a:fld>
            <a:endParaRPr lang="en-US" dirty="0"/>
          </a:p>
        </p:txBody>
      </p:sp>
      <p:sp>
        <p:nvSpPr>
          <p:cNvPr id="6" name="文字方塊 5"/>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319973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19286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125905"/>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小花</a:t>
            </a:r>
            <a:r>
              <a:rPr lang="zh-CN" altLang="en-US" sz="2000" dirty="0">
                <a:latin typeface="Arial" panose="020B0604020202020204" pitchFamily="34" charset="0"/>
                <a:ea typeface="微軟正黑體" panose="020B0604030504040204" pitchFamily="34" charset="-120"/>
                <a:cs typeface="Arial" panose="020B0604020202020204" pitchFamily="34" charset="0"/>
              </a:rPr>
              <a:t>讀了三篇研究論文，發現這三個研究所獲得的結果很相似，因此在自己的小論文中寫道：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lgn="just">
              <a:buNone/>
            </a:pPr>
            <a:r>
              <a:rPr lang="zh-CN" altLang="en-US" sz="2000" b="1" dirty="0">
                <a:latin typeface="Arial" panose="020B0604020202020204" pitchFamily="34" charset="0"/>
                <a:ea typeface="微軟正黑體" panose="020B0604030504040204" pitchFamily="34" charset="-120"/>
                <a:cs typeface="Arial" panose="020B0604020202020204" pitchFamily="34" charset="0"/>
              </a:rPr>
              <a:t>張大銘（</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2018</a:t>
            </a:r>
            <a:r>
              <a:rPr lang="zh-CN" altLang="en-US" sz="2000" b="1" dirty="0">
                <a:latin typeface="Arial" panose="020B0604020202020204" pitchFamily="34" charset="0"/>
                <a:ea typeface="微軟正黑體" panose="020B0604030504040204" pitchFamily="34" charset="-120"/>
                <a:cs typeface="Arial" panose="020B0604020202020204" pitchFamily="34" charset="0"/>
              </a:rPr>
              <a:t>）、高小琳（</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2019</a:t>
            </a:r>
            <a:r>
              <a:rPr lang="zh-CN" altLang="en-US" sz="2000" b="1" dirty="0">
                <a:latin typeface="Arial" panose="020B0604020202020204" pitchFamily="34" charset="0"/>
                <a:ea typeface="微軟正黑體" panose="020B0604030504040204" pitchFamily="34" charset="-120"/>
                <a:cs typeface="Arial" panose="020B0604020202020204" pitchFamily="34" charset="0"/>
              </a:rPr>
              <a:t>）和王小怡（</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2012</a:t>
            </a:r>
            <a:r>
              <a:rPr lang="zh-CN" altLang="en-US" sz="2000" b="1" dirty="0">
                <a:latin typeface="Arial" panose="020B0604020202020204" pitchFamily="34" charset="0"/>
                <a:ea typeface="微軟正黑體" panose="020B0604030504040204" pitchFamily="34" charset="-120"/>
                <a:cs typeface="Arial" panose="020B0604020202020204" pitchFamily="34" charset="0"/>
              </a:rPr>
              <a:t>）的研究</a:t>
            </a:r>
            <a:r>
              <a:rPr lang="zh-TW" altLang="en-US" sz="2000" b="1" dirty="0">
                <a:latin typeface="Arial" panose="020B0604020202020204" pitchFamily="34" charset="0"/>
                <a:ea typeface="微軟正黑體" panose="020B0604030504040204" pitchFamily="34" charset="-120"/>
                <a:cs typeface="Arial" panose="020B0604020202020204" pitchFamily="34" charset="0"/>
              </a:rPr>
              <a:t>結果</a:t>
            </a:r>
            <a:r>
              <a:rPr lang="zh-CN" altLang="en-US" sz="2000" b="1" dirty="0">
                <a:latin typeface="Arial" panose="020B0604020202020204" pitchFamily="34" charset="0"/>
                <a:ea typeface="微軟正黑體" panose="020B0604030504040204" pitchFamily="34" charset="-120"/>
                <a:cs typeface="Arial" panose="020B0604020202020204" pitchFamily="34" charset="0"/>
              </a:rPr>
              <a:t>都顯示，沉迷於網路遊戲會影響學生的學業表現，</a:t>
            </a:r>
            <a:r>
              <a:rPr lang="zh-TW" altLang="en-US" sz="2000" b="1" dirty="0">
                <a:latin typeface="Arial" panose="020B0604020202020204" pitchFamily="34" charset="0"/>
                <a:ea typeface="微軟正黑體" panose="020B0604030504040204" pitchFamily="34" charset="-120"/>
                <a:cs typeface="Arial" panose="020B0604020202020204" pitchFamily="34" charset="0"/>
              </a:rPr>
              <a:t>因此</a:t>
            </a:r>
            <a:r>
              <a:rPr lang="zh-CN" altLang="en-US" sz="2000" b="1" dirty="0">
                <a:latin typeface="Arial" panose="020B0604020202020204" pitchFamily="34" charset="0"/>
                <a:ea typeface="微軟正黑體" panose="020B0604030504040204" pitchFamily="34" charset="-120"/>
                <a:cs typeface="Arial" panose="020B0604020202020204" pitchFamily="34" charset="0"/>
              </a:rPr>
              <a:t>建議父母應</a:t>
            </a:r>
            <a:r>
              <a:rPr lang="zh-TW" altLang="en-US" sz="2000" b="1" dirty="0">
                <a:latin typeface="Arial" panose="020B0604020202020204" pitchFamily="34" charset="0"/>
                <a:ea typeface="微軟正黑體" panose="020B0604030504040204" pitchFamily="34" charset="-120"/>
                <a:cs typeface="Arial" panose="020B0604020202020204" pitchFamily="34" charset="0"/>
              </a:rPr>
              <a:t>多加</a:t>
            </a:r>
            <a:r>
              <a:rPr lang="zh-CN" altLang="en-US" sz="2000" b="1" dirty="0">
                <a:latin typeface="Arial" panose="020B0604020202020204" pitchFamily="34" charset="0"/>
                <a:ea typeface="微軟正黑體" panose="020B0604030504040204" pitchFamily="34" charset="-120"/>
                <a:cs typeface="Arial" panose="020B0604020202020204" pitchFamily="34" charset="0"/>
              </a:rPr>
              <a:t>留意子女使用網路的情形。</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54</a:t>
            </a:fld>
            <a:endParaRPr lang="en-US" dirty="0"/>
          </a:p>
        </p:txBody>
      </p:sp>
      <p:sp>
        <p:nvSpPr>
          <p:cNvPr id="5" name="TextBox 4">
            <a:extLst>
              <a:ext uri="{FF2B5EF4-FFF2-40B4-BE49-F238E27FC236}">
                <a16:creationId xmlns:a16="http://schemas.microsoft.com/office/drawing/2014/main" id="{5D091440-A81E-7F4D-A612-81A957F92892}"/>
              </a:ext>
            </a:extLst>
          </p:cNvPr>
          <p:cNvSpPr txBox="1"/>
          <p:nvPr/>
        </p:nvSpPr>
        <p:spPr>
          <a:xfrm>
            <a:off x="893418" y="3420992"/>
            <a:ext cx="1031051"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85772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21826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312627"/>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a:t>
            </a:r>
            <a:r>
              <a:rPr lang="zh-TW" altLang="en-US" sz="2000" u="sng" dirty="0">
                <a:latin typeface="Arial" panose="020B0604020202020204" pitchFamily="34" charset="0"/>
                <a:ea typeface="微軟正黑體" panose="020B0604030504040204" pitchFamily="34" charset="-120"/>
                <a:cs typeface="Arial" panose="020B0604020202020204" pitchFamily="34" charset="0"/>
              </a:rPr>
              <a:t>鐵</a:t>
            </a:r>
            <a:r>
              <a:rPr lang="zh-CN" altLang="en-US" sz="2000" dirty="0">
                <a:latin typeface="Arial" panose="020B0604020202020204" pitchFamily="34" charset="0"/>
                <a:ea typeface="微軟正黑體" panose="020B0604030504040204" pitchFamily="34" charset="-120"/>
                <a:cs typeface="Arial" panose="020B0604020202020204" pitchFamily="34" charset="0"/>
              </a:rPr>
              <a:t>讀到陳小嵐（</a:t>
            </a:r>
            <a:r>
              <a:rPr lang="en-US" altLang="zh-CN" sz="2000"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dirty="0">
                <a:latin typeface="Arial" panose="020B0604020202020204" pitchFamily="34" charset="0"/>
                <a:ea typeface="微軟正黑體" panose="020B0604030504040204" pitchFamily="34" charset="-120"/>
                <a:cs typeface="Arial" panose="020B0604020202020204" pitchFamily="34" charset="0"/>
              </a:rPr>
              <a:t>）的論文，文中寫說「</a:t>
            </a:r>
            <a:r>
              <a:rPr lang="zh-TW" altLang="en-US" sz="2000"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dirty="0">
                <a:latin typeface="Arial" panose="020B0604020202020204" pitchFamily="34" charset="0"/>
                <a:ea typeface="微軟正黑體" panose="020B0604030504040204" pitchFamily="34" charset="-120"/>
                <a:cs typeface="Arial" panose="020B0604020202020204" pitchFamily="34" charset="0"/>
              </a:rPr>
              <a:t>」因此在自己的小論文中寫道：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buNone/>
            </a:pPr>
            <a:r>
              <a:rPr lang="zh-CN" altLang="en-US" sz="2000" b="1" dirty="0">
                <a:latin typeface="Arial" panose="020B0604020202020204" pitchFamily="34" charset="0"/>
                <a:ea typeface="微軟正黑體" panose="020B0604030504040204" pitchFamily="34" charset="-120"/>
                <a:cs typeface="Arial" panose="020B0604020202020204" pitchFamily="34" charset="0"/>
              </a:rPr>
              <a:t>陳小嵐（</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latin typeface="Arial" panose="020B0604020202020204" pitchFamily="34" charset="0"/>
                <a:ea typeface="微軟正黑體" panose="020B0604030504040204" pitchFamily="34" charset="-120"/>
                <a:cs typeface="Arial" panose="020B0604020202020204" pitchFamily="34" charset="0"/>
              </a:rPr>
              <a:t>提到</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55</a:t>
            </a:fld>
            <a:endParaRPr lang="en-US" dirty="0"/>
          </a:p>
        </p:txBody>
      </p:sp>
      <p:sp>
        <p:nvSpPr>
          <p:cNvPr id="8" name="Content Placeholder 2">
            <a:extLst>
              <a:ext uri="{FF2B5EF4-FFF2-40B4-BE49-F238E27FC236}">
                <a16:creationId xmlns:a16="http://schemas.microsoft.com/office/drawing/2014/main" id="{C0E73A4C-CD06-C343-AC6C-B6CE4B2DC202}"/>
              </a:ext>
            </a:extLst>
          </p:cNvPr>
          <p:cNvSpPr txBox="1">
            <a:spLocks/>
          </p:cNvSpPr>
          <p:nvPr/>
        </p:nvSpPr>
        <p:spPr>
          <a:xfrm>
            <a:off x="1126065" y="3936229"/>
            <a:ext cx="7514167" cy="2374206"/>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TextBox 8">
            <a:extLst>
              <a:ext uri="{FF2B5EF4-FFF2-40B4-BE49-F238E27FC236}">
                <a16:creationId xmlns:a16="http://schemas.microsoft.com/office/drawing/2014/main" id="{C73AFC56-D450-FC48-B394-CC6A64114D86}"/>
              </a:ext>
            </a:extLst>
          </p:cNvPr>
          <p:cNvSpPr txBox="1"/>
          <p:nvPr/>
        </p:nvSpPr>
        <p:spPr>
          <a:xfrm>
            <a:off x="893418" y="3420992"/>
            <a:ext cx="1031051"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1392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21826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312627"/>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小棋</a:t>
            </a:r>
            <a:r>
              <a:rPr lang="zh-CN" altLang="en-US" sz="2000" dirty="0">
                <a:latin typeface="Arial" panose="020B0604020202020204" pitchFamily="34" charset="0"/>
                <a:ea typeface="微軟正黑體" panose="020B0604030504040204" pitchFamily="34" charset="-120"/>
                <a:cs typeface="Arial" panose="020B0604020202020204" pitchFamily="34" charset="0"/>
              </a:rPr>
              <a:t>也讀到陳小嵐（</a:t>
            </a:r>
            <a:r>
              <a:rPr lang="en-US" altLang="zh-CN" sz="2000"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dirty="0">
                <a:latin typeface="Arial" panose="020B0604020202020204" pitchFamily="34" charset="0"/>
                <a:ea typeface="微軟正黑體" panose="020B0604030504040204" pitchFamily="34" charset="-120"/>
                <a:cs typeface="Arial" panose="020B0604020202020204" pitchFamily="34" charset="0"/>
              </a:rPr>
              <a:t>）的論文，文中寫說「</a:t>
            </a:r>
            <a:r>
              <a:rPr lang="zh-TW" altLang="en-US" sz="2000"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dirty="0">
                <a:latin typeface="Arial" panose="020B0604020202020204" pitchFamily="34" charset="0"/>
                <a:ea typeface="微軟正黑體" panose="020B0604030504040204" pitchFamily="34" charset="-120"/>
                <a:cs typeface="Arial" panose="020B0604020202020204" pitchFamily="34" charset="0"/>
              </a:rPr>
              <a:t>」因此在自己的小論文中寫道：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buNone/>
            </a:pPr>
            <a:r>
              <a:rPr lang="zh-TW" altLang="en-US" sz="2000" b="1" dirty="0">
                <a:latin typeface="Arial" panose="020B0604020202020204" pitchFamily="34" charset="0"/>
                <a:ea typeface="微軟正黑體" panose="020B0604030504040204" pitchFamily="34" charset="-120"/>
                <a:cs typeface="Arial" panose="020B0604020202020204" pitchFamily="34" charset="0"/>
              </a:rPr>
              <a:t>在臉書（</a:t>
            </a:r>
            <a:r>
              <a:rPr lang="en-US" altLang="zh-TW" sz="2000" b="1" dirty="0">
                <a:latin typeface="Arial" panose="020B0604020202020204" pitchFamily="34" charset="0"/>
                <a:ea typeface="微軟正黑體" panose="020B0604030504040204" pitchFamily="34" charset="-120"/>
                <a:cs typeface="Arial" panose="020B0604020202020204" pitchFamily="34" charset="0"/>
              </a:rPr>
              <a:t>Facebook</a:t>
            </a:r>
            <a:r>
              <a:rPr lang="zh-TW" altLang="en-US" sz="2000" b="1" dirty="0">
                <a:latin typeface="Arial" panose="020B0604020202020204" pitchFamily="34" charset="0"/>
                <a:ea typeface="微軟正黑體" panose="020B0604030504040204" pitchFamily="34" charset="-120"/>
                <a:cs typeface="Arial" panose="020B0604020202020204" pitchFamily="34" charset="0"/>
              </a:rPr>
              <a:t>）上</a:t>
            </a:r>
            <a:r>
              <a:rPr lang="zh-CN" altLang="en-US" sz="2000" b="1" dirty="0">
                <a:latin typeface="Arial" panose="020B0604020202020204" pitchFamily="34" charset="0"/>
                <a:ea typeface="微軟正黑體" panose="020B0604030504040204" pitchFamily="34" charset="-120"/>
                <a:cs typeface="Arial" panose="020B0604020202020204" pitchFamily="34" charset="0"/>
              </a:rPr>
              <a:t>能識別出</a:t>
            </a:r>
            <a:r>
              <a:rPr lang="zh-TW" altLang="en-US" sz="2000" b="1" dirty="0">
                <a:latin typeface="Arial" panose="020B0604020202020204" pitchFamily="34" charset="0"/>
                <a:ea typeface="微軟正黑體" panose="020B0604030504040204" pitchFamily="34" charset="-120"/>
                <a:cs typeface="Arial" panose="020B0604020202020204" pitchFamily="34" charset="0"/>
              </a:rPr>
              <a:t>不實的資訊（如：假新聞），儼然已成為現今的網路使用者所必須具備的能力（</a:t>
            </a:r>
            <a:r>
              <a:rPr lang="zh-CN" altLang="en-US" sz="2000" b="1" dirty="0">
                <a:latin typeface="Arial" panose="020B0604020202020204" pitchFamily="34" charset="0"/>
                <a:ea typeface="微軟正黑體" panose="020B0604030504040204" pitchFamily="34" charset="-120"/>
                <a:cs typeface="Arial" panose="020B0604020202020204" pitchFamily="34" charset="0"/>
              </a:rPr>
              <a:t>陳小嵐，</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b="1" dirty="0">
                <a:latin typeface="Arial" panose="020B0604020202020204" pitchFamily="34" charset="0"/>
                <a:ea typeface="微軟正黑體" panose="020B0604030504040204" pitchFamily="34" charset="-120"/>
                <a:cs typeface="Arial" panose="020B0604020202020204" pitchFamily="34" charset="0"/>
              </a:rPr>
              <a:t>） 。</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56</a:t>
            </a:fld>
            <a:endParaRPr lang="en-US" dirty="0"/>
          </a:p>
        </p:txBody>
      </p:sp>
      <p:sp>
        <p:nvSpPr>
          <p:cNvPr id="8" name="Content Placeholder 2">
            <a:extLst>
              <a:ext uri="{FF2B5EF4-FFF2-40B4-BE49-F238E27FC236}">
                <a16:creationId xmlns:a16="http://schemas.microsoft.com/office/drawing/2014/main" id="{C0E73A4C-CD06-C343-AC6C-B6CE4B2DC202}"/>
              </a:ext>
            </a:extLst>
          </p:cNvPr>
          <p:cNvSpPr txBox="1">
            <a:spLocks/>
          </p:cNvSpPr>
          <p:nvPr/>
        </p:nvSpPr>
        <p:spPr>
          <a:xfrm>
            <a:off x="1126065" y="3936229"/>
            <a:ext cx="7514167" cy="2374206"/>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TextBox 8">
            <a:extLst>
              <a:ext uri="{FF2B5EF4-FFF2-40B4-BE49-F238E27FC236}">
                <a16:creationId xmlns:a16="http://schemas.microsoft.com/office/drawing/2014/main" id="{6BB4A5D8-6F91-4346-AA00-0BCCD833846D}"/>
              </a:ext>
            </a:extLst>
          </p:cNvPr>
          <p:cNvSpPr txBox="1"/>
          <p:nvPr/>
        </p:nvSpPr>
        <p:spPr>
          <a:xfrm>
            <a:off x="893418" y="3420992"/>
            <a:ext cx="1031051"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3039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 </a:t>
            </a:r>
            <a:r>
              <a:rPr lang="zh-TW" altLang="en-US" dirty="0"/>
              <a:t>正確引註資料來源的方法</a:t>
            </a:r>
          </a:p>
        </p:txBody>
      </p:sp>
      <p:sp>
        <p:nvSpPr>
          <p:cNvPr id="3" name="文字版面配置區 2"/>
          <p:cNvSpPr>
            <a:spLocks noGrp="1"/>
          </p:cNvSpPr>
          <p:nvPr>
            <p:ph type="body" idx="1"/>
          </p:nvPr>
        </p:nvSpPr>
        <p:spPr/>
        <p:txBody>
          <a:bodyPr/>
          <a:lstStyle/>
          <a:p>
            <a:r>
              <a:rPr lang="zh-TW" altLang="en-US" dirty="0"/>
              <a:t>為什麼要引註資料來源？如何引註呢？</a:t>
            </a:r>
          </a:p>
        </p:txBody>
      </p:sp>
    </p:spTree>
    <p:extLst>
      <p:ext uri="{BB962C8B-B14F-4D97-AF65-F5344CB8AC3E}">
        <p14:creationId xmlns:p14="http://schemas.microsoft.com/office/powerpoint/2010/main" val="2749417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依格式正確註明資料來源</a:t>
            </a:r>
          </a:p>
        </p:txBody>
      </p:sp>
      <p:sp>
        <p:nvSpPr>
          <p:cNvPr id="3" name="內容版面配置區 2"/>
          <p:cNvSpPr>
            <a:spLocks noGrp="1"/>
          </p:cNvSpPr>
          <p:nvPr>
            <p:ph idx="1"/>
          </p:nvPr>
        </p:nvSpPr>
        <p:spPr/>
        <p:txBody>
          <a:bodyPr/>
          <a:lstStyle/>
          <a:p>
            <a:r>
              <a:rPr lang="zh-TW" altLang="en-US" dirty="0"/>
              <a:t>全國高級中等學校小論文寫作比賽引註及參考文獻格式範例（</a:t>
            </a:r>
            <a:r>
              <a:rPr lang="zh-TW" altLang="en-US" dirty="0">
                <a:latin typeface="Arial" panose="020B0604020202020204" pitchFamily="34" charset="0"/>
                <a:cs typeface="Arial" panose="020B0604020202020204" pitchFamily="34" charset="0"/>
              </a:rPr>
              <a:t>參考 </a:t>
            </a:r>
            <a:r>
              <a:rPr lang="en-US" altLang="zh-TW" dirty="0">
                <a:latin typeface="Arial" panose="020B0604020202020204" pitchFamily="34" charset="0"/>
                <a:cs typeface="Arial" panose="020B0604020202020204" pitchFamily="34" charset="0"/>
              </a:rPr>
              <a:t>APA</a:t>
            </a:r>
            <a:r>
              <a:rPr lang="zh-TW" altLang="en-US" dirty="0">
                <a:latin typeface="Arial" panose="020B0604020202020204" pitchFamily="34" charset="0"/>
                <a:cs typeface="Arial" panose="020B0604020202020204" pitchFamily="34" charset="0"/>
              </a:rPr>
              <a:t> </a:t>
            </a:r>
            <a:r>
              <a:rPr lang="zh-TW" altLang="en-US" dirty="0"/>
              <a:t>論文格式精神訂定之）</a:t>
            </a:r>
            <a:endParaRPr lang="en-US" altLang="zh-TW" dirty="0"/>
          </a:p>
          <a:p>
            <a:r>
              <a:rPr lang="zh-TW" altLang="en-US" dirty="0"/>
              <a:t>全國高級中等學校小論文寫作比賽格式說明暨評審要點</a:t>
            </a:r>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58</a:t>
            </a:fld>
            <a:endParaRPr lang="en-US" dirty="0"/>
          </a:p>
        </p:txBody>
      </p:sp>
    </p:spTree>
    <p:extLst>
      <p:ext uri="{BB962C8B-B14F-4D97-AF65-F5344CB8AC3E}">
        <p14:creationId xmlns:p14="http://schemas.microsoft.com/office/powerpoint/2010/main" val="3443843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49E2-A267-844A-9915-CB0FAE3AA8C0}"/>
              </a:ext>
            </a:extLst>
          </p:cNvPr>
          <p:cNvSpPr>
            <a:spLocks noGrp="1"/>
          </p:cNvSpPr>
          <p:nvPr>
            <p:ph type="title"/>
          </p:nvPr>
        </p:nvSpPr>
        <p:spPr/>
        <p:txBody>
          <a:bodyPr/>
          <a:lstStyle/>
          <a:p>
            <a:r>
              <a:rPr lang="zh-TW" altLang="en-US" dirty="0"/>
              <a:t>甚麼是 </a:t>
            </a:r>
            <a:r>
              <a:rPr lang="en-US" altLang="zh-TW" dirty="0"/>
              <a:t>APA</a:t>
            </a:r>
            <a:r>
              <a:rPr lang="zh-TW" altLang="en-US" dirty="0"/>
              <a:t> 論文格式？</a:t>
            </a:r>
            <a:endParaRPr lang="en-US" dirty="0"/>
          </a:p>
        </p:txBody>
      </p:sp>
      <p:sp>
        <p:nvSpPr>
          <p:cNvPr id="3" name="Content Placeholder 2">
            <a:extLst>
              <a:ext uri="{FF2B5EF4-FFF2-40B4-BE49-F238E27FC236}">
                <a16:creationId xmlns:a16="http://schemas.microsoft.com/office/drawing/2014/main" id="{6B14E6ED-FC66-AF4A-A3A8-8F3D627E31DB}"/>
              </a:ext>
            </a:extLst>
          </p:cNvPr>
          <p:cNvSpPr>
            <a:spLocks noGrp="1"/>
          </p:cNvSpPr>
          <p:nvPr>
            <p:ph idx="1"/>
          </p:nvPr>
        </p:nvSpPr>
        <p:spPr/>
        <p:txBody>
          <a:bodyPr/>
          <a:lstStyle/>
          <a:p>
            <a:r>
              <a:rPr lang="en-US" altLang="zh-TW" b="1" dirty="0">
                <a:latin typeface="Arial" panose="020B0604020202020204" pitchFamily="34" charset="0"/>
                <a:cs typeface="Arial" panose="020B0604020202020204" pitchFamily="34" charset="0"/>
              </a:rPr>
              <a:t>APA </a:t>
            </a:r>
            <a:r>
              <a:rPr lang="zh-TW" altLang="en-US" b="1" dirty="0">
                <a:latin typeface="Arial" panose="020B0604020202020204" pitchFamily="34" charset="0"/>
                <a:cs typeface="Arial" panose="020B0604020202020204" pitchFamily="34" charset="0"/>
              </a:rPr>
              <a:t>（</a:t>
            </a:r>
            <a:r>
              <a:rPr lang="en-US" altLang="zh-TW" b="1" dirty="0">
                <a:latin typeface="Arial" panose="020B0604020202020204" pitchFamily="34" charset="0"/>
                <a:cs typeface="Arial" panose="020B0604020202020204" pitchFamily="34" charset="0"/>
              </a:rPr>
              <a:t>American Psychological Association</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論文格式是一種引註資料來源出處的寫作格式。</a:t>
            </a:r>
            <a:endParaRPr lang="en-US" altLang="zh-TW" dirty="0">
              <a:latin typeface="Arial" panose="020B0604020202020204" pitchFamily="34" charset="0"/>
              <a:cs typeface="Arial" panose="020B0604020202020204" pitchFamily="34" charset="0"/>
            </a:endParaRPr>
          </a:p>
          <a:p>
            <a:r>
              <a:rPr lang="zh-TW" altLang="en-US" dirty="0">
                <a:latin typeface="Arial" panose="020B0604020202020204" pitchFamily="34" charset="0"/>
                <a:cs typeface="Arial" panose="020B0604020202020204" pitchFamily="34" charset="0"/>
              </a:rPr>
              <a:t>作者正確採用</a:t>
            </a:r>
            <a:r>
              <a:rPr lang="en-US" altLang="zh-TW" dirty="0">
                <a:latin typeface="Arial" panose="020B0604020202020204" pitchFamily="34" charset="0"/>
                <a:cs typeface="Arial" panose="020B0604020202020204" pitchFamily="34" charset="0"/>
              </a:rPr>
              <a:t> APA</a:t>
            </a:r>
            <a:r>
              <a:rPr lang="zh-TW" altLang="en-US" dirty="0">
                <a:latin typeface="Arial" panose="020B0604020202020204" pitchFamily="34" charset="0"/>
                <a:cs typeface="Arial" panose="020B0604020202020204" pitchFamily="34" charset="0"/>
              </a:rPr>
              <a:t> 論文格式，可以確保：</a:t>
            </a:r>
            <a:endParaRPr lang="en-US" altLang="zh-TW" dirty="0">
              <a:latin typeface="Arial" panose="020B0604020202020204" pitchFamily="34" charset="0"/>
              <a:cs typeface="Arial" panose="020B0604020202020204" pitchFamily="34" charset="0"/>
            </a:endParaRPr>
          </a:p>
          <a:p>
            <a:pPr lvl="1"/>
            <a:r>
              <a:rPr lang="zh-TW" altLang="en-US" dirty="0">
                <a:latin typeface="Arial" panose="020B0604020202020204" pitchFamily="34" charset="0"/>
                <a:cs typeface="Arial" panose="020B0604020202020204" pitchFamily="34" charset="0"/>
              </a:rPr>
              <a:t>文章內容能容易被理解，不會誤導讀者。</a:t>
            </a:r>
            <a:endParaRPr lang="en-US" altLang="zh-TW" dirty="0">
              <a:latin typeface="Arial" panose="020B0604020202020204" pitchFamily="34" charset="0"/>
              <a:cs typeface="Arial" panose="020B0604020202020204" pitchFamily="34" charset="0"/>
            </a:endParaRPr>
          </a:p>
          <a:p>
            <a:pPr lvl="1"/>
            <a:r>
              <a:rPr lang="zh-TW" altLang="en-US" dirty="0">
                <a:latin typeface="Arial" panose="020B0604020202020204" pitchFamily="34" charset="0"/>
                <a:cs typeface="Arial" panose="020B0604020202020204" pitchFamily="34" charset="0"/>
              </a:rPr>
              <a:t>讓讀者辨識出哪些部分是作者的原創想法，哪些則是取自其他人的想法。</a:t>
            </a:r>
          </a:p>
          <a:p>
            <a:endParaRPr lang="en-US" dirty="0"/>
          </a:p>
        </p:txBody>
      </p:sp>
      <p:sp>
        <p:nvSpPr>
          <p:cNvPr id="4" name="Slide Number Placeholder 3">
            <a:extLst>
              <a:ext uri="{FF2B5EF4-FFF2-40B4-BE49-F238E27FC236}">
                <a16:creationId xmlns:a16="http://schemas.microsoft.com/office/drawing/2014/main" id="{9D411C5B-F0C0-6241-9FEF-5DF113AD749B}"/>
              </a:ext>
            </a:extLst>
          </p:cNvPr>
          <p:cNvSpPr>
            <a:spLocks noGrp="1"/>
          </p:cNvSpPr>
          <p:nvPr>
            <p:ph type="sldNum" sz="quarter" idx="12"/>
          </p:nvPr>
        </p:nvSpPr>
        <p:spPr/>
        <p:txBody>
          <a:bodyPr/>
          <a:lstStyle/>
          <a:p>
            <a:fld id="{7929040E-CB57-2D40-A712-FE599601156A}" type="slidenum">
              <a:rPr lang="en-US" smtClean="0"/>
              <a:pPr/>
              <a:t>59</a:t>
            </a:fld>
            <a:endParaRPr lang="en-US" dirty="0"/>
          </a:p>
        </p:txBody>
      </p:sp>
      <p:pic>
        <p:nvPicPr>
          <p:cNvPr id="5" name="Picture 4">
            <a:extLst>
              <a:ext uri="{FF2B5EF4-FFF2-40B4-BE49-F238E27FC236}">
                <a16:creationId xmlns:a16="http://schemas.microsoft.com/office/drawing/2014/main" id="{275DAA3E-A6C7-DB43-B9FD-3271C3D49D50}"/>
              </a:ext>
            </a:extLst>
          </p:cNvPr>
          <p:cNvPicPr>
            <a:picLocks noChangeAspect="1"/>
          </p:cNvPicPr>
          <p:nvPr/>
        </p:nvPicPr>
        <p:blipFill>
          <a:blip r:embed="rId2"/>
          <a:stretch>
            <a:fillRect/>
          </a:stretch>
        </p:blipFill>
        <p:spPr>
          <a:xfrm>
            <a:off x="6423474" y="3589092"/>
            <a:ext cx="1806126" cy="2615579"/>
          </a:xfrm>
          <a:prstGeom prst="rect">
            <a:avLst/>
          </a:prstGeom>
        </p:spPr>
      </p:pic>
      <p:sp>
        <p:nvSpPr>
          <p:cNvPr id="6" name="文字方塊 5">
            <a:extLst>
              <a:ext uri="{FF2B5EF4-FFF2-40B4-BE49-F238E27FC236}">
                <a16:creationId xmlns:a16="http://schemas.microsoft.com/office/drawing/2014/main" id="{C9F73502-AD62-8641-A962-C824C04AD43B}"/>
              </a:ext>
            </a:extLst>
          </p:cNvPr>
          <p:cNvSpPr txBox="1"/>
          <p:nvPr/>
        </p:nvSpPr>
        <p:spPr>
          <a:xfrm>
            <a:off x="1103989" y="6368421"/>
            <a:ext cx="466640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en-US" altLang="zh-TW" sz="1400" dirty="0">
                <a:solidFill>
                  <a:schemeClr val="tx1">
                    <a:lumMod val="50000"/>
                    <a:lumOff val="50000"/>
                  </a:schemeClr>
                </a:solidFill>
                <a:latin typeface="Arial" panose="020B0604020202020204" pitchFamily="34" charset="0"/>
              </a:rPr>
              <a:t>American Psychological Association</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39657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C54A-F5A3-8447-9B00-AA71B4F3CBF5}"/>
              </a:ext>
            </a:extLst>
          </p:cNvPr>
          <p:cNvSpPr>
            <a:spLocks noGrp="1"/>
          </p:cNvSpPr>
          <p:nvPr>
            <p:ph type="title"/>
          </p:nvPr>
        </p:nvSpPr>
        <p:spPr/>
        <p:txBody>
          <a:bodyPr/>
          <a:lstStyle/>
          <a:p>
            <a:r>
              <a:rPr lang="zh-TW" altLang="en-US" dirty="0"/>
              <a:t>所以，正在寫小論文的你</a:t>
            </a:r>
            <a:r>
              <a:rPr lang="en-US" altLang="zh-TW" dirty="0"/>
              <a:t>……</a:t>
            </a:r>
            <a:endParaRPr lang="en-US" dirty="0"/>
          </a:p>
        </p:txBody>
      </p:sp>
      <p:sp>
        <p:nvSpPr>
          <p:cNvPr id="3" name="Content Placeholder 2">
            <a:extLst>
              <a:ext uri="{FF2B5EF4-FFF2-40B4-BE49-F238E27FC236}">
                <a16:creationId xmlns:a16="http://schemas.microsoft.com/office/drawing/2014/main" id="{F2934EB5-8637-BB4E-B033-83D4BC458B24}"/>
              </a:ext>
            </a:extLst>
          </p:cNvPr>
          <p:cNvSpPr>
            <a:spLocks noGrp="1"/>
          </p:cNvSpPr>
          <p:nvPr>
            <p:ph idx="1"/>
          </p:nvPr>
        </p:nvSpPr>
        <p:spPr>
          <a:xfrm>
            <a:off x="1028700" y="1025127"/>
            <a:ext cx="7849216" cy="5401073"/>
          </a:xfrm>
        </p:spPr>
        <p:txBody>
          <a:bodyPr>
            <a:normAutofit/>
          </a:bodyPr>
          <a:lstStyle/>
          <a:p>
            <a:r>
              <a:rPr lang="zh-TW" altLang="en-US" dirty="0"/>
              <a:t>開始練習站在前人的肩膀（智慧心血、研究成果）              上，做「學術創新」的工作。</a:t>
            </a:r>
            <a:endParaRPr lang="en-US" altLang="zh-TW" dirty="0"/>
          </a:p>
          <a:p>
            <a:r>
              <a:rPr lang="zh-TW" altLang="en-US" dirty="0"/>
              <a:t>開始寫「言之有據」、「言之有理」的學術作品。</a:t>
            </a:r>
            <a:endParaRPr lang="en-US" altLang="zh-TW" dirty="0"/>
          </a:p>
          <a:p>
            <a:pPr marL="0" indent="0">
              <a:buNone/>
            </a:pPr>
            <a:endParaRPr lang="en-US" altLang="zh-TW" sz="1000" dirty="0"/>
          </a:p>
          <a:p>
            <a:pPr marL="0" indent="7938">
              <a:buNone/>
            </a:pPr>
            <a:r>
              <a:rPr lang="zh-TW" altLang="en-US" b="1" dirty="0">
                <a:solidFill>
                  <a:srgbClr val="0066CC"/>
                </a:solidFill>
              </a:rPr>
              <a:t>但是寫作過程中也千萬</a:t>
            </a:r>
            <a:r>
              <a:rPr lang="en-US" altLang="zh-TW" b="1" dirty="0">
                <a:solidFill>
                  <a:srgbClr val="0066CC"/>
                </a:solidFill>
              </a:rPr>
              <a:t>……</a:t>
            </a:r>
          </a:p>
          <a:p>
            <a:r>
              <a:rPr lang="zh-TW" altLang="en-US" dirty="0"/>
              <a:t>別誤觸</a:t>
            </a:r>
            <a:r>
              <a:rPr lang="en-US" altLang="zh-TW" dirty="0"/>
              <a:t>___________</a:t>
            </a:r>
            <a:r>
              <a:rPr lang="zh-TW" altLang="en-US" dirty="0"/>
              <a:t>的地雷（抄襲或過度模仿、改編與翻譯）</a:t>
            </a:r>
            <a:endParaRPr lang="en-US" altLang="zh-TW" dirty="0"/>
          </a:p>
          <a:p>
            <a:r>
              <a:rPr lang="zh-TW" altLang="en-US" dirty="0"/>
              <a:t>要遵循</a:t>
            </a:r>
            <a:r>
              <a:rPr lang="en-US" altLang="zh-TW" dirty="0"/>
              <a:t>___________</a:t>
            </a:r>
            <a:r>
              <a:rPr lang="zh-TW" altLang="en-US" dirty="0"/>
              <a:t>要求（封面、架構、作者資料等）</a:t>
            </a:r>
            <a:endParaRPr lang="en-US" altLang="zh-TW" dirty="0"/>
          </a:p>
          <a:p>
            <a:r>
              <a:rPr lang="zh-TW" altLang="en-US" dirty="0"/>
              <a:t>注意資料的來源，不能全來自網站（聊天室、部落客等）</a:t>
            </a:r>
            <a:endParaRPr lang="en-US" altLang="zh-TW" dirty="0"/>
          </a:p>
          <a:p>
            <a:pPr marL="0" indent="0">
              <a:buNone/>
            </a:pPr>
            <a:endParaRPr lang="en-US" altLang="zh-TW" dirty="0"/>
          </a:p>
          <a:p>
            <a:endParaRPr lang="en-US" altLang="zh-TW" dirty="0"/>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a:t>
            </a:fld>
            <a:endParaRPr lang="en-US" dirty="0"/>
          </a:p>
        </p:txBody>
      </p:sp>
    </p:spTree>
    <p:extLst>
      <p:ext uri="{BB962C8B-B14F-4D97-AF65-F5344CB8AC3E}">
        <p14:creationId xmlns:p14="http://schemas.microsoft.com/office/powerpoint/2010/main" val="23799575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為什麼一定要照格式規定寫？</a:t>
            </a:r>
          </a:p>
        </p:txBody>
      </p:sp>
      <p:sp>
        <p:nvSpPr>
          <p:cNvPr id="3" name="內容版面配置區 2"/>
          <p:cNvSpPr>
            <a:spLocks noGrp="1"/>
          </p:cNvSpPr>
          <p:nvPr>
            <p:ph idx="1"/>
          </p:nvPr>
        </p:nvSpPr>
        <p:spPr/>
        <p:txBody>
          <a:bodyPr/>
          <a:lstStyle/>
          <a:p>
            <a:pPr marL="0" indent="0">
              <a:buNone/>
            </a:pPr>
            <a:r>
              <a:rPr lang="zh-TW" altLang="en-US" dirty="0"/>
              <a:t>所有學術報告，包括小論文，都是一種學術交流與傳播，目的是促進人類知識的發展與進步。</a:t>
            </a:r>
            <a:endParaRPr lang="en-US" altLang="zh-TW" dirty="0"/>
          </a:p>
          <a:p>
            <a:pPr marL="0" indent="0">
              <a:buNone/>
            </a:pPr>
            <a:r>
              <a:rPr lang="zh-TW" altLang="en-US" dirty="0"/>
              <a:t>因此，採用一致、固定的格式，才有利於閱讀，並確保讀者都能正確理解文章內容。</a:t>
            </a:r>
            <a:endParaRPr lang="en-US" altLang="zh-TW" dirty="0"/>
          </a:p>
          <a:p>
            <a:pPr marL="0" indent="0">
              <a:buNone/>
            </a:pPr>
            <a:r>
              <a:rPr lang="zh-TW" altLang="en-US" dirty="0"/>
              <a:t>因此，不宜以個人的寫作風格呈現。</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60</a:t>
            </a:fld>
            <a:endParaRPr lang="en-US" dirty="0"/>
          </a:p>
        </p:txBody>
      </p:sp>
      <p:pic>
        <p:nvPicPr>
          <p:cNvPr id="8" name="Picture 7">
            <a:extLst>
              <a:ext uri="{FF2B5EF4-FFF2-40B4-BE49-F238E27FC236}">
                <a16:creationId xmlns:a16="http://schemas.microsoft.com/office/drawing/2014/main" id="{9A04A2AE-D293-A243-BD40-DAF63995D077}"/>
              </a:ext>
            </a:extLst>
          </p:cNvPr>
          <p:cNvPicPr>
            <a:picLocks noChangeAspect="1"/>
          </p:cNvPicPr>
          <p:nvPr/>
        </p:nvPicPr>
        <p:blipFill>
          <a:blip r:embed="rId3"/>
          <a:stretch>
            <a:fillRect/>
          </a:stretch>
        </p:blipFill>
        <p:spPr>
          <a:xfrm>
            <a:off x="6423474" y="3589092"/>
            <a:ext cx="1806126" cy="2615579"/>
          </a:xfrm>
          <a:prstGeom prst="rect">
            <a:avLst/>
          </a:prstGeom>
        </p:spPr>
      </p:pic>
      <p:sp>
        <p:nvSpPr>
          <p:cNvPr id="9" name="文字方塊 5">
            <a:extLst>
              <a:ext uri="{FF2B5EF4-FFF2-40B4-BE49-F238E27FC236}">
                <a16:creationId xmlns:a16="http://schemas.microsoft.com/office/drawing/2014/main" id="{476865CE-D610-BB49-9D59-51A1D12B9975}"/>
              </a:ext>
            </a:extLst>
          </p:cNvPr>
          <p:cNvSpPr txBox="1"/>
          <p:nvPr/>
        </p:nvSpPr>
        <p:spPr>
          <a:xfrm>
            <a:off x="1103989" y="6368421"/>
            <a:ext cx="466640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en-US" altLang="zh-TW" sz="1400" dirty="0">
                <a:solidFill>
                  <a:schemeClr val="tx1">
                    <a:lumMod val="50000"/>
                    <a:lumOff val="50000"/>
                  </a:schemeClr>
                </a:solidFill>
                <a:latin typeface="Arial" panose="020B0604020202020204" pitchFamily="34" charset="0"/>
              </a:rPr>
              <a:t>American Psychological Association</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786755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核心原則</a:t>
            </a:r>
            <a:endParaRPr lang="en-US" dirty="0"/>
          </a:p>
        </p:txBody>
      </p:sp>
      <p:sp>
        <p:nvSpPr>
          <p:cNvPr id="3" name="Content Placeholder 2">
            <a:extLst>
              <a:ext uri="{FF2B5EF4-FFF2-40B4-BE49-F238E27FC236}">
                <a16:creationId xmlns:a16="http://schemas.microsoft.com/office/drawing/2014/main" id="{34310FA8-9188-FA4E-ADAF-EA701BAD1DE0}"/>
              </a:ext>
            </a:extLst>
          </p:cNvPr>
          <p:cNvSpPr>
            <a:spLocks noGrp="1"/>
          </p:cNvSpPr>
          <p:nvPr>
            <p:ph idx="1"/>
          </p:nvPr>
        </p:nvSpPr>
        <p:spPr>
          <a:xfrm>
            <a:off x="1028700" y="1020551"/>
            <a:ext cx="7200900" cy="4568952"/>
          </a:xfrm>
        </p:spPr>
        <p:txBody>
          <a:bodyPr/>
          <a:lstStyle/>
          <a:p>
            <a:pPr marL="0" indent="0">
              <a:buNone/>
            </a:pPr>
            <a:r>
              <a:rPr lang="zh-TW" altLang="en-US" b="1" dirty="0">
                <a:solidFill>
                  <a:schemeClr val="accent4">
                    <a:lumMod val="75000"/>
                  </a:schemeClr>
                </a:solidFill>
              </a:rPr>
              <a:t>    </a:t>
            </a:r>
            <a:r>
              <a:rPr lang="en-US" altLang="zh-TW" b="1" dirty="0"/>
              <a:t>___________</a:t>
            </a:r>
            <a:r>
              <a:rPr lang="zh-TW" altLang="en-US" dirty="0">
                <a:solidFill>
                  <a:srgbClr val="4A2318"/>
                </a:solidFill>
              </a:rPr>
              <a:t>與</a:t>
            </a:r>
            <a:r>
              <a:rPr lang="en-US" altLang="zh-TW" b="1" dirty="0"/>
              <a:t>_____________________</a:t>
            </a:r>
            <a:r>
              <a:rPr lang="zh-TW" altLang="en-US" dirty="0">
                <a:solidFill>
                  <a:srgbClr val="4A2318"/>
                </a:solidFill>
              </a:rPr>
              <a:t>，缺一不可！</a:t>
            </a:r>
            <a:endParaRPr lang="en-US" altLang="zh-TW" dirty="0">
              <a:solidFill>
                <a:srgbClr val="4A2318"/>
              </a:solidFill>
            </a:endParaRPr>
          </a:p>
          <a:p>
            <a:r>
              <a:rPr lang="zh-TW" altLang="en-US" dirty="0"/>
              <a:t>全國高級中等學校小論文寫作比賽格式說明暨評審要點： </a:t>
            </a:r>
          </a:p>
          <a:p>
            <a:pPr marL="228600" indent="0" algn="just">
              <a:buNone/>
            </a:pPr>
            <a:r>
              <a:rPr lang="zh-TW" altLang="en-US" dirty="0"/>
              <a:t>「在內容上應特別強調相關資料的引用、彙整、分析、辯證，亦即須</a:t>
            </a:r>
            <a:r>
              <a:rPr lang="en-US" altLang="zh-TW" b="1" dirty="0"/>
              <a:t>『</a:t>
            </a:r>
            <a:r>
              <a:rPr lang="zh-TW" altLang="en-US" b="1" dirty="0"/>
              <a:t>引經據典</a:t>
            </a:r>
            <a:r>
              <a:rPr lang="en-US" altLang="zh-TW" b="1" dirty="0"/>
              <a:t>』</a:t>
            </a:r>
            <a:r>
              <a:rPr lang="zh-TW" altLang="en-US" dirty="0"/>
              <a:t>地進行文獻探討。」</a:t>
            </a:r>
          </a:p>
          <a:p>
            <a:pPr marL="228600" indent="0" algn="just">
              <a:buNone/>
            </a:pPr>
            <a:r>
              <a:rPr lang="zh-TW" altLang="en-US" dirty="0"/>
              <a:t>「由於小論文寫作的重點在於援引相關資料進行討論，不僅要</a:t>
            </a:r>
            <a:r>
              <a:rPr lang="en-US" altLang="zh-TW" b="1" dirty="0"/>
              <a:t>『</a:t>
            </a:r>
            <a:r>
              <a:rPr lang="zh-TW" altLang="en-US" b="1" dirty="0"/>
              <a:t>言之有物</a:t>
            </a:r>
            <a:r>
              <a:rPr lang="en-US" altLang="zh-TW" b="1" dirty="0"/>
              <a:t>』</a:t>
            </a:r>
            <a:r>
              <a:rPr lang="zh-TW" altLang="en-US" dirty="0"/>
              <a:t>，也要</a:t>
            </a:r>
            <a:r>
              <a:rPr lang="en-US" altLang="zh-TW" b="1" dirty="0"/>
              <a:t>『</a:t>
            </a:r>
            <a:r>
              <a:rPr lang="zh-TW" altLang="en-US" b="1" dirty="0"/>
              <a:t>言之有據</a:t>
            </a:r>
            <a:r>
              <a:rPr lang="en-US" altLang="zh-TW" b="1" dirty="0"/>
              <a:t>』</a:t>
            </a:r>
            <a:r>
              <a:rPr lang="zh-TW" altLang="en-US" dirty="0"/>
              <a:t>。因此，每篇小論文皆須附參考文獻。 」</a:t>
            </a:r>
          </a:p>
          <a:p>
            <a:pPr marL="0" indent="0">
              <a:buNone/>
            </a:pP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t>61</a:t>
            </a:fld>
            <a:endParaRPr lang="en-US"/>
          </a:p>
        </p:txBody>
      </p:sp>
      <p:sp>
        <p:nvSpPr>
          <p:cNvPr id="5" name="五角星形 4"/>
          <p:cNvSpPr/>
          <p:nvPr/>
        </p:nvSpPr>
        <p:spPr>
          <a:xfrm>
            <a:off x="899968" y="1020551"/>
            <a:ext cx="432000" cy="43200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Arial" panose="020B0604020202020204" pitchFamily="34" charset="0"/>
            </a:endParaRPr>
          </a:p>
        </p:txBody>
      </p:sp>
      <p:sp>
        <p:nvSpPr>
          <p:cNvPr id="7" name="文字方塊 5">
            <a:extLst>
              <a:ext uri="{FF2B5EF4-FFF2-40B4-BE49-F238E27FC236}">
                <a16:creationId xmlns:a16="http://schemas.microsoft.com/office/drawing/2014/main" id="{22EB9888-A1B6-504D-8486-FD26B8A4FA73}"/>
              </a:ext>
            </a:extLst>
          </p:cNvPr>
          <p:cNvSpPr txBox="1"/>
          <p:nvPr/>
        </p:nvSpPr>
        <p:spPr>
          <a:xfrm>
            <a:off x="1103989" y="6368421"/>
            <a:ext cx="2850589"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724475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何謂文內引註？（舉例）</a:t>
            </a:r>
            <a:endParaRPr lang="en-US" dirty="0"/>
          </a:p>
        </p:txBody>
      </p:sp>
      <p:sp>
        <p:nvSpPr>
          <p:cNvPr id="3" name="Content Placeholder 2">
            <a:extLst>
              <a:ext uri="{FF2B5EF4-FFF2-40B4-BE49-F238E27FC236}">
                <a16:creationId xmlns:a16="http://schemas.microsoft.com/office/drawing/2014/main" id="{34310FA8-9188-FA4E-ADAF-EA701BAD1DE0}"/>
              </a:ext>
            </a:extLst>
          </p:cNvPr>
          <p:cNvSpPr>
            <a:spLocks noGrp="1"/>
          </p:cNvSpPr>
          <p:nvPr>
            <p:ph idx="1"/>
          </p:nvPr>
        </p:nvSpPr>
        <p:spPr>
          <a:xfrm>
            <a:off x="1028700" y="915793"/>
            <a:ext cx="7200900" cy="4568952"/>
          </a:xfrm>
        </p:spPr>
        <p:txBody>
          <a:bodyPr/>
          <a:lstStyle/>
          <a:p>
            <a:endParaRPr lang="zh-TW" altLang="en-US" dirty="0"/>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t>62</a:t>
            </a:fld>
            <a:endParaRPr lang="en-US"/>
          </a:p>
        </p:txBody>
      </p:sp>
      <p:pic>
        <p:nvPicPr>
          <p:cNvPr id="5" name="圖片 4"/>
          <p:cNvPicPr>
            <a:picLocks noChangeAspect="1"/>
          </p:cNvPicPr>
          <p:nvPr/>
        </p:nvPicPr>
        <p:blipFill>
          <a:blip r:embed="rId3"/>
          <a:srcRect/>
          <a:stretch/>
        </p:blipFill>
        <p:spPr>
          <a:xfrm>
            <a:off x="1028700" y="1077310"/>
            <a:ext cx="7126986" cy="4703380"/>
          </a:xfrm>
          <a:prstGeom prst="rect">
            <a:avLst/>
          </a:prstGeom>
        </p:spPr>
      </p:pic>
      <p:sp>
        <p:nvSpPr>
          <p:cNvPr id="11" name="文字方塊 5">
            <a:extLst>
              <a:ext uri="{FF2B5EF4-FFF2-40B4-BE49-F238E27FC236}">
                <a16:creationId xmlns:a16="http://schemas.microsoft.com/office/drawing/2014/main" id="{CDC2E713-2360-AB4E-9281-C769BA78FB71}"/>
              </a:ext>
            </a:extLst>
          </p:cNvPr>
          <p:cNvSpPr txBox="1"/>
          <p:nvPr/>
        </p:nvSpPr>
        <p:spPr>
          <a:xfrm>
            <a:off x="729521" y="6347725"/>
            <a:ext cx="338919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943967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何謂參考文獻？（舉例）</a:t>
            </a:r>
            <a:endParaRPr lang="en-US" dirty="0"/>
          </a:p>
        </p:txBody>
      </p:sp>
      <p:sp>
        <p:nvSpPr>
          <p:cNvPr id="3" name="Content Placeholder 2">
            <a:extLst>
              <a:ext uri="{FF2B5EF4-FFF2-40B4-BE49-F238E27FC236}">
                <a16:creationId xmlns:a16="http://schemas.microsoft.com/office/drawing/2014/main" id="{34310FA8-9188-FA4E-ADAF-EA701BAD1DE0}"/>
              </a:ext>
            </a:extLst>
          </p:cNvPr>
          <p:cNvSpPr>
            <a:spLocks noGrp="1"/>
          </p:cNvSpPr>
          <p:nvPr>
            <p:ph idx="1"/>
          </p:nvPr>
        </p:nvSpPr>
        <p:spPr>
          <a:xfrm>
            <a:off x="1028700" y="915793"/>
            <a:ext cx="7200900" cy="4568952"/>
          </a:xfrm>
        </p:spPr>
        <p:txBody>
          <a:bodyPr/>
          <a:lstStyle/>
          <a:p>
            <a:endParaRPr lang="zh-TW" altLang="en-US" dirty="0"/>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t>63</a:t>
            </a:fld>
            <a:endParaRPr lang="en-US"/>
          </a:p>
        </p:txBody>
      </p:sp>
      <p:pic>
        <p:nvPicPr>
          <p:cNvPr id="9" name="Picture 8">
            <a:extLst>
              <a:ext uri="{FF2B5EF4-FFF2-40B4-BE49-F238E27FC236}">
                <a16:creationId xmlns:a16="http://schemas.microsoft.com/office/drawing/2014/main" id="{192796F9-85C3-B74F-8169-E0D6B1C68A0C}"/>
              </a:ext>
            </a:extLst>
          </p:cNvPr>
          <p:cNvPicPr>
            <a:picLocks noChangeAspect="1"/>
          </p:cNvPicPr>
          <p:nvPr/>
        </p:nvPicPr>
        <p:blipFill>
          <a:blip r:embed="rId2"/>
          <a:stretch>
            <a:fillRect/>
          </a:stretch>
        </p:blipFill>
        <p:spPr>
          <a:xfrm>
            <a:off x="1204968" y="1140934"/>
            <a:ext cx="7200901" cy="4576131"/>
          </a:xfrm>
          <a:prstGeom prst="rect">
            <a:avLst/>
          </a:prstGeom>
        </p:spPr>
      </p:pic>
      <p:sp>
        <p:nvSpPr>
          <p:cNvPr id="7" name="文字方塊 5">
            <a:extLst>
              <a:ext uri="{FF2B5EF4-FFF2-40B4-BE49-F238E27FC236}">
                <a16:creationId xmlns:a16="http://schemas.microsoft.com/office/drawing/2014/main" id="{49841403-B095-AE43-ADA8-13735B6F7D14}"/>
              </a:ext>
            </a:extLst>
          </p:cNvPr>
          <p:cNvSpPr txBox="1"/>
          <p:nvPr/>
        </p:nvSpPr>
        <p:spPr>
          <a:xfrm>
            <a:off x="729521" y="6347725"/>
            <a:ext cx="338919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7031437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圖表引用</a:t>
            </a:r>
          </a:p>
        </p:txBody>
      </p:sp>
      <p:sp>
        <p:nvSpPr>
          <p:cNvPr id="3" name="內容版面配置區 2"/>
          <p:cNvSpPr>
            <a:spLocks noGrp="1"/>
          </p:cNvSpPr>
          <p:nvPr>
            <p:ph idx="1"/>
          </p:nvPr>
        </p:nvSpPr>
        <p:spPr>
          <a:xfrm>
            <a:off x="1028700" y="950882"/>
            <a:ext cx="7747552" cy="4568952"/>
          </a:xfrm>
        </p:spPr>
        <p:txBody>
          <a:bodyPr/>
          <a:lstStyle/>
          <a:p>
            <a:r>
              <a:rPr lang="zh-TW" altLang="en-US" dirty="0"/>
              <a:t>若圖表係引用，均須於圖表</a:t>
            </a:r>
            <a:r>
              <a:rPr lang="zh-TW" altLang="en-US" b="1" dirty="0">
                <a:solidFill>
                  <a:srgbClr val="0066CC"/>
                </a:solidFill>
              </a:rPr>
              <a:t>下方</a:t>
            </a:r>
            <a:r>
              <a:rPr lang="zh-TW" altLang="en-US" dirty="0"/>
              <a:t>註明資料來源，並於「陸、參考文獻」段列出。資料來源書寫方式與「陸、參考文獻」同。圖表</a:t>
            </a:r>
            <a:r>
              <a:rPr lang="zh-TW" altLang="en-US" dirty="0">
                <a:solidFill>
                  <a:srgbClr val="4A2218"/>
                </a:solidFill>
              </a:rPr>
              <a:t>之編號及標題</a:t>
            </a:r>
            <a:r>
              <a:rPr lang="zh-TW" altLang="en-US" dirty="0"/>
              <a:t>均置於圖表</a:t>
            </a:r>
            <a:r>
              <a:rPr lang="zh-TW" altLang="en-US" b="1" dirty="0">
                <a:solidFill>
                  <a:srgbClr val="0066CC"/>
                </a:solidFill>
              </a:rPr>
              <a:t>上方置左</a:t>
            </a:r>
            <a:r>
              <a:rPr lang="zh-TW" altLang="en-US" dirty="0"/>
              <a:t>。 </a:t>
            </a:r>
          </a:p>
          <a:p>
            <a:endParaRPr lang="en-US" altLang="zh-TW" dirty="0"/>
          </a:p>
          <a:p>
            <a:pPr marL="0" indent="0">
              <a:buNone/>
            </a:pPr>
            <a:endParaRPr lang="en-US" altLang="zh-TW" dirty="0"/>
          </a:p>
          <a:p>
            <a:endParaRPr lang="zh-TW" altLang="en-US" dirty="0">
              <a:solidFill>
                <a:srgbClr val="4A2318"/>
              </a:solidFill>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64</a:t>
            </a:fld>
            <a:endParaRPr lang="en-US" dirty="0"/>
          </a:p>
        </p:txBody>
      </p:sp>
      <p:pic>
        <p:nvPicPr>
          <p:cNvPr id="9" name="Picture 8">
            <a:extLst>
              <a:ext uri="{FF2B5EF4-FFF2-40B4-BE49-F238E27FC236}">
                <a16:creationId xmlns:a16="http://schemas.microsoft.com/office/drawing/2014/main" id="{0DF7AB33-47BF-F145-B571-96149B919CCF}"/>
              </a:ext>
            </a:extLst>
          </p:cNvPr>
          <p:cNvPicPr>
            <a:picLocks noChangeAspect="1"/>
          </p:cNvPicPr>
          <p:nvPr/>
        </p:nvPicPr>
        <p:blipFill>
          <a:blip r:embed="rId3"/>
          <a:stretch>
            <a:fillRect/>
          </a:stretch>
        </p:blipFill>
        <p:spPr>
          <a:xfrm>
            <a:off x="3077489" y="2817055"/>
            <a:ext cx="2488901" cy="2619896"/>
          </a:xfrm>
          <a:prstGeom prst="rect">
            <a:avLst/>
          </a:prstGeom>
        </p:spPr>
      </p:pic>
      <p:sp>
        <p:nvSpPr>
          <p:cNvPr id="10" name="TextBox 9">
            <a:extLst>
              <a:ext uri="{FF2B5EF4-FFF2-40B4-BE49-F238E27FC236}">
                <a16:creationId xmlns:a16="http://schemas.microsoft.com/office/drawing/2014/main" id="{5649683C-B5E9-9849-B02A-519AD5AC5A2E}"/>
              </a:ext>
            </a:extLst>
          </p:cNvPr>
          <p:cNvSpPr txBox="1"/>
          <p:nvPr/>
        </p:nvSpPr>
        <p:spPr>
          <a:xfrm>
            <a:off x="3110540" y="2434238"/>
            <a:ext cx="1306768" cy="307777"/>
          </a:xfrm>
          <a:prstGeom prst="rect">
            <a:avLst/>
          </a:prstGeom>
          <a:noFill/>
        </p:spPr>
        <p:txBody>
          <a:bodyPr wrap="none" rtlCol="0">
            <a:spAutoFit/>
          </a:bodyPr>
          <a:lstStyle/>
          <a:p>
            <a:r>
              <a:rPr lang="en-US" sz="1400" dirty="0" err="1">
                <a:solidFill>
                  <a:srgbClr val="4A2218"/>
                </a:solidFill>
                <a:latin typeface="Arial" panose="020B0604020202020204" pitchFamily="34" charset="0"/>
              </a:rPr>
              <a:t>圖一</a:t>
            </a:r>
            <a:r>
              <a:rPr lang="zh-TW" altLang="en-US" sz="1400" dirty="0">
                <a:solidFill>
                  <a:srgbClr val="4A2218"/>
                </a:solidFill>
                <a:latin typeface="Arial" panose="020B0604020202020204" pitchFamily="34" charset="0"/>
              </a:rPr>
              <a:t> 核心價值</a:t>
            </a:r>
            <a:endParaRPr lang="en-US" sz="1400" dirty="0">
              <a:solidFill>
                <a:srgbClr val="4A2218"/>
              </a:solidFill>
              <a:latin typeface="Arial" panose="020B0604020202020204" pitchFamily="34" charset="0"/>
            </a:endParaRPr>
          </a:p>
        </p:txBody>
      </p:sp>
      <p:sp>
        <p:nvSpPr>
          <p:cNvPr id="11" name="TextBox 10">
            <a:extLst>
              <a:ext uri="{FF2B5EF4-FFF2-40B4-BE49-F238E27FC236}">
                <a16:creationId xmlns:a16="http://schemas.microsoft.com/office/drawing/2014/main" id="{2C1E8199-772C-8D40-8405-AC0D69D222FC}"/>
              </a:ext>
            </a:extLst>
          </p:cNvPr>
          <p:cNvSpPr txBox="1"/>
          <p:nvPr/>
        </p:nvSpPr>
        <p:spPr>
          <a:xfrm>
            <a:off x="2102500" y="5461626"/>
            <a:ext cx="4939000" cy="738664"/>
          </a:xfrm>
          <a:prstGeom prst="rect">
            <a:avLst/>
          </a:prstGeom>
          <a:noFill/>
        </p:spPr>
        <p:txBody>
          <a:bodyPr wrap="square" rtlCol="0">
            <a:spAutoFit/>
          </a:bodyPr>
          <a:lstStyle/>
          <a:p>
            <a:r>
              <a:rPr lang="zh-TW" altLang="en-US" sz="1400" dirty="0">
                <a:solidFill>
                  <a:srgbClr val="4A2218"/>
                </a:solidFill>
                <a:latin typeface="Arial" panose="020B0604020202020204" pitchFamily="34" charset="0"/>
              </a:rPr>
              <a:t>資料來源：臺灣學術倫理教育資源中心（無日期）。認識學術誠信。</a:t>
            </a:r>
            <a:r>
              <a:rPr lang="en-US" altLang="zh-TW" sz="1400" dirty="0">
                <a:solidFill>
                  <a:srgbClr val="4A2218"/>
                </a:solidFill>
                <a:latin typeface="Arial" panose="020B0604020202020204" pitchFamily="34" charset="0"/>
              </a:rPr>
              <a:t>2021</a:t>
            </a:r>
            <a:r>
              <a:rPr lang="zh-TW" altLang="en-US" sz="1400" dirty="0">
                <a:solidFill>
                  <a:srgbClr val="4A2218"/>
                </a:solidFill>
                <a:latin typeface="Arial" panose="020B0604020202020204" pitchFamily="34" charset="0"/>
              </a:rPr>
              <a:t>年</a:t>
            </a:r>
            <a:r>
              <a:rPr lang="en-US" altLang="zh-TW" sz="1400" dirty="0">
                <a:solidFill>
                  <a:srgbClr val="4A2218"/>
                </a:solidFill>
                <a:latin typeface="Arial" panose="020B0604020202020204" pitchFamily="34" charset="0"/>
              </a:rPr>
              <a:t>6</a:t>
            </a:r>
            <a:r>
              <a:rPr lang="zh-TW" altLang="en-US" sz="1400" dirty="0">
                <a:solidFill>
                  <a:srgbClr val="4A2218"/>
                </a:solidFill>
                <a:latin typeface="Arial" panose="020B0604020202020204" pitchFamily="34" charset="0"/>
              </a:rPr>
              <a:t>月</a:t>
            </a:r>
            <a:r>
              <a:rPr lang="en-US" altLang="zh-TW" sz="1400" dirty="0">
                <a:solidFill>
                  <a:srgbClr val="4A2218"/>
                </a:solidFill>
                <a:latin typeface="Arial" panose="020B0604020202020204" pitchFamily="34" charset="0"/>
              </a:rPr>
              <a:t>5</a:t>
            </a:r>
            <a:r>
              <a:rPr lang="zh-TW" altLang="en-US" sz="1400" dirty="0">
                <a:solidFill>
                  <a:srgbClr val="4A2218"/>
                </a:solidFill>
                <a:latin typeface="Arial" panose="020B0604020202020204" pitchFamily="34" charset="0"/>
              </a:rPr>
              <a:t>日，取自網址 </a:t>
            </a:r>
            <a:r>
              <a:rPr lang="en-US" altLang="zh-TW" sz="1400" dirty="0">
                <a:solidFill>
                  <a:srgbClr val="4A2218"/>
                </a:solidFill>
                <a:latin typeface="Arial" panose="020B0604020202020204" pitchFamily="34" charset="0"/>
              </a:rPr>
              <a:t>https://</a:t>
            </a:r>
            <a:r>
              <a:rPr lang="en-US" altLang="zh-TW" sz="1400" dirty="0" err="1">
                <a:solidFill>
                  <a:srgbClr val="4A2218"/>
                </a:solidFill>
                <a:latin typeface="Arial" panose="020B0604020202020204" pitchFamily="34" charset="0"/>
              </a:rPr>
              <a:t>ethics.moe.edu.tw</a:t>
            </a:r>
            <a:endParaRPr lang="zh-TW" altLang="en-US" sz="1400" dirty="0">
              <a:solidFill>
                <a:srgbClr val="4A2218"/>
              </a:solidFill>
              <a:latin typeface="Arial" panose="020B0604020202020204" pitchFamily="34" charset="0"/>
            </a:endParaRPr>
          </a:p>
          <a:p>
            <a:endParaRPr lang="en-US" sz="1400" dirty="0">
              <a:solidFill>
                <a:srgbClr val="4A2218"/>
              </a:solidFill>
              <a:latin typeface="Arial" panose="020B0604020202020204" pitchFamily="34" charset="0"/>
            </a:endParaRPr>
          </a:p>
        </p:txBody>
      </p:sp>
      <p:sp>
        <p:nvSpPr>
          <p:cNvPr id="14" name="文字方塊 5">
            <a:extLst>
              <a:ext uri="{FF2B5EF4-FFF2-40B4-BE49-F238E27FC236}">
                <a16:creationId xmlns:a16="http://schemas.microsoft.com/office/drawing/2014/main" id="{67201ABD-79F5-2F47-B097-740144A1B8DF}"/>
              </a:ext>
            </a:extLst>
          </p:cNvPr>
          <p:cNvSpPr txBox="1"/>
          <p:nvPr/>
        </p:nvSpPr>
        <p:spPr>
          <a:xfrm>
            <a:off x="720812" y="6358853"/>
            <a:ext cx="2850589"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文字來源：中學生網站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85400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E565-F263-C447-821D-A4793549204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參考文獻</a:t>
            </a:r>
            <a:endParaRPr lang="en-US" dirty="0">
              <a:latin typeface="微軟正黑體" panose="020B0604030504040204" pitchFamily="34" charset="-120"/>
              <a:ea typeface="微軟正黑體" panose="020B0604030504040204" pitchFamily="34" charset="-120"/>
            </a:endParaRPr>
          </a:p>
        </p:txBody>
      </p:sp>
      <p:sp>
        <p:nvSpPr>
          <p:cNvPr id="3" name="Content Placeholder 2">
            <a:extLst>
              <a:ext uri="{FF2B5EF4-FFF2-40B4-BE49-F238E27FC236}">
                <a16:creationId xmlns:a16="http://schemas.microsoft.com/office/drawing/2014/main" id="{43F54C57-C0E9-B749-923A-BEFC463384D5}"/>
              </a:ext>
            </a:extLst>
          </p:cNvPr>
          <p:cNvSpPr>
            <a:spLocks noGrp="1"/>
          </p:cNvSpPr>
          <p:nvPr>
            <p:ph idx="1"/>
          </p:nvPr>
        </p:nvSpPr>
        <p:spPr>
          <a:xfrm>
            <a:off x="1028700" y="896694"/>
            <a:ext cx="7940796" cy="5519096"/>
          </a:xfrm>
        </p:spPr>
        <p:txBody>
          <a:bodyPr>
            <a:noAutofit/>
          </a:bodyPr>
          <a:lstStyle/>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中小學網路素養與認知網站（</a:t>
            </a:r>
            <a:r>
              <a:rPr lang="en-US" altLang="zh-TW" sz="1250" dirty="0">
                <a:latin typeface="Arial" panose="020B0604020202020204" pitchFamily="34" charset="0"/>
                <a:ea typeface="微軟正黑體" panose="020B0604030504040204" pitchFamily="34" charset="-120"/>
                <a:cs typeface="Arial" panose="020B0604020202020204" pitchFamily="34" charset="0"/>
              </a:rPr>
              <a:t>2017</a:t>
            </a:r>
            <a:r>
              <a:rPr lang="zh-TW" altLang="en-US" sz="1250" dirty="0">
                <a:latin typeface="Arial" panose="020B0604020202020204" pitchFamily="34" charset="0"/>
                <a:ea typeface="微軟正黑體" panose="020B0604030504040204" pitchFamily="34" charset="-120"/>
                <a:cs typeface="Arial" panose="020B0604020202020204" pitchFamily="34" charset="0"/>
              </a:rPr>
              <a:t>年</a:t>
            </a:r>
            <a:r>
              <a:rPr lang="en-US" altLang="zh-TW" sz="1250" dirty="0">
                <a:latin typeface="Arial" panose="020B0604020202020204" pitchFamily="34" charset="0"/>
                <a:ea typeface="微軟正黑體" panose="020B0604030504040204" pitchFamily="34" charset="-120"/>
                <a:cs typeface="Arial" panose="020B0604020202020204" pitchFamily="34" charset="0"/>
              </a:rPr>
              <a:t>8</a:t>
            </a:r>
            <a:r>
              <a:rPr lang="zh-TW" altLang="en-US" sz="1250" dirty="0">
                <a:latin typeface="Arial" panose="020B0604020202020204" pitchFamily="34" charset="0"/>
                <a:ea typeface="微軟正黑體" panose="020B0604030504040204" pitchFamily="34" charset="-120"/>
                <a:cs typeface="Arial" panose="020B0604020202020204" pitchFamily="34" charset="0"/>
              </a:rPr>
              <a:t>月</a:t>
            </a:r>
            <a:r>
              <a:rPr lang="en-US" altLang="zh-TW" sz="1250" dirty="0">
                <a:latin typeface="Arial" panose="020B0604020202020204" pitchFamily="34" charset="0"/>
                <a:ea typeface="微軟正黑體" panose="020B0604030504040204" pitchFamily="34" charset="-120"/>
                <a:cs typeface="Arial" panose="020B0604020202020204" pitchFamily="34" charset="0"/>
              </a:rPr>
              <a:t>10</a:t>
            </a:r>
            <a:r>
              <a:rPr lang="zh-TW" altLang="en-US" sz="1250" dirty="0">
                <a:latin typeface="Arial" panose="020B0604020202020204" pitchFamily="34" charset="0"/>
                <a:ea typeface="微軟正黑體" panose="020B0604030504040204" pitchFamily="34" charset="-120"/>
                <a:cs typeface="Arial" panose="020B0604020202020204" pitchFamily="34" charset="0"/>
              </a:rPr>
              <a:t>日）。資訊如何驗證。</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         </a:t>
            </a:r>
            <a:r>
              <a:rPr lang="en-US" altLang="zh-TW" sz="1250" dirty="0">
                <a:latin typeface="Arial" panose="020B0604020202020204" pitchFamily="34" charset="0"/>
                <a:ea typeface="微軟正黑體" panose="020B0604030504040204" pitchFamily="34" charset="-120"/>
                <a:cs typeface="Arial" panose="020B0604020202020204" pitchFamily="34" charset="0"/>
                <a:hlinkClick r:id="rId3"/>
              </a:rPr>
              <a:t>https://eteacher.edu.tw/Archive.aspx?id=287</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中學生網站</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en-US" altLang="zh-CN" sz="1250" dirty="0">
                <a:latin typeface="Arial" panose="020B0604020202020204" pitchFamily="34" charset="0"/>
                <a:ea typeface="微軟正黑體" panose="020B0604030504040204" pitchFamily="34" charset="-120"/>
                <a:cs typeface="Arial" panose="020B0604020202020204" pitchFamily="34" charset="0"/>
              </a:rPr>
              <a:t>202</a:t>
            </a:r>
            <a:r>
              <a:rPr lang="en-US" altLang="zh-TW" sz="1250" dirty="0">
                <a:latin typeface="Arial" panose="020B0604020202020204" pitchFamily="34" charset="0"/>
                <a:cs typeface="Arial" panose="020B0604020202020204" pitchFamily="34" charset="0"/>
              </a:rPr>
              <a:t>1</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2</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17</a:t>
            </a:r>
            <a:r>
              <a:rPr lang="zh-TW" altLang="en-US" sz="1250" dirty="0">
                <a:latin typeface="Arial" panose="020B0604020202020204" pitchFamily="34" charset="0"/>
                <a:cs typeface="Arial" panose="020B0604020202020204" pitchFamily="34" charset="0"/>
              </a:rPr>
              <a:t>日</a:t>
            </a:r>
            <a:r>
              <a:rPr lang="en-US" altLang="zh-TW" sz="1250" dirty="0">
                <a:latin typeface="Arial" panose="020B0604020202020204" pitchFamily="34" charset="0"/>
                <a:cs typeface="Arial" panose="020B0604020202020204" pitchFamily="34" charset="0"/>
              </a:rPr>
              <a:t>a</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zh-TW" altLang="en-US" sz="1250" dirty="0">
                <a:latin typeface="Arial" panose="020B0604020202020204" pitchFamily="34" charset="0"/>
                <a:cs typeface="Arial" panose="020B0604020202020204" pitchFamily="34" charset="0"/>
              </a:rPr>
              <a:t>。全國高級中等學校小論文寫作比賽引註及參考文獻格式範例。</a:t>
            </a:r>
            <a:r>
              <a:rPr lang="en-US" altLang="zh-TW" sz="1250" dirty="0">
                <a:latin typeface="Arial" panose="020B0604020202020204" pitchFamily="34" charset="0"/>
                <a:cs typeface="Arial" panose="020B0604020202020204" pitchFamily="34" charset="0"/>
                <a:hlinkClick r:id="rId4"/>
              </a:rPr>
              <a:t>https://www.shs.edu.tw/doc_download/</a:t>
            </a:r>
            <a:r>
              <a:rPr lang="zh-TW" altLang="en-US" sz="1250" dirty="0">
                <a:latin typeface="Arial" panose="020B0604020202020204" pitchFamily="34" charset="0"/>
                <a:cs typeface="Arial" panose="020B0604020202020204" pitchFamily="34" charset="0"/>
                <a:hlinkClick r:id="rId4"/>
              </a:rPr>
              <a:t>全國高級中等學校小論文寫作比賽引註及參考文獻格式範例</a:t>
            </a:r>
            <a:r>
              <a:rPr lang="en-US" altLang="zh-TW" sz="1250" dirty="0">
                <a:latin typeface="Arial" panose="020B0604020202020204" pitchFamily="34" charset="0"/>
                <a:cs typeface="Arial" panose="020B0604020202020204" pitchFamily="34" charset="0"/>
                <a:hlinkClick r:id="rId4"/>
              </a:rPr>
              <a:t>_110.pdf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中學生網站</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en-US" altLang="zh-CN" sz="1250" dirty="0">
                <a:latin typeface="Arial" panose="020B0604020202020204" pitchFamily="34" charset="0"/>
                <a:ea typeface="微軟正黑體" panose="020B0604030504040204" pitchFamily="34" charset="-120"/>
                <a:cs typeface="Arial" panose="020B0604020202020204" pitchFamily="34" charset="0"/>
              </a:rPr>
              <a:t>202</a:t>
            </a:r>
            <a:r>
              <a:rPr lang="en-US" altLang="zh-TW" sz="1250" dirty="0">
                <a:latin typeface="Arial" panose="020B0604020202020204" pitchFamily="34" charset="0"/>
                <a:cs typeface="Arial" panose="020B0604020202020204" pitchFamily="34" charset="0"/>
              </a:rPr>
              <a:t>1</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2</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17</a:t>
            </a:r>
            <a:r>
              <a:rPr lang="zh-TW" altLang="en-US" sz="1250" dirty="0">
                <a:latin typeface="Arial" panose="020B0604020202020204" pitchFamily="34" charset="0"/>
                <a:cs typeface="Arial" panose="020B0604020202020204" pitchFamily="34" charset="0"/>
              </a:rPr>
              <a:t>日</a:t>
            </a:r>
            <a:r>
              <a:rPr lang="en-US" altLang="zh-TW" sz="1250" dirty="0">
                <a:latin typeface="Arial" panose="020B0604020202020204" pitchFamily="34" charset="0"/>
                <a:cs typeface="Arial" panose="020B0604020202020204" pitchFamily="34" charset="0"/>
              </a:rPr>
              <a:t>b</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zh-TW" altLang="en-US" sz="1250" dirty="0">
                <a:latin typeface="Arial" panose="020B0604020202020204" pitchFamily="34" charset="0"/>
                <a:cs typeface="Arial" panose="020B0604020202020204" pitchFamily="34" charset="0"/>
              </a:rPr>
              <a:t>。全國高級中等學校小論文寫作比賽格式說明暨評審要點。</a:t>
            </a:r>
            <a:r>
              <a:rPr lang="en-US" altLang="zh-TW" sz="1250" dirty="0">
                <a:latin typeface="Arial" panose="020B0604020202020204" pitchFamily="34" charset="0"/>
                <a:cs typeface="Arial" panose="020B0604020202020204" pitchFamily="34" charset="0"/>
                <a:hlinkClick r:id="rId5"/>
              </a:rPr>
              <a:t>https://www.shs.edu.tw/doc_download/</a:t>
            </a:r>
            <a:r>
              <a:rPr lang="zh-TW" altLang="en-US" sz="1250" dirty="0">
                <a:latin typeface="Arial" panose="020B0604020202020204" pitchFamily="34" charset="0"/>
                <a:cs typeface="Arial" panose="020B0604020202020204" pitchFamily="34" charset="0"/>
                <a:hlinkClick r:id="rId5"/>
              </a:rPr>
              <a:t>全國高級中等學校小論文寫作比賽格式說明暨評審要點</a:t>
            </a:r>
            <a:r>
              <a:rPr lang="en-US" altLang="zh-TW" sz="1250" dirty="0">
                <a:latin typeface="Arial" panose="020B0604020202020204" pitchFamily="34" charset="0"/>
                <a:cs typeface="Arial" panose="020B0604020202020204" pitchFamily="34" charset="0"/>
                <a:hlinkClick r:id="rId5"/>
              </a:rPr>
              <a:t>_110.pdf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李威、賴誠斌、丁興祥（</a:t>
            </a:r>
            <a:r>
              <a:rPr lang="en-US" altLang="zh-TW" sz="1250" dirty="0">
                <a:latin typeface="Arial" panose="020B0604020202020204" pitchFamily="34" charset="0"/>
                <a:cs typeface="Arial" panose="020B0604020202020204" pitchFamily="34" charset="0"/>
              </a:rPr>
              <a:t>2018</a:t>
            </a:r>
            <a:r>
              <a:rPr lang="zh-TW" altLang="en-US" sz="1250" dirty="0">
                <a:latin typeface="Arial" panose="020B0604020202020204" pitchFamily="34" charset="0"/>
                <a:cs typeface="Arial" panose="020B0604020202020204" pitchFamily="34" charset="0"/>
              </a:rPr>
              <a:t>）。走出低谷的蘇東坡：談蘇東坡謫居黃州期間人生意義的追尋與轉化。</a:t>
            </a:r>
            <a:r>
              <a:rPr lang="zh-TW" altLang="en-US" sz="1250" b="1" dirty="0">
                <a:latin typeface="Arial" panose="020B0604020202020204" pitchFamily="34" charset="0"/>
                <a:cs typeface="Arial" panose="020B0604020202020204" pitchFamily="34" charset="0"/>
              </a:rPr>
              <a:t>生命敘說與心理傳記學，</a:t>
            </a:r>
            <a:r>
              <a:rPr lang="en-US" altLang="zh-TW" sz="1250" b="1" dirty="0">
                <a:latin typeface="Arial" panose="020B0604020202020204" pitchFamily="34" charset="0"/>
                <a:cs typeface="Arial" panose="020B0604020202020204" pitchFamily="34" charset="0"/>
              </a:rPr>
              <a:t>6</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185-219</a:t>
            </a:r>
            <a:r>
              <a:rPr lang="zh-TW" altLang="en-US" sz="1250" dirty="0">
                <a:latin typeface="Arial" panose="020B0604020202020204" pitchFamily="34" charset="0"/>
                <a:cs typeface="Arial" panose="020B0604020202020204" pitchFamily="34" charset="0"/>
              </a:rPr>
              <a:t>。</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政府資料開放平台（無日期）。資料集服務分類。</a:t>
            </a:r>
            <a:r>
              <a:rPr lang="en-US" altLang="zh-TW" sz="1250" dirty="0">
                <a:latin typeface="Arial" panose="020B0604020202020204" pitchFamily="34" charset="0"/>
                <a:cs typeface="Arial" panose="020B0604020202020204" pitchFamily="34" charset="0"/>
                <a:hlinkClick r:id="rId6"/>
              </a:rPr>
              <a:t>https://data.gov.tw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政策研究指標資料庫 </a:t>
            </a:r>
            <a:r>
              <a:rPr lang="en-US" altLang="zh-TW" sz="1250" dirty="0">
                <a:latin typeface="Arial" panose="020B0604020202020204" pitchFamily="34" charset="0"/>
                <a:cs typeface="Arial" panose="020B0604020202020204" pitchFamily="34" charset="0"/>
              </a:rPr>
              <a:t>PRIDE </a:t>
            </a:r>
            <a:r>
              <a:rPr lang="zh-TW" altLang="en-US" sz="1250" dirty="0">
                <a:latin typeface="Arial" panose="020B0604020202020204" pitchFamily="34" charset="0"/>
                <a:cs typeface="Arial" panose="020B0604020202020204" pitchFamily="34" charset="0"/>
              </a:rPr>
              <a:t>（無日期）。人口發展儀表板（歷年主要國家女性生育第一胎年齡）。 </a:t>
            </a:r>
            <a:r>
              <a:rPr lang="en-US" altLang="zh-TW" sz="1250" dirty="0">
                <a:latin typeface="Arial" panose="020B0604020202020204" pitchFamily="34" charset="0"/>
                <a:cs typeface="Arial" panose="020B0604020202020204" pitchFamily="34" charset="0"/>
                <a:hlinkClick r:id="rId7"/>
              </a:rPr>
              <a:t>https://</a:t>
            </a:r>
            <a:r>
              <a:rPr lang="en-US" altLang="zh-TW" sz="1250" dirty="0" err="1">
                <a:latin typeface="Arial" panose="020B0604020202020204" pitchFamily="34" charset="0"/>
                <a:cs typeface="Arial" panose="020B0604020202020204" pitchFamily="34" charset="0"/>
                <a:hlinkClick r:id="rId7"/>
              </a:rPr>
              <a:t>pride.stpi.narl.org.tw</a:t>
            </a:r>
            <a:r>
              <a:rPr lang="en-US" altLang="zh-TW" sz="1250" dirty="0">
                <a:latin typeface="Arial" panose="020B0604020202020204" pitchFamily="34" charset="0"/>
                <a:cs typeface="Arial" panose="020B0604020202020204" pitchFamily="34" charset="0"/>
                <a:hlinkClick r:id="rId7"/>
              </a:rPr>
              <a:t>/index/</a:t>
            </a:r>
            <a:r>
              <a:rPr lang="en-US" altLang="zh-TW" sz="1250" dirty="0" err="1">
                <a:latin typeface="Arial" panose="020B0604020202020204" pitchFamily="34" charset="0"/>
                <a:cs typeface="Arial" panose="020B0604020202020204" pitchFamily="34" charset="0"/>
                <a:hlinkClick r:id="rId7"/>
              </a:rPr>
              <a:t>dashboard?type</a:t>
            </a:r>
            <a:r>
              <a:rPr lang="en-US" altLang="zh-TW" sz="1250" dirty="0">
                <a:latin typeface="Arial" panose="020B0604020202020204" pitchFamily="34" charset="0"/>
                <a:cs typeface="Arial" panose="020B0604020202020204" pitchFamily="34" charset="0"/>
                <a:hlinkClick r:id="rId7"/>
              </a:rPr>
              <a:t>=</a:t>
            </a:r>
            <a:r>
              <a:rPr lang="en-US" altLang="zh-TW" sz="1250" dirty="0" err="1">
                <a:latin typeface="Arial" panose="020B0604020202020204" pitchFamily="34" charset="0"/>
                <a:cs typeface="Arial" panose="020B0604020202020204" pitchFamily="34" charset="0"/>
                <a:hlinkClick r:id="rId7"/>
              </a:rPr>
              <a:t>INT_COMP&amp;cdmId</a:t>
            </a:r>
            <a:r>
              <a:rPr lang="en-US" altLang="zh-TW" sz="1250" dirty="0">
                <a:latin typeface="Arial" panose="020B0604020202020204" pitchFamily="34" charset="0"/>
                <a:cs typeface="Arial" panose="020B0604020202020204" pitchFamily="34" charset="0"/>
                <a:hlinkClick r:id="rId7"/>
              </a:rPr>
              <a:t>=4</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國立公共資訊圖書館（</a:t>
            </a:r>
            <a:r>
              <a:rPr lang="en-US" altLang="zh-TW" sz="1250" dirty="0">
                <a:latin typeface="Arial" panose="020B0604020202020204" pitchFamily="34" charset="0"/>
                <a:cs typeface="Arial" panose="020B0604020202020204" pitchFamily="34" charset="0"/>
              </a:rPr>
              <a:t>2020</a:t>
            </a:r>
            <a:r>
              <a:rPr lang="zh-TW" altLang="en-US" sz="1250" dirty="0">
                <a:latin typeface="Arial" panose="020B0604020202020204" pitchFamily="34" charset="0"/>
                <a:cs typeface="Arial" panose="020B0604020202020204" pitchFamily="34" charset="0"/>
              </a:rPr>
              <a:t>）。數位資源。</a:t>
            </a:r>
            <a:r>
              <a:rPr lang="en-US" altLang="zh-TW" sz="1250" dirty="0">
                <a:latin typeface="Arial" panose="020B0604020202020204" pitchFamily="34" charset="0"/>
                <a:cs typeface="Arial" panose="020B0604020202020204" pitchFamily="34" charset="0"/>
                <a:hlinkClick r:id="rId8"/>
              </a:rPr>
              <a:t>https://www.nlpi.edu.tw/DigitalResources</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國家圖書館（無日期）。國家圖書館全國報紙資訊系統。</a:t>
            </a:r>
            <a:r>
              <a:rPr lang="en-US" altLang="zh-TW" sz="1250" dirty="0">
                <a:latin typeface="Arial" panose="020B0604020202020204" pitchFamily="34" charset="0"/>
                <a:cs typeface="Arial" panose="020B0604020202020204" pitchFamily="34" charset="0"/>
                <a:hlinkClick r:id="rId9"/>
              </a:rPr>
              <a:t>http://readopac.ncl.edu.tw/ncl9/newspaper/title.htm</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陳寬政、林子瑜、邱毅潔、紀筱涵（</a:t>
            </a:r>
            <a:r>
              <a:rPr lang="en-US" altLang="zh-TW" sz="1250" dirty="0">
                <a:latin typeface="Arial" panose="020B0604020202020204" pitchFamily="34" charset="0"/>
                <a:cs typeface="Arial" panose="020B0604020202020204" pitchFamily="34" charset="0"/>
              </a:rPr>
              <a:t>2009</a:t>
            </a:r>
            <a:r>
              <a:rPr lang="zh-TW" altLang="en-US" sz="1250" dirty="0">
                <a:latin typeface="Arial" panose="020B0604020202020204" pitchFamily="34" charset="0"/>
                <a:cs typeface="Arial" panose="020B0604020202020204" pitchFamily="34" charset="0"/>
              </a:rPr>
              <a:t>）。人口老化、疾病擴張、與健保醫療費用。</a:t>
            </a:r>
            <a:r>
              <a:rPr lang="zh-TW" altLang="en-US" sz="1250" b="1" dirty="0">
                <a:latin typeface="Arial" panose="020B0604020202020204" pitchFamily="34" charset="0"/>
                <a:cs typeface="Arial" panose="020B0604020202020204" pitchFamily="34" charset="0"/>
              </a:rPr>
              <a:t>人口學刊，</a:t>
            </a:r>
            <a:r>
              <a:rPr lang="en-US" altLang="zh-TW" sz="1250" b="1" dirty="0">
                <a:latin typeface="Arial" panose="020B0604020202020204" pitchFamily="34" charset="0"/>
                <a:cs typeface="Arial" panose="020B0604020202020204" pitchFamily="34" charset="0"/>
              </a:rPr>
              <a:t>39</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59-83</a:t>
            </a:r>
            <a:r>
              <a:rPr lang="zh-TW" altLang="en-US" sz="1250" dirty="0">
                <a:latin typeface="Arial" panose="020B0604020202020204" pitchFamily="34" charset="0"/>
                <a:cs typeface="Arial" panose="020B0604020202020204" pitchFamily="34" charset="0"/>
              </a:rPr>
              <a:t>。</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黃馨瑩（</a:t>
            </a:r>
            <a:r>
              <a:rPr lang="en-US" altLang="zh-TW" sz="1250" dirty="0">
                <a:latin typeface="Arial" panose="020B0604020202020204" pitchFamily="34" charset="0"/>
                <a:ea typeface="微軟正黑體" panose="020B0604030504040204" pitchFamily="34" charset="-120"/>
                <a:cs typeface="Arial" panose="020B0604020202020204" pitchFamily="34" charset="0"/>
              </a:rPr>
              <a:t>2015</a:t>
            </a:r>
            <a:r>
              <a:rPr lang="zh-TW" altLang="en-US" sz="1250" dirty="0">
                <a:latin typeface="Arial" panose="020B0604020202020204" pitchFamily="34" charset="0"/>
                <a:ea typeface="微軟正黑體" panose="020B0604030504040204" pitchFamily="34" charset="-120"/>
                <a:cs typeface="Arial" panose="020B0604020202020204" pitchFamily="34" charset="0"/>
              </a:rPr>
              <a:t>年</a:t>
            </a:r>
            <a:r>
              <a:rPr lang="en-US" altLang="zh-TW" sz="1250" dirty="0">
                <a:latin typeface="Arial" panose="020B0604020202020204" pitchFamily="34" charset="0"/>
                <a:ea typeface="微軟正黑體" panose="020B0604030504040204" pitchFamily="34" charset="-120"/>
                <a:cs typeface="Arial" panose="020B0604020202020204" pitchFamily="34" charset="0"/>
              </a:rPr>
              <a:t>9</a:t>
            </a:r>
            <a:r>
              <a:rPr lang="zh-TW" altLang="en-US" sz="1250" dirty="0">
                <a:latin typeface="Arial" panose="020B0604020202020204" pitchFamily="34" charset="0"/>
                <a:ea typeface="微軟正黑體" panose="020B0604030504040204" pitchFamily="34" charset="-120"/>
                <a:cs typeface="Arial" panose="020B0604020202020204" pitchFamily="34" charset="0"/>
              </a:rPr>
              <a:t>月</a:t>
            </a:r>
            <a:r>
              <a:rPr lang="en-US" altLang="zh-TW" sz="1250" dirty="0">
                <a:latin typeface="Arial" panose="020B0604020202020204" pitchFamily="34" charset="0"/>
                <a:ea typeface="微軟正黑體" panose="020B0604030504040204" pitchFamily="34" charset="-120"/>
                <a:cs typeface="Arial" panose="020B0604020202020204" pitchFamily="34" charset="0"/>
              </a:rPr>
              <a:t>29</a:t>
            </a:r>
            <a:r>
              <a:rPr lang="zh-TW" altLang="en-US" sz="1250" dirty="0">
                <a:latin typeface="Arial" panose="020B0604020202020204" pitchFamily="34" charset="0"/>
                <a:ea typeface="微軟正黑體" panose="020B0604030504040204" pitchFamily="34" charset="-120"/>
                <a:cs typeface="Arial" panose="020B0604020202020204" pitchFamily="34" charset="0"/>
              </a:rPr>
              <a:t>日）。認識小論文 小論文的架構暨全國小論文比賽規範。</a:t>
            </a:r>
            <a:r>
              <a:rPr lang="en-US" sz="1250" dirty="0">
                <a:latin typeface="Arial" panose="020B0604020202020204" pitchFamily="34" charset="0"/>
                <a:ea typeface="微軟正黑體" panose="020B0604030504040204" pitchFamily="34" charset="-120"/>
                <a:cs typeface="Arial" panose="020B0604020202020204" pitchFamily="34" charset="0"/>
                <a:hlinkClick r:id="rId10"/>
              </a:rPr>
              <a:t>http://camdemy.cksh.tp.edu.tw/media/2712</a:t>
            </a:r>
            <a:endParaRPr lang="en-US"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楊晉綺（</a:t>
            </a:r>
            <a:r>
              <a:rPr lang="en-US" altLang="zh-TW" sz="1250" dirty="0">
                <a:latin typeface="Arial" panose="020B0604020202020204" pitchFamily="34" charset="0"/>
                <a:cs typeface="Arial" panose="020B0604020202020204" pitchFamily="34" charset="0"/>
              </a:rPr>
              <a:t>2010</a:t>
            </a:r>
            <a:r>
              <a:rPr lang="zh-TW" altLang="en-US" sz="1250" dirty="0">
                <a:latin typeface="Arial" panose="020B0604020202020204" pitchFamily="34" charset="0"/>
                <a:cs typeface="Arial" panose="020B0604020202020204" pitchFamily="34" charset="0"/>
              </a:rPr>
              <a:t>）。第九章 拼貼與抄襲。載於劉承慧、王萬儀（主編）：</a:t>
            </a:r>
            <a:r>
              <a:rPr lang="zh-TW" altLang="en-US" sz="1250" b="1" dirty="0">
                <a:latin typeface="Arial" panose="020B0604020202020204" pitchFamily="34" charset="0"/>
                <a:cs typeface="Arial" panose="020B0604020202020204" pitchFamily="34" charset="0"/>
              </a:rPr>
              <a:t>大學中文教程：學院報告寫作</a:t>
            </a:r>
            <a:r>
              <a:rPr lang="zh-TW" altLang="en-US" sz="1250" dirty="0">
                <a:latin typeface="Arial" panose="020B0604020202020204" pitchFamily="34" charset="0"/>
                <a:cs typeface="Arial" panose="020B0604020202020204" pitchFamily="34" charset="0"/>
              </a:rPr>
              <a:t>（頁</a:t>
            </a:r>
            <a:r>
              <a:rPr lang="en-US" altLang="zh-TW" sz="1250" dirty="0">
                <a:latin typeface="Arial" panose="020B0604020202020204" pitchFamily="34" charset="0"/>
                <a:cs typeface="Arial" panose="020B0604020202020204" pitchFamily="34" charset="0"/>
              </a:rPr>
              <a:t>147-158</a:t>
            </a:r>
            <a:r>
              <a:rPr lang="zh-TW" altLang="en-US" sz="1250" dirty="0">
                <a:latin typeface="Arial" panose="020B0604020202020204" pitchFamily="34" charset="0"/>
                <a:cs typeface="Arial" panose="020B0604020202020204" pitchFamily="34" charset="0"/>
              </a:rPr>
              <a:t>）。國立清華大學出版社。</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臺灣學術倫理教育資源中心（</a:t>
            </a:r>
            <a:r>
              <a:rPr lang="en-US" altLang="zh-TW" sz="1250" dirty="0">
                <a:latin typeface="Arial" panose="020B0604020202020204" pitchFamily="34" charset="0"/>
                <a:cs typeface="Arial" panose="020B0604020202020204" pitchFamily="34" charset="0"/>
              </a:rPr>
              <a:t>2020a</a:t>
            </a:r>
            <a:r>
              <a:rPr lang="zh-TW" altLang="en-US" sz="1250" dirty="0">
                <a:latin typeface="Arial" panose="020B0604020202020204" pitchFamily="34" charset="0"/>
                <a:cs typeface="Arial" panose="020B0604020202020204" pitchFamily="34" charset="0"/>
              </a:rPr>
              <a:t>）。學術寫作技巧：引述。</a:t>
            </a:r>
            <a:r>
              <a:rPr lang="en-US" altLang="zh-TW" sz="1250" dirty="0">
                <a:latin typeface="Arial" panose="020B0604020202020204" pitchFamily="34" charset="0"/>
                <a:cs typeface="Arial" panose="020B0604020202020204" pitchFamily="34" charset="0"/>
                <a:hlinkClick r:id="rId11"/>
              </a:rPr>
              <a:t>https://ethics.moe.edu.tw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臺灣學術倫理教育資源中心（</a:t>
            </a:r>
            <a:r>
              <a:rPr lang="en-US" altLang="zh-TW" sz="1250" dirty="0">
                <a:latin typeface="Arial" panose="020B0604020202020204" pitchFamily="34" charset="0"/>
                <a:cs typeface="Arial" panose="020B0604020202020204" pitchFamily="34" charset="0"/>
              </a:rPr>
              <a:t>2020b</a:t>
            </a:r>
            <a:r>
              <a:rPr lang="zh-TW" altLang="en-US" sz="1250" dirty="0">
                <a:latin typeface="Arial" panose="020B0604020202020204" pitchFamily="34" charset="0"/>
                <a:cs typeface="Arial" panose="020B0604020202020204" pitchFamily="34" charset="0"/>
              </a:rPr>
              <a:t>）。學術寫作技巧：改寫與摘寫。</a:t>
            </a:r>
            <a:r>
              <a:rPr lang="en-US" altLang="zh-TW" sz="1250" dirty="0">
                <a:latin typeface="Arial" panose="020B0604020202020204" pitchFamily="34" charset="0"/>
                <a:cs typeface="Arial" panose="020B0604020202020204" pitchFamily="34" charset="0"/>
                <a:hlinkClick r:id="rId11"/>
              </a:rPr>
              <a:t>https://ethics.moe.edu.tw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endParaRPr lang="en-US" sz="1250" dirty="0">
              <a:latin typeface="Arial" panose="020B0604020202020204" pitchFamily="34" charset="0"/>
              <a:ea typeface="微軟正黑體" panose="020B0604030504040204" pitchFamily="34" charset="-120"/>
              <a:cs typeface="Arial" panose="020B0604020202020204" pitchFamily="34" charset="0"/>
            </a:endParaRPr>
          </a:p>
        </p:txBody>
      </p:sp>
      <p:sp>
        <p:nvSpPr>
          <p:cNvPr id="5" name="投影片編號版面配置區 3">
            <a:extLst>
              <a:ext uri="{FF2B5EF4-FFF2-40B4-BE49-F238E27FC236}">
                <a16:creationId xmlns:a16="http://schemas.microsoft.com/office/drawing/2014/main" id="{281A2413-4AC9-EC48-87B5-4742FCB7617D}"/>
              </a:ext>
            </a:extLst>
          </p:cNvPr>
          <p:cNvSpPr>
            <a:spLocks noGrp="1"/>
          </p:cNvSpPr>
          <p:nvPr>
            <p:ph type="sldNum" sz="quarter" idx="12"/>
          </p:nvPr>
        </p:nvSpPr>
        <p:spPr>
          <a:xfrm>
            <a:off x="7680697" y="6310435"/>
            <a:ext cx="1197219" cy="404614"/>
          </a:xfrm>
        </p:spPr>
        <p:txBody>
          <a:bodyPr/>
          <a:lstStyle/>
          <a:p>
            <a:fld id="{7929040E-CB57-2D40-A712-FE599601156A}" type="slidenum">
              <a:rPr lang="en-US" smtClean="0"/>
              <a:pPr/>
              <a:t>65</a:t>
            </a:fld>
            <a:endParaRPr lang="en-US" dirty="0"/>
          </a:p>
        </p:txBody>
      </p:sp>
    </p:spTree>
    <p:extLst>
      <p:ext uri="{BB962C8B-B14F-4D97-AF65-F5344CB8AC3E}">
        <p14:creationId xmlns:p14="http://schemas.microsoft.com/office/powerpoint/2010/main" val="574808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E565-F263-C447-821D-A47935492043}"/>
              </a:ext>
            </a:extLst>
          </p:cNvPr>
          <p:cNvSpPr>
            <a:spLocks noGrp="1"/>
          </p:cNvSpPr>
          <p:nvPr>
            <p:ph type="title"/>
          </p:nvPr>
        </p:nvSpPr>
        <p:spPr/>
        <p:txBody>
          <a:bodyPr/>
          <a:lstStyle/>
          <a:p>
            <a:r>
              <a:rPr lang="zh-TW" altLang="en-US" dirty="0"/>
              <a:t>參考文獻</a:t>
            </a:r>
            <a:r>
              <a:rPr lang="zh-TW" altLang="en-US" sz="2400" b="0" dirty="0">
                <a:latin typeface="微軟正黑體" panose="020B0604030504040204" pitchFamily="34" charset="-120"/>
                <a:ea typeface="微軟正黑體" panose="020B0604030504040204" pitchFamily="34" charset="-120"/>
              </a:rPr>
              <a:t>（續）</a:t>
            </a:r>
            <a:endParaRPr lang="en-US" sz="2400" b="0" dirty="0">
              <a:latin typeface="微軟正黑體" panose="020B0604030504040204" pitchFamily="34" charset="-120"/>
              <a:ea typeface="微軟正黑體" panose="020B0604030504040204" pitchFamily="34" charset="-120"/>
            </a:endParaRPr>
          </a:p>
        </p:txBody>
      </p:sp>
      <p:sp>
        <p:nvSpPr>
          <p:cNvPr id="3" name="Content Placeholder 2">
            <a:extLst>
              <a:ext uri="{FF2B5EF4-FFF2-40B4-BE49-F238E27FC236}">
                <a16:creationId xmlns:a16="http://schemas.microsoft.com/office/drawing/2014/main" id="{43F54C57-C0E9-B749-923A-BEFC463384D5}"/>
              </a:ext>
            </a:extLst>
          </p:cNvPr>
          <p:cNvSpPr>
            <a:spLocks noGrp="1"/>
          </p:cNvSpPr>
          <p:nvPr>
            <p:ph idx="1"/>
          </p:nvPr>
        </p:nvSpPr>
        <p:spPr>
          <a:xfrm>
            <a:off x="1009036" y="896694"/>
            <a:ext cx="8134964" cy="5961306"/>
          </a:xfrm>
        </p:spPr>
        <p:txBody>
          <a:bodyPr>
            <a:noAutofit/>
          </a:bodyPr>
          <a:lstStyle/>
          <a:p>
            <a:pPr marL="357188" indent="-357188">
              <a:spcBef>
                <a:spcPts val="0"/>
              </a:spcBef>
              <a:buNone/>
            </a:pPr>
            <a:r>
              <a:rPr lang="zh-TW" altLang="en-US" sz="1250" dirty="0">
                <a:latin typeface="Arial" panose="020B0604020202020204" pitchFamily="34" charset="0"/>
                <a:cs typeface="Arial" panose="020B0604020202020204" pitchFamily="34" charset="0"/>
              </a:rPr>
              <a:t>劉雨涵（</a:t>
            </a:r>
            <a:r>
              <a:rPr lang="en-US" altLang="zh-TW" sz="1250" dirty="0">
                <a:latin typeface="Arial" panose="020B0604020202020204" pitchFamily="34" charset="0"/>
                <a:cs typeface="Arial" panose="020B0604020202020204" pitchFamily="34" charset="0"/>
              </a:rPr>
              <a:t>2018</a:t>
            </a:r>
            <a:r>
              <a:rPr lang="zh-TW" altLang="en-US" sz="1250" dirty="0">
                <a:latin typeface="Arial" panose="020B0604020202020204" pitchFamily="34" charset="0"/>
                <a:cs typeface="Arial" panose="020B0604020202020204" pitchFamily="34" charset="0"/>
              </a:rPr>
              <a:t>）。你 </a:t>
            </a:r>
            <a:r>
              <a:rPr lang="en-US" altLang="zh-TW" sz="1250" dirty="0">
                <a:latin typeface="Arial" panose="020B0604020202020204" pitchFamily="34" charset="0"/>
                <a:cs typeface="Arial" panose="020B0604020202020204" pitchFamily="34" charset="0"/>
              </a:rPr>
              <a:t>follow</a:t>
            </a:r>
            <a:r>
              <a:rPr lang="zh-TW" altLang="en-US" sz="1250" dirty="0">
                <a:latin typeface="Arial" panose="020B0604020202020204" pitchFamily="34" charset="0"/>
                <a:cs typeface="Arial" panose="020B0604020202020204" pitchFamily="34" charset="0"/>
              </a:rPr>
              <a:t> 她了嗎？</a:t>
            </a:r>
            <a:r>
              <a:rPr lang="en-US" altLang="zh-TW" sz="1250" dirty="0">
                <a:latin typeface="Arial" panose="020B0604020202020204" pitchFamily="34" charset="0"/>
                <a:cs typeface="Arial" panose="020B0604020202020204" pitchFamily="34" charset="0"/>
              </a:rPr>
              <a:t>Instagram</a:t>
            </a:r>
            <a:r>
              <a:rPr lang="zh-TW" altLang="en-US" sz="1250" dirty="0">
                <a:latin typeface="Arial" panose="020B0604020202020204" pitchFamily="34" charset="0"/>
                <a:cs typeface="Arial" panose="020B0604020202020204" pitchFamily="34" charset="0"/>
              </a:rPr>
              <a:t> 網紅的人類學觀察。</a:t>
            </a:r>
            <a:r>
              <a:rPr lang="zh-TW" altLang="en-US" sz="1250" b="1" dirty="0">
                <a:latin typeface="Arial" panose="020B0604020202020204" pitchFamily="34" charset="0"/>
                <a:cs typeface="Arial" panose="020B0604020202020204" pitchFamily="34" charset="0"/>
              </a:rPr>
              <a:t>民族學研究所資料彙編，</a:t>
            </a:r>
            <a:r>
              <a:rPr lang="en-US" altLang="zh-TW" sz="1250" b="1" dirty="0">
                <a:latin typeface="Arial" panose="020B0604020202020204" pitchFamily="34" charset="0"/>
                <a:cs typeface="Arial" panose="020B0604020202020204" pitchFamily="34" charset="0"/>
              </a:rPr>
              <a:t>26</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1-34</a:t>
            </a:r>
            <a:r>
              <a:rPr lang="zh-TW" altLang="en-US" sz="1250" dirty="0">
                <a:latin typeface="Arial" panose="020B0604020202020204" pitchFamily="34" charset="0"/>
                <a:cs typeface="Arial" panose="020B0604020202020204" pitchFamily="34" charset="0"/>
              </a:rPr>
              <a:t>。</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嚴重特殊傳染性肺炎（</a:t>
            </a:r>
            <a:r>
              <a:rPr lang="en-US" altLang="zh-TW" sz="1250" dirty="0">
                <a:latin typeface="Arial" panose="020B0604020202020204" pitchFamily="34" charset="0"/>
                <a:cs typeface="Arial" panose="020B0604020202020204" pitchFamily="34" charset="0"/>
              </a:rPr>
              <a:t>2020</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10</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10</a:t>
            </a:r>
            <a:r>
              <a:rPr lang="zh-TW" altLang="en-US" sz="1250" dirty="0">
                <a:latin typeface="Arial" panose="020B0604020202020204" pitchFamily="34" charset="0"/>
                <a:cs typeface="Arial" panose="020B0604020202020204" pitchFamily="34" charset="0"/>
              </a:rPr>
              <a:t>日）。</a:t>
            </a:r>
            <a:r>
              <a:rPr lang="zh-TW" altLang="en-US" sz="1250" b="1" dirty="0">
                <a:latin typeface="Arial" panose="020B0604020202020204" pitchFamily="34" charset="0"/>
                <a:cs typeface="Arial" panose="020B0604020202020204" pitchFamily="34" charset="0"/>
              </a:rPr>
              <a:t>維基百科</a:t>
            </a:r>
            <a:r>
              <a:rPr lang="zh-TW" altLang="en-US"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hlinkClick r:id="rId3"/>
              </a:rPr>
              <a:t>https://zh.wikipedia.org/zh-tw/2019</a:t>
            </a:r>
            <a:r>
              <a:rPr lang="zh-TW" altLang="en-US" sz="1250" dirty="0">
                <a:latin typeface="Arial" panose="020B0604020202020204" pitchFamily="34" charset="0"/>
                <a:cs typeface="Arial" panose="020B0604020202020204" pitchFamily="34" charset="0"/>
                <a:hlinkClick r:id="rId3"/>
              </a:rPr>
              <a:t>冠状病毒病</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latin typeface="Arial" panose="020B0604020202020204" pitchFamily="34" charset="0"/>
                <a:cs typeface="Arial" panose="020B0604020202020204" pitchFamily="34" charset="0"/>
              </a:rPr>
              <a:t>American Psychological Association. (2020). </a:t>
            </a:r>
            <a:r>
              <a:rPr lang="en-US" altLang="zh-TW" sz="1250" i="1" dirty="0">
                <a:latin typeface="Arial" panose="020B0604020202020204" pitchFamily="34" charset="0"/>
                <a:cs typeface="Arial" panose="020B0604020202020204" pitchFamily="34" charset="0"/>
              </a:rPr>
              <a:t>Publication manual of the American Psychological Association</a:t>
            </a:r>
            <a:r>
              <a:rPr lang="zh-TW" altLang="en-US"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rPr>
              <a:t>(7</a:t>
            </a:r>
            <a:r>
              <a:rPr lang="en-US" altLang="zh-TW" sz="1250" baseline="30000" dirty="0">
                <a:latin typeface="Arial" panose="020B0604020202020204" pitchFamily="34" charset="0"/>
                <a:cs typeface="Arial" panose="020B0604020202020204" pitchFamily="34" charset="0"/>
              </a:rPr>
              <a:t>th</a:t>
            </a:r>
            <a:r>
              <a:rPr lang="en-US" altLang="zh-TW" sz="1250" dirty="0">
                <a:latin typeface="Arial" panose="020B0604020202020204" pitchFamily="34" charset="0"/>
                <a:cs typeface="Arial" panose="020B0604020202020204" pitchFamily="34" charset="0"/>
              </a:rPr>
              <a:t> ed.). </a:t>
            </a:r>
            <a:r>
              <a:rPr lang="en-US" altLang="zh-TW" sz="1250" dirty="0">
                <a:latin typeface="Arial" panose="020B0604020202020204" pitchFamily="34" charset="0"/>
                <a:cs typeface="Arial" panose="020B0604020202020204" pitchFamily="34" charset="0"/>
                <a:hlinkClick r:id="rId4"/>
              </a:rPr>
              <a:t>https://doi.org/10.1037/0000165-000</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err="1">
                <a:latin typeface="Arial" panose="020B0604020202020204" pitchFamily="34" charset="0"/>
                <a:cs typeface="Arial" panose="020B0604020202020204" pitchFamily="34" charset="0"/>
              </a:rPr>
              <a:t>Freepik</a:t>
            </a:r>
            <a:r>
              <a:rPr lang="en-US" altLang="zh-TW" sz="1250">
                <a:latin typeface="Arial" panose="020B0604020202020204" pitchFamily="34" charset="0"/>
                <a:cs typeface="Arial" panose="020B0604020202020204" pitchFamily="34" charset="0"/>
              </a:rPr>
              <a:t> Company. </a:t>
            </a:r>
            <a:r>
              <a:rPr lang="en-US" altLang="zh-TW" sz="1250" dirty="0">
                <a:latin typeface="Arial" panose="020B0604020202020204" pitchFamily="34" charset="0"/>
                <a:cs typeface="Arial" panose="020B0604020202020204" pitchFamily="34" charset="0"/>
              </a:rPr>
              <a:t>(2021). </a:t>
            </a:r>
            <a:r>
              <a:rPr lang="en-US" altLang="zh-TW" sz="1250" dirty="0" err="1">
                <a:latin typeface="Arial" panose="020B0604020202020204" pitchFamily="34" charset="0"/>
                <a:cs typeface="Arial" panose="020B0604020202020204" pitchFamily="34" charset="0"/>
              </a:rPr>
              <a:t>Flaticon</a:t>
            </a:r>
            <a:r>
              <a:rPr lang="en-US" altLang="zh-TW"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hlinkClick r:id="rId5"/>
              </a:rPr>
              <a:t>https://www.flaticon.com</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latin typeface="Arial" panose="020B0604020202020204" pitchFamily="34" charset="0"/>
                <a:cs typeface="Arial" panose="020B0604020202020204" pitchFamily="34" charset="0"/>
              </a:rPr>
              <a:t>Harvard University. (n.d.). What’s wrong with Wikipedia? </a:t>
            </a:r>
            <a:r>
              <a:rPr lang="en-US" altLang="zh-TW" sz="1250" dirty="0">
                <a:latin typeface="Arial" panose="020B0604020202020204" pitchFamily="34" charset="0"/>
                <a:cs typeface="Arial" panose="020B0604020202020204" pitchFamily="34" charset="0"/>
                <a:hlinkClick r:id="rId6"/>
              </a:rPr>
              <a:t>https://usingsources.fas.harvard.edu/whats-wrong-wikipedia</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latin typeface="Arial" panose="020B0604020202020204" pitchFamily="34" charset="0"/>
                <a:cs typeface="Arial" panose="020B0604020202020204" pitchFamily="34" charset="0"/>
              </a:rPr>
              <a:t>International </a:t>
            </a:r>
            <a:r>
              <a:rPr lang="en-US" altLang="zh-TW" sz="1250" dirty="0" err="1">
                <a:latin typeface="Arial" panose="020B0604020202020204" pitchFamily="34" charset="0"/>
                <a:cs typeface="Arial" panose="020B0604020202020204" pitchFamily="34" charset="0"/>
              </a:rPr>
              <a:t>Labour</a:t>
            </a:r>
            <a:r>
              <a:rPr lang="en-US" altLang="zh-TW" sz="1250" dirty="0">
                <a:latin typeface="Arial" panose="020B0604020202020204" pitchFamily="34" charset="0"/>
                <a:cs typeface="Arial" panose="020B0604020202020204" pitchFamily="34" charset="0"/>
              </a:rPr>
              <a:t> Organization. (2020, June 30). COVID-19 and the world of work</a:t>
            </a:r>
            <a:r>
              <a:rPr lang="zh-TW" altLang="en-US"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rPr>
              <a:t>(5</a:t>
            </a:r>
            <a:r>
              <a:rPr lang="en-US" altLang="zh-TW" sz="1250" baseline="30000" dirty="0">
                <a:latin typeface="Arial" panose="020B0604020202020204" pitchFamily="34" charset="0"/>
                <a:cs typeface="Arial" panose="020B0604020202020204" pitchFamily="34" charset="0"/>
              </a:rPr>
              <a:t>th</a:t>
            </a:r>
            <a:r>
              <a:rPr lang="en-US" altLang="zh-TW" sz="1250" dirty="0">
                <a:latin typeface="Arial" panose="020B0604020202020204" pitchFamily="34" charset="0"/>
                <a:cs typeface="Arial" panose="020B0604020202020204" pitchFamily="34" charset="0"/>
              </a:rPr>
              <a:t> ed.). </a:t>
            </a:r>
            <a:r>
              <a:rPr lang="en-US" altLang="zh-TW" sz="1250" dirty="0">
                <a:latin typeface="Arial" panose="020B0604020202020204" pitchFamily="34" charset="0"/>
                <a:cs typeface="Arial" panose="020B0604020202020204" pitchFamily="34" charset="0"/>
                <a:hlinkClick r:id="rId7"/>
              </a:rPr>
              <a:t>https://www.ilo.org/wcmsp5/groups/public/---dgreports/---dcomm/documents/briefingnote/wcms_749399.pdf </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latin typeface="Arial" panose="020B0604020202020204" pitchFamily="34" charset="0"/>
                <a:cs typeface="Arial" panose="020B0604020202020204" pitchFamily="34" charset="0"/>
              </a:rPr>
              <a:t>Massachusetts Institute of Technology. (2020). Academic Integrity at MIT: A handbook for students. </a:t>
            </a:r>
            <a:r>
              <a:rPr lang="en-US" altLang="zh-TW" sz="1250" dirty="0">
                <a:latin typeface="Arial" panose="020B0604020202020204" pitchFamily="34" charset="0"/>
                <a:cs typeface="Arial" panose="020B0604020202020204" pitchFamily="34" charset="0"/>
                <a:hlinkClick r:id="rId8"/>
              </a:rPr>
              <a:t>https://integrity.mit.edu/sites/default/files/images/AcademicIntegrityHandbook2020-color.pdf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latin typeface="Arial" panose="020B0604020202020204" pitchFamily="34" charset="0"/>
                <a:cs typeface="Arial" panose="020B0604020202020204" pitchFamily="34" charset="0"/>
              </a:rPr>
              <a:t>Stern, L. (2007). </a:t>
            </a:r>
            <a:r>
              <a:rPr lang="en-US" altLang="zh-TW" sz="1250" i="1" dirty="0">
                <a:latin typeface="Arial" panose="020B0604020202020204" pitchFamily="34" charset="0"/>
                <a:cs typeface="Arial" panose="020B0604020202020204" pitchFamily="34" charset="0"/>
              </a:rPr>
              <a:t>What every student should know about avoiding plagiarism</a:t>
            </a:r>
            <a:r>
              <a:rPr lang="en-US" altLang="zh-TW" sz="1250" dirty="0">
                <a:latin typeface="Arial" panose="020B0604020202020204" pitchFamily="34" charset="0"/>
                <a:cs typeface="Arial" panose="020B0604020202020204" pitchFamily="34" charset="0"/>
              </a:rPr>
              <a:t>. Pearson / Longman.</a:t>
            </a:r>
          </a:p>
          <a:p>
            <a:pPr marL="357188" indent="-357188">
              <a:spcBef>
                <a:spcPts val="0"/>
              </a:spcBef>
              <a:buNone/>
            </a:pPr>
            <a:r>
              <a:rPr lang="en-US" altLang="zh-TW" sz="1250" dirty="0">
                <a:latin typeface="Arial" panose="020B0604020202020204" pitchFamily="34" charset="0"/>
                <a:cs typeface="Arial" panose="020B0604020202020204" pitchFamily="34" charset="0"/>
              </a:rPr>
              <a:t>World Health Organization. (2020, September 16). WHO coronavirus disease (COVID-19) dashboard. </a:t>
            </a:r>
            <a:r>
              <a:rPr lang="en-US" altLang="zh-TW" sz="1250" dirty="0">
                <a:latin typeface="Arial" panose="020B0604020202020204" pitchFamily="34" charset="0"/>
                <a:cs typeface="Arial" panose="020B0604020202020204" pitchFamily="34" charset="0"/>
                <a:hlinkClick r:id="rId9"/>
              </a:rPr>
              <a:t>https://covid19.who.int/?gclid=CjwKCAjw74b7BRA_EiwAF8yHFHCB8fXiBVpSXRKZDRDbmLW4scbKAVUMa8Dp4qIISkHTS7OtHbVojhoCdEgQAvD_BwE</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endParaRPr lang="en-US" altLang="zh-TW" sz="1250" dirty="0">
              <a:latin typeface="Arial" panose="020B0604020202020204" pitchFamily="34" charset="0"/>
              <a:cs typeface="Arial" panose="020B0604020202020204" pitchFamily="34" charset="0"/>
            </a:endParaRPr>
          </a:p>
          <a:p>
            <a:pPr marL="357188" indent="-357188">
              <a:spcBef>
                <a:spcPts val="0"/>
              </a:spcBef>
              <a:buNone/>
            </a:pPr>
            <a:endParaRPr lang="en-US" altLang="zh-TW" sz="1250" dirty="0">
              <a:latin typeface="Arial" panose="020B0604020202020204" pitchFamily="34" charset="0"/>
              <a:cs typeface="Arial" panose="020B0604020202020204" pitchFamily="34" charset="0"/>
            </a:endParaRPr>
          </a:p>
        </p:txBody>
      </p:sp>
      <p:sp>
        <p:nvSpPr>
          <p:cNvPr id="5" name="投影片編號版面配置區 3">
            <a:extLst>
              <a:ext uri="{FF2B5EF4-FFF2-40B4-BE49-F238E27FC236}">
                <a16:creationId xmlns:a16="http://schemas.microsoft.com/office/drawing/2014/main" id="{281A2413-4AC9-EC48-87B5-4742FCB7617D}"/>
              </a:ext>
            </a:extLst>
          </p:cNvPr>
          <p:cNvSpPr>
            <a:spLocks noGrp="1"/>
          </p:cNvSpPr>
          <p:nvPr>
            <p:ph type="sldNum" sz="quarter" idx="12"/>
          </p:nvPr>
        </p:nvSpPr>
        <p:spPr>
          <a:xfrm>
            <a:off x="7680697" y="6310435"/>
            <a:ext cx="1197219" cy="404614"/>
          </a:xfrm>
        </p:spPr>
        <p:txBody>
          <a:bodyPr/>
          <a:lstStyle/>
          <a:p>
            <a:fld id="{7929040E-CB57-2D40-A712-FE599601156A}" type="slidenum">
              <a:rPr lang="en-US" smtClean="0"/>
              <a:pPr/>
              <a:t>66</a:t>
            </a:fld>
            <a:endParaRPr lang="en-US" dirty="0"/>
          </a:p>
        </p:txBody>
      </p:sp>
    </p:spTree>
    <p:extLst>
      <p:ext uri="{BB962C8B-B14F-4D97-AF65-F5344CB8AC3E}">
        <p14:creationId xmlns:p14="http://schemas.microsoft.com/office/powerpoint/2010/main" val="4060771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C67DE71-A23A-4E4B-98E3-543C3B0211E2}"/>
              </a:ext>
            </a:extLst>
          </p:cNvPr>
          <p:cNvCxnSpPr>
            <a:cxnSpLocks/>
          </p:cNvCxnSpPr>
          <p:nvPr/>
        </p:nvCxnSpPr>
        <p:spPr>
          <a:xfrm>
            <a:off x="1296537" y="2818261"/>
            <a:ext cx="6707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B0B3A519-57FA-7B4B-ACC6-3B606983B7CE}"/>
              </a:ext>
            </a:extLst>
          </p:cNvPr>
          <p:cNvSpPr txBox="1">
            <a:spLocks/>
          </p:cNvSpPr>
          <p:nvPr/>
        </p:nvSpPr>
        <p:spPr>
          <a:xfrm>
            <a:off x="2219231" y="3567045"/>
            <a:ext cx="5123755" cy="1086237"/>
          </a:xfrm>
          <a:prstGeom prst="rect">
            <a:avLst/>
          </a:prstGeom>
        </p:spPr>
        <p:txBody>
          <a:bodyPr vert="horz" lIns="91440" tIns="45720" rIns="91440" bIns="45720" rtlCol="0">
            <a:normAutofit/>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bg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4A2318"/>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C0D9740C-D84E-FA43-8040-9C61D0A18963}"/>
              </a:ext>
            </a:extLst>
          </p:cNvPr>
          <p:cNvPicPr>
            <a:picLocks noChangeAspect="1"/>
          </p:cNvPicPr>
          <p:nvPr/>
        </p:nvPicPr>
        <p:blipFill>
          <a:blip r:embed="rId2"/>
          <a:stretch>
            <a:fillRect/>
          </a:stretch>
        </p:blipFill>
        <p:spPr>
          <a:xfrm>
            <a:off x="220647" y="5305112"/>
            <a:ext cx="824429" cy="290424"/>
          </a:xfrm>
          <a:prstGeom prst="rect">
            <a:avLst/>
          </a:prstGeom>
        </p:spPr>
      </p:pic>
      <p:sp>
        <p:nvSpPr>
          <p:cNvPr id="10" name="TextBox 9">
            <a:extLst>
              <a:ext uri="{FF2B5EF4-FFF2-40B4-BE49-F238E27FC236}">
                <a16:creationId xmlns:a16="http://schemas.microsoft.com/office/drawing/2014/main" id="{E2EDB85A-1810-B04D-BF98-9CC7141310C2}"/>
              </a:ext>
            </a:extLst>
          </p:cNvPr>
          <p:cNvSpPr txBox="1"/>
          <p:nvPr/>
        </p:nvSpPr>
        <p:spPr>
          <a:xfrm>
            <a:off x="111273" y="6135945"/>
            <a:ext cx="8934404" cy="646331"/>
          </a:xfrm>
          <a:prstGeom prst="rect">
            <a:avLst/>
          </a:prstGeom>
          <a:noFill/>
        </p:spPr>
        <p:txBody>
          <a:bodyPr wrap="square" rtlCol="0">
            <a:spAutoFit/>
          </a:bodyPr>
          <a:lstStyle/>
          <a:p>
            <a:pPr lvl="0">
              <a:defRPr/>
            </a:pP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本授權條款允許使用者重製、散布、傳輸以及修改著作，但不得為商業目的之使用。使用時必須按照著作人指定的方式表彰其姓名。建議引用格式：周倩、潘璿安（</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2021</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年</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6</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月</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16</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日）。你不可不知的</a:t>
            </a:r>
            <a:r>
              <a:rPr lang="zh-TW" altLang="en-US" sz="1200" dirty="0"/>
              <a:t>高中小論文寫作技巧與學術倫理</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（人文與社會科學版）。</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hlinkClick r:id="rId3"/>
              </a:rPr>
              <a:t>https://www.taaee.org.tw/education.php</a:t>
            </a:r>
            <a:endPar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TextBox 2">
            <a:extLst>
              <a:ext uri="{FF2B5EF4-FFF2-40B4-BE49-F238E27FC236}">
                <a16:creationId xmlns:a16="http://schemas.microsoft.com/office/drawing/2014/main" id="{3398C709-A450-814F-AED0-3F0765AF18D4}"/>
              </a:ext>
            </a:extLst>
          </p:cNvPr>
          <p:cNvSpPr txBox="1"/>
          <p:nvPr/>
        </p:nvSpPr>
        <p:spPr>
          <a:xfrm>
            <a:off x="111273" y="5674198"/>
            <a:ext cx="6893096" cy="461665"/>
          </a:xfrm>
          <a:prstGeom prst="rect">
            <a:avLst/>
          </a:prstGeom>
          <a:noFill/>
        </p:spPr>
        <p:txBody>
          <a:bodyPr wrap="square" rtlCol="0">
            <a:spAutoFit/>
          </a:bodyPr>
          <a:lstStyle/>
          <a:p>
            <a:r>
              <a:rPr lang="zh-CN" altLang="en-US" sz="1200" dirty="0">
                <a:latin typeface="Arial" panose="020B0604020202020204" pitchFamily="34" charset="0"/>
                <a:ea typeface="微軟正黑體" panose="020B0604030504040204" pitchFamily="34" charset="-120"/>
                <a:cs typeface="Arial" panose="020B0604020202020204" pitchFamily="34" charset="0"/>
              </a:rPr>
              <a:t>本檔案最後更新日期</a:t>
            </a:r>
            <a:r>
              <a:rPr lang="zh-CN" altLang="en-US"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r>
              <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2021-0</a:t>
            </a:r>
            <a:r>
              <a:rPr lang="en-US" altLang="zh-TW"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6</a:t>
            </a:r>
            <a:r>
              <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r>
              <a:rPr lang="en-US" altLang="zh-TW"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16</a:t>
            </a:r>
            <a:r>
              <a:rPr lang="zh-CN" altLang="en-US"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endPar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endParaRPr>
          </a:p>
          <a:p>
            <a:r>
              <a:rPr lang="zh-CN" altLang="en-US" sz="1200" dirty="0">
                <a:latin typeface="Arial" panose="020B0604020202020204" pitchFamily="34" charset="0"/>
                <a:ea typeface="微軟正黑體" panose="020B0604030504040204" pitchFamily="34" charset="-120"/>
                <a:cs typeface="Arial" panose="020B0604020202020204" pitchFamily="34" charset="0"/>
              </a:rPr>
              <a:t>本檔案採用之引註</a:t>
            </a:r>
            <a:r>
              <a:rPr lang="zh-TW" altLang="en-US" sz="1200" dirty="0">
                <a:latin typeface="Arial" panose="020B0604020202020204" pitchFamily="34" charset="0"/>
                <a:ea typeface="微軟正黑體" panose="020B0604030504040204" pitchFamily="34" charset="-120"/>
                <a:cs typeface="Arial" panose="020B0604020202020204" pitchFamily="34" charset="0"/>
              </a:rPr>
              <a:t>及參考文獻</a:t>
            </a:r>
            <a:r>
              <a:rPr lang="zh-CN" altLang="en-US" sz="1200" dirty="0">
                <a:latin typeface="Arial" panose="020B0604020202020204" pitchFamily="34" charset="0"/>
                <a:ea typeface="微軟正黑體" panose="020B0604030504040204" pitchFamily="34" charset="-120"/>
                <a:cs typeface="Arial" panose="020B0604020202020204" pitchFamily="34" charset="0"/>
              </a:rPr>
              <a:t>格式範例版本：</a:t>
            </a:r>
            <a:r>
              <a:rPr lang="en-US" altLang="zh-TW" sz="1200" dirty="0">
                <a:latin typeface="Arial" panose="020B0604020202020204" pitchFamily="34" charset="0"/>
                <a:ea typeface="微軟正黑體" panose="020B0604030504040204" pitchFamily="34" charset="-120"/>
                <a:cs typeface="Arial" panose="020B0604020202020204" pitchFamily="34" charset="0"/>
              </a:rPr>
              <a:t>110</a:t>
            </a:r>
            <a:r>
              <a:rPr lang="zh-TW" altLang="en-US" sz="1200" dirty="0">
                <a:latin typeface="Arial" panose="020B0604020202020204" pitchFamily="34" charset="0"/>
                <a:ea typeface="微軟正黑體" panose="020B0604030504040204" pitchFamily="34" charset="-120"/>
                <a:cs typeface="Arial" panose="020B0604020202020204" pitchFamily="34" charset="0"/>
              </a:rPr>
              <a:t>年</a:t>
            </a:r>
            <a:r>
              <a:rPr lang="en-US" altLang="zh-TW" sz="1200" dirty="0">
                <a:latin typeface="Arial" panose="020B0604020202020204" pitchFamily="34" charset="0"/>
                <a:ea typeface="微軟正黑體" panose="020B0604030504040204" pitchFamily="34" charset="-120"/>
                <a:cs typeface="Arial" panose="020B0604020202020204" pitchFamily="34" charset="0"/>
              </a:rPr>
              <a:t>02</a:t>
            </a:r>
            <a:r>
              <a:rPr lang="zh-TW" altLang="en-US" sz="1200" dirty="0">
                <a:latin typeface="Arial" panose="020B0604020202020204" pitchFamily="34" charset="0"/>
                <a:ea typeface="微軟正黑體" panose="020B0604030504040204" pitchFamily="34" charset="-120"/>
                <a:cs typeface="Arial" panose="020B0604020202020204" pitchFamily="34" charset="0"/>
              </a:rPr>
              <a:t>月</a:t>
            </a:r>
            <a:r>
              <a:rPr lang="en-US" altLang="zh-TW" sz="1200" dirty="0">
                <a:latin typeface="Arial" panose="020B0604020202020204" pitchFamily="34" charset="0"/>
                <a:ea typeface="微軟正黑體" panose="020B0604030504040204" pitchFamily="34" charset="-120"/>
                <a:cs typeface="Arial" panose="020B0604020202020204" pitchFamily="34" charset="0"/>
              </a:rPr>
              <a:t>17</a:t>
            </a:r>
            <a:r>
              <a:rPr lang="zh-TW" altLang="en-US" sz="1200" dirty="0">
                <a:latin typeface="Arial" panose="020B0604020202020204" pitchFamily="34" charset="0"/>
                <a:ea typeface="微軟正黑體" panose="020B0604030504040204" pitchFamily="34" charset="-120"/>
                <a:cs typeface="Arial" panose="020B0604020202020204" pitchFamily="34" charset="0"/>
              </a:rPr>
              <a:t>日小論文格式研商會議修正 </a:t>
            </a:r>
          </a:p>
        </p:txBody>
      </p:sp>
      <p:sp>
        <p:nvSpPr>
          <p:cNvPr id="11" name="Title 1">
            <a:extLst>
              <a:ext uri="{FF2B5EF4-FFF2-40B4-BE49-F238E27FC236}">
                <a16:creationId xmlns:a16="http://schemas.microsoft.com/office/drawing/2014/main" id="{175D06F4-E229-2342-9BF8-C3911F93F507}"/>
              </a:ext>
            </a:extLst>
          </p:cNvPr>
          <p:cNvSpPr>
            <a:spLocks noGrp="1"/>
          </p:cNvSpPr>
          <p:nvPr>
            <p:ph type="ctrTitle"/>
          </p:nvPr>
        </p:nvSpPr>
        <p:spPr>
          <a:xfrm>
            <a:off x="1580161" y="1519293"/>
            <a:ext cx="5983679" cy="2098226"/>
          </a:xfrm>
          <a:noFill/>
        </p:spPr>
        <p:txBody>
          <a:bodyPr/>
          <a:lstStyle/>
          <a:p>
            <a:pPr>
              <a:lnSpc>
                <a:spcPct val="150000"/>
              </a:lnSpc>
            </a:pPr>
            <a:r>
              <a:rPr lang="zh-TW" altLang="en-US" sz="3000" b="1" dirty="0">
                <a:solidFill>
                  <a:schemeClr val="accent2">
                    <a:lumMod val="75000"/>
                  </a:schemeClr>
                </a:solidFill>
              </a:rPr>
              <a:t>高中小論文寫作技巧與學術倫理</a:t>
            </a:r>
            <a:br>
              <a:rPr lang="en-US" altLang="zh-TW" sz="3200" b="1" dirty="0">
                <a:solidFill>
                  <a:schemeClr val="accent2">
                    <a:lumMod val="75000"/>
                  </a:schemeClr>
                </a:solidFill>
              </a:rPr>
            </a:br>
            <a:r>
              <a:rPr lang="zh-TW" altLang="en-US" sz="3200" b="1" dirty="0">
                <a:solidFill>
                  <a:srgbClr val="0066CC"/>
                </a:solidFill>
              </a:rPr>
              <a:t>感謝聆聽</a:t>
            </a:r>
            <a:endParaRPr lang="en-US" sz="3200" b="1" dirty="0">
              <a:solidFill>
                <a:srgbClr val="0066CC"/>
              </a:solidFill>
            </a:endParaRPr>
          </a:p>
        </p:txBody>
      </p:sp>
    </p:spTree>
    <p:extLst>
      <p:ext uri="{BB962C8B-B14F-4D97-AF65-F5344CB8AC3E}">
        <p14:creationId xmlns:p14="http://schemas.microsoft.com/office/powerpoint/2010/main" val="3118632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學習活動一：這段可以怎麼</a:t>
            </a:r>
            <a:r>
              <a:rPr lang="zh-TW" altLang="en-US" sz="2800" u="sng" dirty="0"/>
              <a:t>改寫</a:t>
            </a:r>
            <a:r>
              <a:rPr lang="zh-TW" altLang="en-US" sz="2800" dirty="0"/>
              <a:t>？</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55280" y="893312"/>
            <a:ext cx="4400532" cy="5690368"/>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r>
              <a:rPr lang="zh-TW" altLang="en-US" sz="1600" b="1" dirty="0">
                <a:solidFill>
                  <a:schemeClr val="tx1"/>
                </a:solidFill>
                <a:latin typeface="Arial" panose="020B0604020202020204" pitchFamily="34" charset="0"/>
                <a:cs typeface="Arial" panose="020B0604020202020204" pitchFamily="34" charset="0"/>
              </a:rPr>
              <a:t>論大數據下</a:t>
            </a:r>
            <a:r>
              <a:rPr lang="en-US" altLang="zh-TW" sz="1600" b="1" dirty="0">
                <a:solidFill>
                  <a:schemeClr val="tx1"/>
                </a:solidFill>
                <a:latin typeface="Arial" panose="020B0604020202020204" pitchFamily="34" charset="0"/>
                <a:cs typeface="Arial" panose="020B0604020202020204" pitchFamily="34" charset="0"/>
              </a:rPr>
              <a:t> Facebook </a:t>
            </a:r>
            <a:r>
              <a:rPr lang="zh-TW" altLang="en-US" sz="1600" b="1" dirty="0">
                <a:solidFill>
                  <a:schemeClr val="tx1"/>
                </a:solidFill>
                <a:latin typeface="Arial" panose="020B0604020202020204" pitchFamily="34" charset="0"/>
                <a:cs typeface="Arial" panose="020B0604020202020204" pitchFamily="34" charset="0"/>
              </a:rPr>
              <a:t>假新聞傳播現象</a:t>
            </a:r>
          </a:p>
          <a:p>
            <a:pPr marL="0" indent="0" algn="just" fontAlgn="base">
              <a:spcBef>
                <a:spcPts val="500"/>
              </a:spcBef>
              <a:buNone/>
            </a:pPr>
            <a:r>
              <a:rPr lang="zh-TW" altLang="en-US" sz="1800" dirty="0">
                <a:solidFill>
                  <a:schemeClr val="tx1"/>
                </a:solidFill>
                <a:latin typeface="Arial" panose="020B0604020202020204" pitchFamily="34" charset="0"/>
                <a:cs typeface="Arial" panose="020B0604020202020204" pitchFamily="34" charset="0"/>
              </a:rPr>
              <a:t>網路傳播對比過往傳統的大眾傳播不僅只是傳播速度快、可以使人感到擁有資訊的滿足感，相當重要的是傳播中的主受體地位的改變。在過往，受傳者一直是受主體施控的客體，他們無法直接面對豐富的資訊源，只能在傳播者提供的有限範圍內進行選擇。換言之，人民的思想一直操縱在擁有權利的主體</a:t>
            </a:r>
            <a:r>
              <a:rPr lang="en-US" altLang="zh-TW" sz="1800" dirty="0">
                <a:solidFill>
                  <a:schemeClr val="tx1"/>
                </a:solidFill>
                <a:latin typeface="Arial" panose="020B0604020202020204" pitchFamily="34" charset="0"/>
                <a:cs typeface="Arial" panose="020B0604020202020204" pitchFamily="34" charset="0"/>
              </a:rPr>
              <a:t>–</a:t>
            </a:r>
            <a:r>
              <a:rPr lang="zh-TW" altLang="en-US" sz="1800" dirty="0">
                <a:solidFill>
                  <a:schemeClr val="tx1"/>
                </a:solidFill>
                <a:latin typeface="Arial" panose="020B0604020202020204" pitchFamily="34" charset="0"/>
                <a:cs typeface="Arial" panose="020B0604020202020204" pitchFamily="34" charset="0"/>
              </a:rPr>
              <a:t>宰制階級的手中，宰制階級擁有絕對的主導權和控制權，主體和受體的關係是不平等的；而網路傳播所撼動的正是這種不平等的權力關係，它使主受體的分界模糊了。</a:t>
            </a:r>
            <a:endParaRPr lang="en-US" altLang="zh-TW" sz="1800"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0"/>
              </a:spcBef>
              <a:spcAft>
                <a:spcPts val="0"/>
              </a:spcAft>
              <a:buNone/>
            </a:pPr>
            <a:r>
              <a:rPr lang="zh-TW" altLang="en-US" sz="1200" dirty="0">
                <a:solidFill>
                  <a:schemeClr val="tx1"/>
                </a:solidFill>
                <a:latin typeface="Arial" panose="020B0604020202020204" pitchFamily="34" charset="0"/>
                <a:cs typeface="Arial" panose="020B0604020202020204" pitchFamily="34" charset="0"/>
              </a:rPr>
              <a:t>文字來源：唐淑真（</a:t>
            </a:r>
            <a:r>
              <a:rPr lang="en-US" altLang="zh-TW" sz="1200" dirty="0">
                <a:solidFill>
                  <a:schemeClr val="tx1"/>
                </a:solidFill>
                <a:latin typeface="Arial" panose="020B0604020202020204" pitchFamily="34" charset="0"/>
                <a:cs typeface="Arial" panose="020B0604020202020204" pitchFamily="34" charset="0"/>
              </a:rPr>
              <a:t>2018</a:t>
            </a:r>
            <a:r>
              <a:rPr lang="zh-TW" altLang="en-US" sz="1200" dirty="0">
                <a:solidFill>
                  <a:schemeClr val="tx1"/>
                </a:solidFill>
                <a:latin typeface="Arial" panose="020B0604020202020204" pitchFamily="34" charset="0"/>
                <a:cs typeface="Arial" panose="020B0604020202020204" pitchFamily="34" charset="0"/>
              </a:rPr>
              <a:t>）。論大數據下</a:t>
            </a:r>
            <a:r>
              <a:rPr lang="en-US" altLang="zh-TW" sz="1200" dirty="0">
                <a:solidFill>
                  <a:schemeClr val="tx1"/>
                </a:solidFill>
                <a:latin typeface="Arial" panose="020B0604020202020204" pitchFamily="34" charset="0"/>
                <a:cs typeface="Arial" panose="020B0604020202020204" pitchFamily="34" charset="0"/>
              </a:rPr>
              <a:t>Facebook</a:t>
            </a:r>
            <a:r>
              <a:rPr lang="zh-TW" altLang="en-US" sz="1200" dirty="0">
                <a:solidFill>
                  <a:schemeClr val="tx1"/>
                </a:solidFill>
                <a:latin typeface="Arial" panose="020B0604020202020204" pitchFamily="34" charset="0"/>
                <a:cs typeface="Arial" panose="020B0604020202020204" pitchFamily="34" charset="0"/>
              </a:rPr>
              <a:t>假新聞傳播現象。</a:t>
            </a:r>
            <a:r>
              <a:rPr lang="zh-TW" altLang="en-US" sz="1200" b="1" dirty="0">
                <a:solidFill>
                  <a:schemeClr val="tx1"/>
                </a:solidFill>
                <a:latin typeface="Arial" panose="020B0604020202020204" pitchFamily="34" charset="0"/>
                <a:cs typeface="Arial" panose="020B0604020202020204" pitchFamily="34" charset="0"/>
              </a:rPr>
              <a:t>王化創意產業研究學報。</a:t>
            </a:r>
            <a:r>
              <a:rPr lang="en-US" altLang="zh-TW" sz="1200" b="1" dirty="0">
                <a:solidFill>
                  <a:schemeClr val="tx1"/>
                </a:solidFill>
                <a:latin typeface="Arial" panose="020B0604020202020204" pitchFamily="34" charset="0"/>
                <a:cs typeface="Arial" panose="020B0604020202020204" pitchFamily="34" charset="0"/>
              </a:rPr>
              <a:t>8</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3</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31-36</a:t>
            </a:r>
            <a:r>
              <a:rPr lang="zh-TW" altLang="en-US" sz="1200" dirty="0">
                <a:solidFill>
                  <a:schemeClr val="tx1"/>
                </a:solidFill>
                <a:latin typeface="Arial" panose="020B0604020202020204" pitchFamily="34" charset="0"/>
                <a:cs typeface="Arial" panose="020B0604020202020204" pitchFamily="34" charset="0"/>
              </a:rPr>
              <a:t>。</a:t>
            </a:r>
            <a:endParaRPr lang="en-US" altLang="zh-TW" sz="12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68</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40718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215357" cy="338554"/>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a:t>
            </a:r>
            <a:endParaRPr lang="en-US" altLang="zh-TW" sz="1600" b="1" dirty="0">
              <a:solidFill>
                <a:schemeClr val="accent4"/>
              </a:solidFill>
              <a:latin typeface="Arial" panose="020B0604020202020204" pitchFamily="34" charset="0"/>
            </a:endParaRPr>
          </a:p>
        </p:txBody>
      </p:sp>
    </p:spTree>
    <p:extLst>
      <p:ext uri="{BB962C8B-B14F-4D97-AF65-F5344CB8AC3E}">
        <p14:creationId xmlns:p14="http://schemas.microsoft.com/office/powerpoint/2010/main" val="3961916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學習活動二：這段可以怎麼</a:t>
            </a:r>
            <a:r>
              <a:rPr lang="zh-TW" altLang="en-US" sz="2800" u="sng" dirty="0"/>
              <a:t>改寫</a:t>
            </a:r>
            <a:r>
              <a:rPr lang="zh-TW" altLang="en-US" sz="2800" dirty="0"/>
              <a:t>？</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55280" y="893312"/>
            <a:ext cx="4400532" cy="5690368"/>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600" dirty="0">
                <a:solidFill>
                  <a:schemeClr val="tx1"/>
                </a:solidFill>
                <a:latin typeface="Arial" panose="020B0604020202020204" pitchFamily="34" charset="0"/>
                <a:cs typeface="Arial" panose="020B0604020202020204" pitchFamily="34" charset="0"/>
              </a:rPr>
              <a:t>雖然目前在有效的治療方法上，也仍未產生共識，然而，因為「失去控制」是網路成癮者的 重要特徵，而腦造影的相關研究則指出這與其認知執行功能及對行為結果酬賞的感受缺損有關，因此，網路成癮者的治療可以由認知矯治及行為改變等兩方向着手，以認知矯治來協助當事人強化個人認知功能，再輔以行為改變策略，協助當事人產生新的替代行為。此外，動機／需求的滿足是當事人沈迷於網路使用的重要原因，因此，在心理治療的過程中，不只關注其網路使用行為，也應深入探討當事人的內在經驗，以理解其動機及內在需求，以期能找到其他建設性的滿足方法。這樣方能產生真正的治療成效，降低再復發的機會。</a:t>
            </a:r>
            <a:endParaRPr lang="en-US" altLang="zh-TW" sz="1600"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endParaRPr lang="en-US" altLang="zh-TW" sz="1600"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200" dirty="0">
                <a:solidFill>
                  <a:schemeClr val="tx1"/>
                </a:solidFill>
                <a:latin typeface="Arial" panose="020B0604020202020204" pitchFamily="34" charset="0"/>
                <a:cs typeface="Arial" panose="020B0604020202020204" pitchFamily="34" charset="0"/>
              </a:rPr>
              <a:t>文字來源：施香如、許韶玲（</a:t>
            </a:r>
            <a:r>
              <a:rPr lang="en-US" altLang="zh-TW" sz="1200" dirty="0">
                <a:solidFill>
                  <a:schemeClr val="tx1"/>
                </a:solidFill>
                <a:latin typeface="Arial" panose="020B0604020202020204" pitchFamily="34" charset="0"/>
                <a:cs typeface="Arial" panose="020B0604020202020204" pitchFamily="34" charset="0"/>
              </a:rPr>
              <a:t>2016</a:t>
            </a:r>
            <a:r>
              <a:rPr lang="zh-TW" altLang="en-US" sz="1200" dirty="0">
                <a:solidFill>
                  <a:schemeClr val="tx1"/>
                </a:solidFill>
                <a:latin typeface="Arial" panose="020B0604020202020204" pitchFamily="34" charset="0"/>
                <a:cs typeface="Arial" panose="020B0604020202020204" pitchFamily="34" charset="0"/>
              </a:rPr>
              <a:t>）。網路成癮的診斷準則與評估工具：發展歷史與未來方向。</a:t>
            </a:r>
            <a:r>
              <a:rPr lang="zh-TW" altLang="en-US" sz="1200" b="1" dirty="0">
                <a:solidFill>
                  <a:schemeClr val="tx1"/>
                </a:solidFill>
                <a:latin typeface="Arial" panose="020B0604020202020204" pitchFamily="34" charset="0"/>
                <a:cs typeface="Arial" panose="020B0604020202020204" pitchFamily="34" charset="0"/>
              </a:rPr>
              <a:t>教育心理學報，</a:t>
            </a:r>
            <a:r>
              <a:rPr lang="en-US" altLang="zh-TW" sz="1200" b="1" dirty="0">
                <a:solidFill>
                  <a:schemeClr val="tx1"/>
                </a:solidFill>
                <a:latin typeface="Arial" panose="020B0604020202020204" pitchFamily="34" charset="0"/>
                <a:cs typeface="Arial" panose="020B0604020202020204" pitchFamily="34" charset="0"/>
              </a:rPr>
              <a:t>48</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1</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53-75</a:t>
            </a:r>
            <a:r>
              <a:rPr lang="zh-TW" altLang="en-US" sz="1200" dirty="0">
                <a:solidFill>
                  <a:schemeClr val="tx1"/>
                </a:solidFill>
                <a:latin typeface="Arial" panose="020B0604020202020204" pitchFamily="34" charset="0"/>
                <a:cs typeface="Arial" panose="020B0604020202020204" pitchFamily="34" charset="0"/>
              </a:rPr>
              <a:t>。</a:t>
            </a:r>
            <a:endParaRPr lang="en-US" altLang="zh-TW" sz="12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69</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328939" cy="338554"/>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a:t>
            </a:r>
          </a:p>
        </p:txBody>
      </p:sp>
    </p:spTree>
    <p:extLst>
      <p:ext uri="{BB962C8B-B14F-4D97-AF65-F5344CB8AC3E}">
        <p14:creationId xmlns:p14="http://schemas.microsoft.com/office/powerpoint/2010/main" val="82077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 </a:t>
            </a:r>
            <a:r>
              <a:rPr lang="zh-TW" altLang="en-US" dirty="0"/>
              <a:t>什麼是研究？</a:t>
            </a:r>
          </a:p>
        </p:txBody>
      </p:sp>
      <p:sp>
        <p:nvSpPr>
          <p:cNvPr id="5" name="文字版面配置區 2"/>
          <p:cNvSpPr>
            <a:spLocks noGrp="1"/>
          </p:cNvSpPr>
          <p:nvPr>
            <p:ph type="body" idx="1"/>
          </p:nvPr>
        </p:nvSpPr>
        <p:spPr>
          <a:xfrm>
            <a:off x="573769" y="4216328"/>
            <a:ext cx="7209728" cy="1143324"/>
          </a:xfrm>
        </p:spPr>
        <p:txBody>
          <a:bodyPr/>
          <a:lstStyle/>
          <a:p>
            <a:r>
              <a:rPr lang="zh-TW" altLang="en-US" dirty="0"/>
              <a:t>從研究主題到研究目的之擬定、方法的選定</a:t>
            </a:r>
          </a:p>
        </p:txBody>
      </p:sp>
    </p:spTree>
    <p:extLst>
      <p:ext uri="{BB962C8B-B14F-4D97-AF65-F5344CB8AC3E}">
        <p14:creationId xmlns:p14="http://schemas.microsoft.com/office/powerpoint/2010/main" val="1042908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學習活動三：這段可以怎麼</a:t>
            </a:r>
            <a:r>
              <a:rPr lang="zh-TW" altLang="en-US" sz="2800" u="sng" dirty="0"/>
              <a:t>摘寫</a:t>
            </a:r>
            <a:r>
              <a:rPr lang="zh-TW" altLang="en-US" sz="2800" dirty="0"/>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70</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833718" y="859913"/>
            <a:ext cx="8044197" cy="5855135"/>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905435" y="919367"/>
            <a:ext cx="7972480" cy="5173339"/>
          </a:xfrm>
          <a:prstGeom prst="rect">
            <a:avLst/>
          </a:prstGeom>
          <a:noFill/>
          <a:ln>
            <a:noFill/>
          </a:ln>
        </p:spPr>
        <p:txBody>
          <a:bodyPr wrap="square" rtlCol="0">
            <a:spAutoFit/>
          </a:bodyPr>
          <a:lstStyle/>
          <a:p>
            <a:r>
              <a:rPr lang="zh-TW" altLang="en-US" sz="1400" b="1" dirty="0">
                <a:solidFill>
                  <a:schemeClr val="accent1">
                    <a:lumMod val="50000"/>
                  </a:schemeClr>
                </a:solidFill>
                <a:latin typeface="Arial" panose="020B0604020202020204" pitchFamily="34" charset="0"/>
              </a:rPr>
              <a:t>原文：</a:t>
            </a:r>
            <a:endParaRPr lang="en-US" altLang="zh-TW" sz="1400" b="1" dirty="0">
              <a:solidFill>
                <a:schemeClr val="accent1">
                  <a:lumMod val="50000"/>
                </a:schemeClr>
              </a:solidFill>
              <a:latin typeface="Arial" panose="020B0604020202020204" pitchFamily="34" charset="0"/>
            </a:endParaRPr>
          </a:p>
          <a:p>
            <a:pPr>
              <a:lnSpc>
                <a:spcPct val="114000"/>
              </a:lnSpc>
              <a:spcBef>
                <a:spcPts val="600"/>
              </a:spcBef>
            </a:pPr>
            <a:r>
              <a:rPr lang="zh-TW" altLang="en-US" sz="1450" b="1" dirty="0">
                <a:latin typeface="Arial" panose="020B0604020202020204" pitchFamily="34" charset="0"/>
                <a:cs typeface="Arial" panose="020B0604020202020204" pitchFamily="34" charset="0"/>
              </a:rPr>
              <a:t>一般口罩</a:t>
            </a:r>
            <a:endParaRPr lang="en-US" sz="1450" dirty="0">
              <a:latin typeface="Arial" panose="020B0604020202020204" pitchFamily="34" charset="0"/>
              <a:cs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cs typeface="Arial" panose="020B0604020202020204" pitchFamily="34" charset="0"/>
              </a:rPr>
              <a:t>這種口罩是在一般銷售大眾健康產品的零售商店中最容易找到的口罩，因為這種口罩沒有經過額外的處理，其纖維結構的孔隙相當大（約</a:t>
            </a:r>
            <a:r>
              <a:rPr lang="en-US" sz="1450" dirty="0">
                <a:latin typeface="Arial" panose="020B0604020202020204" pitchFamily="34" charset="0"/>
                <a:cs typeface="Arial" panose="020B0604020202020204" pitchFamily="34" charset="0"/>
              </a:rPr>
              <a:t>1</a:t>
            </a:r>
            <a:r>
              <a:rPr lang="zh-TW" altLang="en-US" sz="1450" dirty="0">
                <a:latin typeface="Arial" panose="020B0604020202020204" pitchFamily="34" charset="0"/>
                <a:cs typeface="Arial" panose="020B0604020202020204" pitchFamily="34" charset="0"/>
              </a:rPr>
              <a:t>微米），所以無法有效阻止經空氣傳染的病原。此外，一般的口罩對於比較容易進入人類呼吸系統的灰塵，並沒有防護的效果，但對於顆粒大的灰塵，還是有一些阻絕的作用。這種口罩可以作為保暖、避免灰頭土臉與鼻孔骯髒等用途，但是不可作為防止病菌侵入之用。不過檢測顯示，一般口罩對粒徑小於 </a:t>
            </a:r>
            <a:r>
              <a:rPr lang="en-US" sz="1450" dirty="0">
                <a:latin typeface="Arial" panose="020B0604020202020204" pitchFamily="34" charset="0"/>
                <a:cs typeface="Arial" panose="020B0604020202020204" pitchFamily="34" charset="0"/>
              </a:rPr>
              <a:t>100 </a:t>
            </a:r>
            <a:r>
              <a:rPr lang="zh-TW" altLang="en-US" sz="1450" dirty="0">
                <a:latin typeface="Arial" panose="020B0604020202020204" pitchFamily="34" charset="0"/>
                <a:cs typeface="Arial" panose="020B0604020202020204" pitchFamily="34" charset="0"/>
              </a:rPr>
              <a:t>奈米（</a:t>
            </a:r>
            <a:r>
              <a:rPr lang="en-US" sz="1450" dirty="0">
                <a:latin typeface="Arial" panose="020B0604020202020204" pitchFamily="34" charset="0"/>
                <a:cs typeface="Arial" panose="020B0604020202020204" pitchFamily="34" charset="0"/>
              </a:rPr>
              <a:t>nm</a:t>
            </a:r>
            <a:r>
              <a:rPr lang="zh-TW" altLang="en-US" sz="1450" dirty="0">
                <a:latin typeface="Arial" panose="020B0604020202020204" pitchFamily="34" charset="0"/>
                <a:cs typeface="Arial" panose="020B0604020202020204" pitchFamily="34" charset="0"/>
              </a:rPr>
              <a:t>）的病毒，似乎仍有一定的阻絕效果。</a:t>
            </a:r>
            <a:endParaRPr lang="en-US" sz="1450" dirty="0">
              <a:latin typeface="Arial" panose="020B0604020202020204" pitchFamily="34" charset="0"/>
              <a:cs typeface="Arial" panose="020B0604020202020204" pitchFamily="34" charset="0"/>
            </a:endParaRPr>
          </a:p>
          <a:p>
            <a:pPr>
              <a:lnSpc>
                <a:spcPct val="114000"/>
              </a:lnSpc>
              <a:spcBef>
                <a:spcPts val="600"/>
              </a:spcBef>
            </a:pPr>
            <a:r>
              <a:rPr lang="zh-TW" altLang="en-US" sz="1450" b="1" dirty="0">
                <a:latin typeface="Arial" panose="020B0604020202020204" pitchFamily="34" charset="0"/>
                <a:cs typeface="Arial" panose="020B0604020202020204" pitchFamily="34" charset="0"/>
              </a:rPr>
              <a:t>活性碳口罩</a:t>
            </a:r>
            <a:endParaRPr lang="en-US" sz="1450" dirty="0">
              <a:latin typeface="Arial" panose="020B0604020202020204" pitchFamily="34" charset="0"/>
              <a:cs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cs typeface="Arial" panose="020B0604020202020204" pitchFamily="34" charset="0"/>
              </a:rPr>
              <a:t>活性碳具有多孔隙的結構。其過濾層的主要功用在於吸附有機氣體、具惡臭的分子及毒性粉塵，並非用於過濾粉塵，不具殺菌的功能。再者，活性碳的使用還有一項限制，一旦所有的細孔都被填滿，便失去效用，此時必須置換口罩，但何時到達飽合點並不太容易判斷。活性碳會將病毒粒子吸引到口罩表面，但是卻無法「殺死病毒」，因此，手、眼、鼻或嘴意外接觸到使用過的活性碳口罩表面，依然有可能導致疾病的傳染。</a:t>
            </a:r>
            <a:endParaRPr lang="en-US" sz="1450" dirty="0">
              <a:latin typeface="Arial" panose="020B0604020202020204" pitchFamily="34" charset="0"/>
              <a:cs typeface="Arial" panose="020B0604020202020204" pitchFamily="34" charset="0"/>
            </a:endParaRPr>
          </a:p>
          <a:p>
            <a:pPr>
              <a:lnSpc>
                <a:spcPct val="114000"/>
              </a:lnSpc>
              <a:spcBef>
                <a:spcPts val="600"/>
              </a:spcBef>
            </a:pPr>
            <a:r>
              <a:rPr lang="zh-TW" altLang="en-US" sz="1450" b="1" dirty="0">
                <a:latin typeface="Arial" panose="020B0604020202020204" pitchFamily="34" charset="0"/>
                <a:cs typeface="Arial" panose="020B0604020202020204" pitchFamily="34" charset="0"/>
              </a:rPr>
              <a:t>醫療用口罩</a:t>
            </a:r>
            <a:endParaRPr lang="en-US" sz="1450" dirty="0">
              <a:latin typeface="Arial" panose="020B0604020202020204" pitchFamily="34" charset="0"/>
              <a:cs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cs typeface="Arial" panose="020B0604020202020204" pitchFamily="34" charset="0"/>
              </a:rPr>
              <a:t>醫用口罩主要是為了避免醫生的飛沫影響病人，功能設計並不是要免於吸入粒狀有害物，其效果雖然比棉紗口罩及布質印花口罩好，但是頂多也只有 </a:t>
            </a:r>
            <a:r>
              <a:rPr lang="en-US" sz="1450" dirty="0">
                <a:latin typeface="Arial" panose="020B0604020202020204" pitchFamily="34" charset="0"/>
                <a:cs typeface="Arial" panose="020B0604020202020204" pitchFamily="34" charset="0"/>
              </a:rPr>
              <a:t>70</a:t>
            </a:r>
            <a:r>
              <a:rPr lang="zh-TW" altLang="en-US" sz="1450" dirty="0">
                <a:latin typeface="Arial" panose="020B0604020202020204" pitchFamily="34" charset="0"/>
                <a:cs typeface="Arial" panose="020B0604020202020204" pitchFamily="34" charset="0"/>
              </a:rPr>
              <a:t>％ 的效果，拿這樣的口罩來阻絕病菌，效果可能非常有限。標準的外科醫療用口罩分三層，外層有阻塵阻水作用，可防止飛沫進入口罩裡面，中層有過濾作用，可擋住 </a:t>
            </a:r>
            <a:r>
              <a:rPr lang="en-US" sz="1450" dirty="0">
                <a:latin typeface="Arial" panose="020B0604020202020204" pitchFamily="34" charset="0"/>
                <a:cs typeface="Arial" panose="020B0604020202020204" pitchFamily="34" charset="0"/>
              </a:rPr>
              <a:t>90</a:t>
            </a:r>
            <a:r>
              <a:rPr lang="zh-TW" altLang="en-US" sz="1450" dirty="0">
                <a:latin typeface="Arial" panose="020B0604020202020204" pitchFamily="34" charset="0"/>
                <a:cs typeface="Arial" panose="020B0604020202020204" pitchFamily="34" charset="0"/>
              </a:rPr>
              <a:t>％ 以上的 </a:t>
            </a:r>
            <a:r>
              <a:rPr lang="en-US" sz="1450" dirty="0">
                <a:latin typeface="Arial" panose="020B0604020202020204" pitchFamily="34" charset="0"/>
                <a:cs typeface="Arial" panose="020B0604020202020204" pitchFamily="34" charset="0"/>
              </a:rPr>
              <a:t>5 </a:t>
            </a:r>
            <a:r>
              <a:rPr lang="zh-TW" altLang="en-US" sz="1450" dirty="0">
                <a:latin typeface="Arial" panose="020B0604020202020204" pitchFamily="34" charset="0"/>
                <a:cs typeface="Arial" panose="020B0604020202020204" pitchFamily="34" charset="0"/>
              </a:rPr>
              <a:t>微米顆粒，近口鼻的一層作為吸濕之用。</a:t>
            </a:r>
            <a:endParaRPr lang="en-US" sz="14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A5C9F3D-9D48-E149-9359-BFF72D680796}"/>
              </a:ext>
            </a:extLst>
          </p:cNvPr>
          <p:cNvSpPr txBox="1"/>
          <p:nvPr/>
        </p:nvSpPr>
        <p:spPr>
          <a:xfrm>
            <a:off x="914400" y="6185546"/>
            <a:ext cx="7972480" cy="492443"/>
          </a:xfrm>
          <a:prstGeom prst="rect">
            <a:avLst/>
          </a:prstGeom>
          <a:noFill/>
        </p:spPr>
        <p:txBody>
          <a:bodyPr wrap="square" rtlCol="0">
            <a:spAutoFit/>
          </a:bodyPr>
          <a:lstStyle/>
          <a:p>
            <a:r>
              <a:rPr lang="zh-TW" altLang="en-US" sz="1300" dirty="0">
                <a:latin typeface="Arial" panose="020B0604020202020204" pitchFamily="34" charset="0"/>
                <a:cs typeface="Arial" panose="020B0604020202020204" pitchFamily="34" charset="0"/>
              </a:rPr>
              <a:t>文字來源：劉宣良、許家銘（</a:t>
            </a:r>
            <a:r>
              <a:rPr lang="en-US" sz="1300" dirty="0">
                <a:latin typeface="Arial" panose="020B0604020202020204" pitchFamily="34" charset="0"/>
                <a:cs typeface="Arial" panose="020B0604020202020204" pitchFamily="34" charset="0"/>
              </a:rPr>
              <a:t>2003</a:t>
            </a:r>
            <a:r>
              <a:rPr lang="zh-TW" altLang="en-US" sz="1300" dirty="0">
                <a:latin typeface="Arial" panose="020B0604020202020204" pitchFamily="34" charset="0"/>
                <a:cs typeface="Arial" panose="020B0604020202020204" pitchFamily="34" charset="0"/>
              </a:rPr>
              <a:t>年</a:t>
            </a:r>
            <a:r>
              <a:rPr lang="en-US" altLang="zh-TW" sz="1300" dirty="0">
                <a:latin typeface="Arial" panose="020B0604020202020204" pitchFamily="34" charset="0"/>
                <a:cs typeface="Arial" panose="020B0604020202020204" pitchFamily="34" charset="0"/>
              </a:rPr>
              <a:t>8</a:t>
            </a:r>
            <a:r>
              <a:rPr lang="zh-TW" altLang="en-US" sz="1300" dirty="0">
                <a:latin typeface="Arial" panose="020B0604020202020204" pitchFamily="34" charset="0"/>
                <a:cs typeface="Arial" panose="020B0604020202020204" pitchFamily="34" charset="0"/>
              </a:rPr>
              <a:t>月</a:t>
            </a:r>
            <a:r>
              <a:rPr lang="en-US" altLang="zh-TW" sz="1300" dirty="0">
                <a:latin typeface="Arial" panose="020B0604020202020204" pitchFamily="34" charset="0"/>
                <a:cs typeface="Arial" panose="020B0604020202020204" pitchFamily="34" charset="0"/>
              </a:rPr>
              <a:t>8</a:t>
            </a:r>
            <a:r>
              <a:rPr lang="zh-TW" altLang="en-US" sz="1300" dirty="0">
                <a:latin typeface="Arial" panose="020B0604020202020204" pitchFamily="34" charset="0"/>
                <a:cs typeface="Arial" panose="020B0604020202020204" pitchFamily="34" charset="0"/>
              </a:rPr>
              <a:t>日）。口罩分級，不同等級效用大不同。 </a:t>
            </a:r>
            <a:r>
              <a:rPr lang="en-US" sz="1300" dirty="0">
                <a:latin typeface="Arial" panose="020B0604020202020204" pitchFamily="34" charset="0"/>
                <a:cs typeface="Arial" panose="020B0604020202020204" pitchFamily="34" charset="0"/>
                <a:hlinkClick r:id="rId3"/>
              </a:rPr>
              <a:t>https://scitechvista.nat.gov.tw/Article/C000003/detail?ID=662bab53-229d-4758-afec-ffc912e76c53</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2882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學習活動三：這段可以怎麼</a:t>
            </a:r>
            <a:r>
              <a:rPr lang="zh-TW" altLang="en-US" sz="2800" u="sng" dirty="0"/>
              <a:t>摘寫</a:t>
            </a:r>
            <a:r>
              <a:rPr lang="zh-TW" altLang="en-US" sz="2800" dirty="0"/>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71</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833719" y="859914"/>
            <a:ext cx="7946830"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905435" y="919367"/>
            <a:ext cx="7761531" cy="338554"/>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摘寫後：</a:t>
            </a:r>
            <a:endParaRPr lang="en-US" altLang="zh-TW" sz="1600" b="1" dirty="0">
              <a:solidFill>
                <a:schemeClr val="accent4"/>
              </a:solidFill>
              <a:latin typeface="Arial" panose="020B0604020202020204" pitchFamily="34" charset="0"/>
            </a:endParaRPr>
          </a:p>
        </p:txBody>
      </p:sp>
    </p:spTree>
    <p:extLst>
      <p:ext uri="{BB962C8B-B14F-4D97-AF65-F5344CB8AC3E}">
        <p14:creationId xmlns:p14="http://schemas.microsoft.com/office/powerpoint/2010/main" val="37501256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72</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1009976"/>
            <a:ext cx="2492990" cy="2234458"/>
          </a:xfrm>
          <a:prstGeom prst="rect">
            <a:avLst/>
          </a:prstGeom>
          <a:noFill/>
        </p:spPr>
        <p:txBody>
          <a:bodyPr wrap="non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中文書籍、作者為一人</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a:lnSpc>
                <a:spcPct val="120000"/>
              </a:lnSpc>
            </a:pPr>
            <a:r>
              <a:rPr lang="zh-TW" altLang="en-US" sz="1600" dirty="0">
                <a:latin typeface="Arial" panose="020B0604020202020204" pitchFamily="34" charset="0"/>
              </a:rPr>
              <a:t>作者：蔡聰明</a:t>
            </a:r>
            <a:r>
              <a:rPr lang="en-US" sz="1600" dirty="0">
                <a:latin typeface="Arial" panose="020B0604020202020204" pitchFamily="34" charset="0"/>
              </a:rPr>
              <a:t>  </a:t>
            </a:r>
          </a:p>
          <a:p>
            <a:pPr>
              <a:lnSpc>
                <a:spcPct val="120000"/>
              </a:lnSpc>
            </a:pPr>
            <a:r>
              <a:rPr lang="zh-TW" altLang="en-US" sz="1600" dirty="0">
                <a:latin typeface="Arial" panose="020B0604020202020204" pitchFamily="34" charset="0"/>
              </a:rPr>
              <a:t>書名：數學拾貝</a:t>
            </a:r>
            <a:endParaRPr lang="en-US" altLang="zh-TW" sz="1600" dirty="0">
              <a:latin typeface="Arial" panose="020B0604020202020204" pitchFamily="34" charset="0"/>
            </a:endParaRPr>
          </a:p>
          <a:p>
            <a:pPr>
              <a:lnSpc>
                <a:spcPct val="120000"/>
              </a:lnSpc>
            </a:pPr>
            <a:r>
              <a:rPr lang="zh-TW" altLang="en-US" sz="1600" dirty="0">
                <a:latin typeface="Arial" panose="020B0604020202020204" pitchFamily="34" charset="0"/>
              </a:rPr>
              <a:t>版本：第二版 </a:t>
            </a:r>
            <a:endParaRPr lang="en-US" sz="1600" dirty="0">
              <a:latin typeface="Arial" panose="020B0604020202020204" pitchFamily="34" charset="0"/>
            </a:endParaRPr>
          </a:p>
          <a:p>
            <a:pPr>
              <a:lnSpc>
                <a:spcPct val="120000"/>
              </a:lnSpc>
            </a:pPr>
            <a:r>
              <a:rPr lang="zh-TW" altLang="en-US" sz="1600" dirty="0">
                <a:latin typeface="Arial" panose="020B0604020202020204" pitchFamily="34" charset="0"/>
                <a:cs typeface="Arial" panose="020B0604020202020204" pitchFamily="34" charset="0"/>
              </a:rPr>
              <a:t>出版社：三民書局</a:t>
            </a:r>
            <a:endParaRPr lang="en-US" sz="1600" dirty="0">
              <a:latin typeface="Arial" panose="020B0604020202020204" pitchFamily="34" charset="0"/>
              <a:cs typeface="Arial" panose="020B0604020202020204" pitchFamily="34" charset="0"/>
            </a:endParaRPr>
          </a:p>
          <a:p>
            <a:pPr>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a:lnSpc>
                <a:spcPct val="120000"/>
              </a:lnSpc>
            </a:pPr>
            <a:endParaRPr lang="en-US" dirty="0">
              <a:latin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82782" cy="369332"/>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學習活動四：</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4" y="3545684"/>
            <a:ext cx="2879679" cy="2234458"/>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中文書籍、編輯著作</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12775" indent="-612775">
              <a:lnSpc>
                <a:spcPct val="120000"/>
              </a:lnSpc>
            </a:pPr>
            <a:r>
              <a:rPr lang="zh-TW" altLang="en-US" sz="1600" dirty="0">
                <a:latin typeface="Arial" panose="020B0604020202020204" pitchFamily="34" charset="0"/>
              </a:rPr>
              <a:t>主編：周倩</a:t>
            </a:r>
            <a:endParaRPr lang="en-US" altLang="zh-TW" sz="1600" dirty="0">
              <a:latin typeface="Arial" panose="020B0604020202020204" pitchFamily="34" charset="0"/>
            </a:endParaRPr>
          </a:p>
          <a:p>
            <a:pPr marL="606425" indent="-606425">
              <a:lnSpc>
                <a:spcPct val="120000"/>
              </a:lnSpc>
            </a:pPr>
            <a:r>
              <a:rPr lang="zh-TW" altLang="en-US" sz="1600" dirty="0">
                <a:latin typeface="Arial" panose="020B0604020202020204" pitchFamily="34" charset="0"/>
                <a:cs typeface="Arial" panose="020B0604020202020204" pitchFamily="34" charset="0"/>
              </a:rPr>
              <a:t>書名：學術工作者的必修學分：學術倫理及研究誠信</a:t>
            </a:r>
            <a:endParaRPr lang="en-US" altLang="zh-TW" sz="1600" dirty="0">
              <a:latin typeface="Arial" panose="020B0604020202020204" pitchFamily="34" charset="0"/>
              <a:cs typeface="Arial" panose="020B0604020202020204" pitchFamily="34" charset="0"/>
            </a:endParaRPr>
          </a:p>
          <a:p>
            <a:pPr marL="612775" indent="-612775">
              <a:lnSpc>
                <a:spcPct val="120000"/>
              </a:lnSpc>
            </a:pPr>
            <a:r>
              <a:rPr lang="zh-TW" altLang="en-US" sz="1600" dirty="0">
                <a:latin typeface="Arial" panose="020B0604020202020204" pitchFamily="34" charset="0"/>
                <a:cs typeface="Arial" panose="020B0604020202020204" pitchFamily="34" charset="0"/>
              </a:rPr>
              <a:t>出版社：高等教育</a:t>
            </a:r>
            <a:endParaRPr lang="en-US" sz="1600" dirty="0">
              <a:latin typeface="Arial" panose="020B0604020202020204" pitchFamily="34" charset="0"/>
              <a:cs typeface="Arial" panose="020B0604020202020204" pitchFamily="34" charset="0"/>
            </a:endParaRPr>
          </a:p>
          <a:p>
            <a:pPr marL="612775" indent="-612775">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a:lnSpc>
                <a:spcPct val="120000"/>
              </a:lnSpc>
            </a:pPr>
            <a:endParaRPr lang="en-US" dirty="0">
              <a:latin typeface="Arial" panose="020B0604020202020204" pitchFamily="34" charset="0"/>
            </a:endParaRP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5" y="3589843"/>
            <a:ext cx="4282782" cy="799386"/>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41801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73</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1009976"/>
            <a:ext cx="3175513" cy="2529923"/>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英文書籍、作者為多人</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a:latin typeface="Arial" panose="020B0604020202020204" pitchFamily="34" charset="0"/>
                <a:cs typeface="Arial" panose="020B0604020202020204" pitchFamily="34" charset="0"/>
              </a:rPr>
              <a:t>Ginsburg, Ruth Bader; Hartnett, Mary; Williams, Wendy W. </a:t>
            </a:r>
          </a:p>
          <a:p>
            <a:pPr marL="603250" indent="-603250">
              <a:lnSpc>
                <a:spcPct val="120000"/>
              </a:lnSpc>
            </a:pPr>
            <a:r>
              <a:rPr lang="zh-TW" altLang="en-US" sz="1600" dirty="0">
                <a:latin typeface="Arial" panose="020B0604020202020204" pitchFamily="34" charset="0"/>
                <a:cs typeface="Arial" panose="020B0604020202020204" pitchFamily="34" charset="0"/>
              </a:rPr>
              <a:t>書名：</a:t>
            </a:r>
            <a:r>
              <a:rPr lang="en-US" sz="1600" dirty="0">
                <a:latin typeface="Arial" panose="020B0604020202020204" pitchFamily="34" charset="0"/>
                <a:cs typeface="Arial" panose="020B0604020202020204" pitchFamily="34" charset="0"/>
              </a:rPr>
              <a:t>My Own Words</a:t>
            </a:r>
          </a:p>
          <a:p>
            <a:pPr marL="603250" indent="-603250">
              <a:lnSpc>
                <a:spcPct val="120000"/>
              </a:lnSpc>
            </a:pPr>
            <a:r>
              <a:rPr lang="zh-TW" altLang="en-US" sz="1600" dirty="0">
                <a:latin typeface="Arial" panose="020B0604020202020204" pitchFamily="34" charset="0"/>
                <a:cs typeface="Arial" panose="020B0604020202020204" pitchFamily="34" charset="0"/>
              </a:rPr>
              <a:t>出版社：</a:t>
            </a:r>
            <a:r>
              <a:rPr lang="en-US" altLang="zh-TW" sz="1600" dirty="0">
                <a:latin typeface="Arial" panose="020B0604020202020204" pitchFamily="34" charset="0"/>
                <a:cs typeface="Arial" panose="020B0604020202020204" pitchFamily="34" charset="0"/>
              </a:rPr>
              <a:t>Simon &amp; Schuster</a:t>
            </a:r>
          </a:p>
          <a:p>
            <a:pPr marL="603250" indent="-603250">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2018</a:t>
            </a:r>
          </a:p>
          <a:p>
            <a:pPr>
              <a:lnSpc>
                <a:spcPct val="120000"/>
              </a:lnSpc>
            </a:pPr>
            <a:endParaRPr lang="en-US" dirty="0">
              <a:latin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3138521" cy="369332"/>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學習活動五：</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4" y="3545684"/>
            <a:ext cx="3175513" cy="2684004"/>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英文網路資料、作者為團體</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12775" indent="-612775">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a:latin typeface="Arial" panose="020B0604020202020204" pitchFamily="34" charset="0"/>
                <a:cs typeface="Arial" panose="020B0604020202020204" pitchFamily="34" charset="0"/>
              </a:rPr>
              <a:t>World Health Organization</a:t>
            </a:r>
          </a:p>
          <a:p>
            <a:pPr marL="617538" indent="-617538">
              <a:lnSpc>
                <a:spcPct val="120000"/>
              </a:lnSpc>
            </a:pPr>
            <a:r>
              <a:rPr lang="zh-TW" altLang="en-US" sz="1600" dirty="0">
                <a:latin typeface="Arial" panose="020B0604020202020204" pitchFamily="34" charset="0"/>
                <a:cs typeface="Arial" panose="020B0604020202020204" pitchFamily="34" charset="0"/>
              </a:rPr>
              <a:t>書名：</a:t>
            </a:r>
            <a:r>
              <a:rPr lang="en-US" altLang="zh-TW" sz="1600" dirty="0">
                <a:latin typeface="Arial" panose="020B0604020202020204" pitchFamily="34" charset="0"/>
                <a:cs typeface="Arial" panose="020B0604020202020204" pitchFamily="34" charset="0"/>
              </a:rPr>
              <a:t>Weekly epidemiological update - 27 October 2020</a:t>
            </a:r>
          </a:p>
          <a:p>
            <a:pPr marL="7938" indent="-7938">
              <a:lnSpc>
                <a:spcPct val="120000"/>
              </a:lnSpc>
            </a:pPr>
            <a:r>
              <a:rPr lang="zh-TW" altLang="en-US" sz="1600" dirty="0">
                <a:latin typeface="Arial" panose="020B0604020202020204" pitchFamily="34" charset="0"/>
                <a:cs typeface="Arial" panose="020B0604020202020204" pitchFamily="34" charset="0"/>
              </a:rPr>
              <a:t>網址： </a:t>
            </a:r>
            <a:r>
              <a:rPr lang="en-US" altLang="zh-TW" sz="1400" dirty="0">
                <a:latin typeface="Arial" panose="020B0604020202020204" pitchFamily="34" charset="0"/>
                <a:cs typeface="Arial" panose="020B0604020202020204" pitchFamily="34" charset="0"/>
                <a:hlinkClick r:id="rId2"/>
              </a:rPr>
              <a:t>https://www.who.int/publications/m/item/weekly-epidemiological-update---27-october-2020</a:t>
            </a:r>
            <a:endParaRPr lang="en-US" altLang="zh-TW" sz="1400" dirty="0">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endParaRP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5" y="3589843"/>
            <a:ext cx="4282782" cy="1771960"/>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a:p>
            <a:pPr algn="just">
              <a:lnSpc>
                <a:spcPct val="120000"/>
              </a:lnSpc>
              <a:spcBef>
                <a:spcPts val="1000"/>
              </a:spcBef>
              <a:spcAft>
                <a:spcPts val="200"/>
              </a:spcAft>
            </a:pPr>
            <a:endParaRPr lang="en-US" altLang="zh-TW"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endParaRPr lang="zh-TW" altLang="en-US"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60759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5802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67575"/>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74</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983081"/>
            <a:ext cx="3175513" cy="2492990"/>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中文期刊論文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作者：陳仲嶙 </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篇名：生醫研究參與者對個別研究結果之近用</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期刊：中研院法學期刊 </a:t>
            </a:r>
          </a:p>
          <a:p>
            <a:pPr marL="603250" indent="-603250">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marL="603250" indent="-603250">
              <a:lnSpc>
                <a:spcPct val="120000"/>
              </a:lnSpc>
            </a:pPr>
            <a:r>
              <a:rPr lang="zh-TW" altLang="en-US" sz="1600" dirty="0">
                <a:latin typeface="Arial" panose="020B0604020202020204" pitchFamily="34" charset="0"/>
                <a:cs typeface="Arial" panose="020B0604020202020204" pitchFamily="34" charset="0"/>
              </a:rPr>
              <a:t>卷期：第 </a:t>
            </a:r>
            <a:r>
              <a:rPr lang="en-US" altLang="zh-TW" sz="1600" dirty="0">
                <a:latin typeface="Arial" panose="020B0604020202020204" pitchFamily="34" charset="0"/>
                <a:cs typeface="Arial" panose="020B0604020202020204" pitchFamily="34" charset="0"/>
              </a:rPr>
              <a:t>26 </a:t>
            </a:r>
            <a:r>
              <a:rPr lang="zh-TW" altLang="en-US" sz="1600" dirty="0">
                <a:latin typeface="Arial" panose="020B0604020202020204" pitchFamily="34" charset="0"/>
                <a:cs typeface="Arial" panose="020B0604020202020204" pitchFamily="34" charset="0"/>
              </a:rPr>
              <a:t>期 </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頁碼：</a:t>
            </a:r>
            <a:r>
              <a:rPr lang="en-US" altLang="zh-TW" sz="1600" dirty="0">
                <a:latin typeface="Arial" panose="020B0604020202020204" pitchFamily="34" charset="0"/>
                <a:cs typeface="Arial" panose="020B0604020202020204" pitchFamily="34" charset="0"/>
              </a:rPr>
              <a:t>1-83 </a:t>
            </a: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73428" cy="766172"/>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endParaRPr lang="en-US" altLang="zh-TW" sz="1600" dirty="0">
              <a:latin typeface="Arial" panose="020B0604020202020204" pitchFamily="34" charset="0"/>
              <a:cs typeface="Arial" panose="020B0604020202020204" pitchFamily="34" charset="0"/>
            </a:endParaRP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學習活動六：</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5" y="3518789"/>
            <a:ext cx="3094832" cy="2762488"/>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英文期刊論文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err="1">
                <a:latin typeface="Arial" panose="020B0604020202020204" pitchFamily="34" charset="0"/>
                <a:cs typeface="Arial" panose="020B0604020202020204" pitchFamily="34" charset="0"/>
              </a:rPr>
              <a:t>Fotios</a:t>
            </a:r>
            <a:r>
              <a:rPr lang="en-US" altLang="zh-TW" sz="1600" dirty="0">
                <a:latin typeface="Arial" panose="020B0604020202020204" pitchFamily="34" charset="0"/>
                <a:cs typeface="Arial" panose="020B0604020202020204" pitchFamily="34" charset="0"/>
              </a:rPr>
              <a:t> Petropoulos,</a:t>
            </a:r>
            <a:r>
              <a:rPr lang="zh-TW" altLang="en-US" sz="1600" dirty="0">
                <a:latin typeface="Arial" panose="020B0604020202020204" pitchFamily="34" charset="0"/>
                <a:cs typeface="Arial" panose="020B0604020202020204" pitchFamily="34" charset="0"/>
              </a:rPr>
              <a:t> </a:t>
            </a:r>
            <a:r>
              <a:rPr lang="en-US" altLang="zh-TW" sz="1600" dirty="0">
                <a:latin typeface="Arial" panose="020B0604020202020204" pitchFamily="34" charset="0"/>
                <a:cs typeface="Arial" panose="020B0604020202020204" pitchFamily="34" charset="0"/>
              </a:rPr>
              <a:t>Spyros </a:t>
            </a:r>
            <a:r>
              <a:rPr lang="en-US" altLang="zh-TW" sz="1600" dirty="0" err="1">
                <a:latin typeface="Arial" panose="020B0604020202020204" pitchFamily="34" charset="0"/>
                <a:cs typeface="Arial" panose="020B0604020202020204" pitchFamily="34" charset="0"/>
              </a:rPr>
              <a:t>Makridakis</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篇名：</a:t>
            </a:r>
            <a:r>
              <a:rPr lang="en-US" altLang="zh-TW" sz="1600" dirty="0">
                <a:latin typeface="Arial" panose="020B0604020202020204" pitchFamily="34" charset="0"/>
                <a:cs typeface="Arial" panose="020B0604020202020204" pitchFamily="34" charset="0"/>
              </a:rPr>
              <a:t>Forecasting the novel coronavirus COVID-19</a:t>
            </a:r>
          </a:p>
          <a:p>
            <a:pPr>
              <a:lnSpc>
                <a:spcPct val="120000"/>
              </a:lnSpc>
            </a:pPr>
            <a:r>
              <a:rPr lang="zh-TW" altLang="en-US" sz="1600" dirty="0">
                <a:latin typeface="Arial" panose="020B0604020202020204" pitchFamily="34" charset="0"/>
                <a:cs typeface="Arial" panose="020B0604020202020204" pitchFamily="34" charset="0"/>
              </a:rPr>
              <a:t>期刊：</a:t>
            </a:r>
            <a:r>
              <a:rPr lang="en-US" altLang="zh-TW" sz="1600" dirty="0">
                <a:latin typeface="Arial" panose="020B0604020202020204" pitchFamily="34" charset="0"/>
                <a:cs typeface="Arial" panose="020B0604020202020204" pitchFamily="34" charset="0"/>
              </a:rPr>
              <a:t>PLOS ONE</a:t>
            </a:r>
          </a:p>
          <a:p>
            <a:pPr>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marL="603250" indent="-603250">
              <a:lnSpc>
                <a:spcPct val="120000"/>
              </a:lnSpc>
            </a:pPr>
            <a:r>
              <a:rPr lang="zh-TW" altLang="en-US" sz="1600" dirty="0">
                <a:latin typeface="Arial" panose="020B0604020202020204" pitchFamily="34" charset="0"/>
                <a:cs typeface="Arial" panose="020B0604020202020204" pitchFamily="34" charset="0"/>
              </a:rPr>
              <a:t>卷期：第 </a:t>
            </a:r>
            <a:r>
              <a:rPr lang="en-US" altLang="zh-TW" sz="1600" dirty="0">
                <a:latin typeface="Arial" panose="020B0604020202020204" pitchFamily="34" charset="0"/>
                <a:cs typeface="Arial" panose="020B0604020202020204" pitchFamily="34" charset="0"/>
              </a:rPr>
              <a:t>15 </a:t>
            </a:r>
            <a:r>
              <a:rPr lang="zh-TW" altLang="en-US" sz="1600" dirty="0">
                <a:latin typeface="Arial" panose="020B0604020202020204" pitchFamily="34" charset="0"/>
                <a:cs typeface="Arial" panose="020B0604020202020204" pitchFamily="34" charset="0"/>
              </a:rPr>
              <a:t>期、第</a:t>
            </a:r>
            <a:r>
              <a:rPr lang="en-US" altLang="zh-TW" sz="1600" dirty="0">
                <a:latin typeface="Arial" panose="020B0604020202020204" pitchFamily="34" charset="0"/>
                <a:cs typeface="Arial" panose="020B0604020202020204" pitchFamily="34" charset="0"/>
              </a:rPr>
              <a:t>3</a:t>
            </a:r>
            <a:r>
              <a:rPr lang="zh-TW" altLang="en-US" sz="1600" dirty="0">
                <a:latin typeface="Arial" panose="020B0604020202020204" pitchFamily="34" charset="0"/>
                <a:cs typeface="Arial" panose="020B0604020202020204" pitchFamily="34" charset="0"/>
              </a:rPr>
              <a:t>卷</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頁碼：</a:t>
            </a:r>
            <a:r>
              <a:rPr lang="en-US" altLang="zh-TW" sz="1600" dirty="0">
                <a:latin typeface="Arial" panose="020B0604020202020204" pitchFamily="34" charset="0"/>
                <a:cs typeface="Arial" panose="020B0604020202020204" pitchFamily="34" charset="0"/>
              </a:rPr>
              <a:t>e0231236</a:t>
            </a: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4" y="3589843"/>
            <a:ext cx="4421743" cy="369332"/>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p:txBody>
      </p:sp>
    </p:spTree>
    <p:extLst>
      <p:ext uri="{BB962C8B-B14F-4D97-AF65-F5344CB8AC3E}">
        <p14:creationId xmlns:p14="http://schemas.microsoft.com/office/powerpoint/2010/main" val="484482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75</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983081"/>
            <a:ext cx="3262627" cy="2400657"/>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中文學位論文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作者：潘璿安</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篇名：</a:t>
            </a:r>
            <a:r>
              <a:rPr lang="zh-TW" altLang="en-US" sz="1350" dirty="0">
                <a:latin typeface="Arial" panose="020B0604020202020204" pitchFamily="34" charset="0"/>
                <a:ea typeface="微軟正黑體" panose="020B0604030504040204" pitchFamily="34" charset="-120"/>
                <a:cs typeface="Arial" panose="020B0604020202020204" pitchFamily="34" charset="0"/>
              </a:rPr>
              <a:t>探討研究生及研究人員對負責任研究行為及學術論文作者列名之認知：跨學術背景之比較研究</a:t>
            </a:r>
            <a:endParaRPr lang="en-US" altLang="zh-TW" sz="135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學校：國立交通大學教育研究所</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出版年：</a:t>
            </a:r>
            <a:r>
              <a:rPr lang="en-US" sz="1600" dirty="0">
                <a:latin typeface="Arial" panose="020B0604020202020204" pitchFamily="34" charset="0"/>
                <a:ea typeface="微軟正黑體" panose="020B0604030504040204" pitchFamily="34" charset="-120"/>
                <a:cs typeface="Arial" panose="020B0604020202020204" pitchFamily="34" charset="0"/>
              </a:rPr>
              <a:t>2018</a:t>
            </a:r>
          </a:p>
          <a:p>
            <a:pPr marL="603250" indent="-603250">
              <a:lnSpc>
                <a:spcPct val="120000"/>
              </a:lnSpc>
            </a:pPr>
            <a:r>
              <a:rPr lang="zh-CN" altLang="en-US" sz="1600" dirty="0">
                <a:latin typeface="Arial" panose="020B0604020202020204" pitchFamily="34" charset="0"/>
                <a:ea typeface="微軟正黑體" panose="020B0604030504040204" pitchFamily="34" charset="-120"/>
                <a:cs typeface="Arial" panose="020B0604020202020204" pitchFamily="34" charset="0"/>
              </a:rPr>
              <a:t>學位：博士</a:t>
            </a:r>
            <a:endParaRPr lang="en-US"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73428" cy="369332"/>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學習活動七：</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5" y="3518789"/>
            <a:ext cx="3094832" cy="2208490"/>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中文報紙</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作者：</a:t>
            </a:r>
            <a:r>
              <a:rPr lang="zh-CN" altLang="en-US" sz="1600" dirty="0">
                <a:latin typeface="Arial" panose="020B0604020202020204" pitchFamily="34" charset="0"/>
                <a:ea typeface="微軟正黑體" panose="020B0604030504040204" pitchFamily="34" charset="-120"/>
                <a:cs typeface="Arial" panose="020B0604020202020204" pitchFamily="34" charset="0"/>
              </a:rPr>
              <a:t>袁志豪</a:t>
            </a:r>
            <a:endParaRPr lang="en-US" altLang="zh-CN"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篇名：</a:t>
            </a:r>
            <a:r>
              <a:rPr lang="zh-CN" altLang="en-US" sz="1600" dirty="0">
                <a:latin typeface="Arial" panose="020B0604020202020204" pitchFamily="34" charset="0"/>
                <a:ea typeface="微軟正黑體" panose="020B0604030504040204" pitchFamily="34" charset="-120"/>
                <a:cs typeface="Arial" panose="020B0604020202020204" pitchFamily="34" charset="0"/>
              </a:rPr>
              <a:t>北市宣導反詐騙</a:t>
            </a:r>
            <a:r>
              <a:rPr lang="zh-TW" altLang="en-US" sz="1600" dirty="0">
                <a:latin typeface="Arial" panose="020B0604020202020204" pitchFamily="34" charset="0"/>
                <a:ea typeface="微軟正黑體" panose="020B0604030504040204" pitchFamily="34" charset="-120"/>
                <a:cs typeface="Arial" panose="020B0604020202020204" pitchFamily="34" charset="0"/>
              </a:rPr>
              <a:t> 減少</a:t>
            </a:r>
            <a:r>
              <a:rPr lang="en-US" altLang="zh-TW" sz="1600" dirty="0">
                <a:latin typeface="Arial" panose="020B0604020202020204" pitchFamily="34" charset="0"/>
                <a:ea typeface="微軟正黑體" panose="020B0604030504040204" pitchFamily="34" charset="-120"/>
                <a:cs typeface="Arial" panose="020B0604020202020204" pitchFamily="34" charset="0"/>
              </a:rPr>
              <a:t>15.4</a:t>
            </a:r>
            <a:r>
              <a:rPr lang="zh-CN" altLang="en-US" sz="1600" dirty="0">
                <a:latin typeface="Arial" panose="020B0604020202020204" pitchFamily="34" charset="0"/>
                <a:ea typeface="微軟正黑體" panose="020B0604030504040204" pitchFamily="34" charset="-120"/>
                <a:cs typeface="Arial" panose="020B0604020202020204" pitchFamily="34" charset="0"/>
              </a:rPr>
              <a:t>億損失</a:t>
            </a:r>
            <a:endParaRPr lang="en-US" altLang="zh-CN"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媒體：</a:t>
            </a:r>
            <a:r>
              <a:rPr lang="zh-CN" altLang="en-US" sz="1600" dirty="0">
                <a:latin typeface="Arial" panose="020B0604020202020204" pitchFamily="34" charset="0"/>
                <a:ea typeface="微軟正黑體" panose="020B0604030504040204" pitchFamily="34" charset="-120"/>
                <a:cs typeface="Arial" panose="020B0604020202020204" pitchFamily="34" charset="0"/>
              </a:rPr>
              <a:t>聯合報</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日期：</a:t>
            </a:r>
            <a:r>
              <a:rPr lang="en-US" sz="1600" dirty="0">
                <a:latin typeface="Arial" panose="020B0604020202020204" pitchFamily="34" charset="0"/>
                <a:ea typeface="微軟正黑體" panose="020B0604030504040204" pitchFamily="34" charset="-120"/>
                <a:cs typeface="Arial" panose="020B0604020202020204" pitchFamily="34" charset="0"/>
              </a:rPr>
              <a:t>2000</a:t>
            </a:r>
            <a:r>
              <a:rPr lang="zh-CN" altLang="en-US" sz="1600" dirty="0">
                <a:latin typeface="Arial" panose="020B0604020202020204" pitchFamily="34" charset="0"/>
                <a:ea typeface="微軟正黑體" panose="020B0604030504040204" pitchFamily="34" charset="-120"/>
                <a:cs typeface="Arial" panose="020B0604020202020204" pitchFamily="34" charset="0"/>
              </a:rPr>
              <a:t>年</a:t>
            </a:r>
            <a:r>
              <a:rPr lang="en-US" altLang="zh-CN" sz="1600" dirty="0">
                <a:latin typeface="Arial" panose="020B0604020202020204" pitchFamily="34" charset="0"/>
                <a:ea typeface="微軟正黑體" panose="020B0604030504040204" pitchFamily="34" charset="-120"/>
                <a:cs typeface="Arial" panose="020B0604020202020204" pitchFamily="34" charset="0"/>
              </a:rPr>
              <a:t>6</a:t>
            </a:r>
            <a:r>
              <a:rPr lang="zh-CN" altLang="en-US" sz="1600" dirty="0">
                <a:latin typeface="Arial" panose="020B0604020202020204" pitchFamily="34" charset="0"/>
                <a:ea typeface="微軟正黑體" panose="020B0604030504040204" pitchFamily="34" charset="-120"/>
                <a:cs typeface="Arial" panose="020B0604020202020204" pitchFamily="34" charset="0"/>
              </a:rPr>
              <a:t>月</a:t>
            </a:r>
            <a:r>
              <a:rPr lang="en-US" altLang="zh-CN" sz="1600" dirty="0">
                <a:latin typeface="Arial" panose="020B0604020202020204" pitchFamily="34" charset="0"/>
                <a:ea typeface="微軟正黑體" panose="020B0604030504040204" pitchFamily="34" charset="-120"/>
                <a:cs typeface="Arial" panose="020B0604020202020204" pitchFamily="34" charset="0"/>
              </a:rPr>
              <a:t>21</a:t>
            </a:r>
            <a:r>
              <a:rPr lang="zh-CN" altLang="en-US" sz="1600" dirty="0">
                <a:latin typeface="Arial" panose="020B0604020202020204" pitchFamily="34" charset="0"/>
                <a:ea typeface="微軟正黑體" panose="020B0604030504040204" pitchFamily="34" charset="-120"/>
                <a:cs typeface="Arial" panose="020B0604020202020204" pitchFamily="34" charset="0"/>
              </a:rPr>
              <a:t>日</a:t>
            </a:r>
            <a:endParaRPr lang="en-US"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版次：</a:t>
            </a:r>
            <a:r>
              <a:rPr lang="en-US" altLang="zh-TW" sz="1600" dirty="0">
                <a:latin typeface="Arial" panose="020B0604020202020204" pitchFamily="34" charset="0"/>
                <a:ea typeface="微軟正黑體" panose="020B0604030504040204" pitchFamily="34" charset="-120"/>
                <a:cs typeface="Arial" panose="020B0604020202020204" pitchFamily="34" charset="0"/>
              </a:rPr>
              <a:t>A7</a:t>
            </a: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4" y="3589843"/>
            <a:ext cx="4421743" cy="799386"/>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2979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391A-A725-EF46-8D39-4827E5B3DAC8}"/>
              </a:ext>
            </a:extLst>
          </p:cNvPr>
          <p:cNvSpPr>
            <a:spLocks noGrp="1"/>
          </p:cNvSpPr>
          <p:nvPr>
            <p:ph type="title"/>
          </p:nvPr>
        </p:nvSpPr>
        <p:spPr/>
        <p:txBody>
          <a:bodyPr>
            <a:normAutofit/>
          </a:bodyPr>
          <a:lstStyle/>
          <a:p>
            <a:r>
              <a:rPr lang="zh-TW" altLang="en-US" dirty="0"/>
              <a:t>研究目的</a:t>
            </a:r>
            <a:endParaRPr lang="en-US" dirty="0"/>
          </a:p>
        </p:txBody>
      </p:sp>
      <p:sp>
        <p:nvSpPr>
          <p:cNvPr id="3" name="Content Placeholder 2">
            <a:extLst>
              <a:ext uri="{FF2B5EF4-FFF2-40B4-BE49-F238E27FC236}">
                <a16:creationId xmlns:a16="http://schemas.microsoft.com/office/drawing/2014/main" id="{3BFAA288-B6DA-204C-B8A6-4812C10A6B54}"/>
              </a:ext>
            </a:extLst>
          </p:cNvPr>
          <p:cNvSpPr>
            <a:spLocks noGrp="1"/>
          </p:cNvSpPr>
          <p:nvPr>
            <p:ph idx="1"/>
          </p:nvPr>
        </p:nvSpPr>
        <p:spPr/>
        <p:txBody>
          <a:bodyPr/>
          <a:lstStyle/>
          <a:p>
            <a:pPr lvl="0"/>
            <a:r>
              <a:rPr lang="zh-TW" altLang="en-US" dirty="0"/>
              <a:t>解決一個前人還未解決的問題</a:t>
            </a:r>
            <a:endParaRPr lang="en-US" dirty="0"/>
          </a:p>
          <a:p>
            <a:pPr lvl="0"/>
            <a:r>
              <a:rPr lang="zh-TW" altLang="en-US" dirty="0"/>
              <a:t>說明</a:t>
            </a:r>
            <a:r>
              <a:rPr lang="zh-TW" altLang="en-US" dirty="0">
                <a:solidFill>
                  <a:srgbClr val="4A2318"/>
                </a:solidFill>
              </a:rPr>
              <a:t>一個前人尚未說明清楚的</a:t>
            </a:r>
            <a:r>
              <a:rPr lang="zh-TW" altLang="en-US" dirty="0"/>
              <a:t>現象</a:t>
            </a:r>
            <a:endParaRPr lang="en-US" dirty="0"/>
          </a:p>
          <a:p>
            <a:pPr lvl="0"/>
            <a:r>
              <a:rPr lang="zh-TW" altLang="en-US" dirty="0"/>
              <a:t>證明一個前人尚未證明過的主張</a:t>
            </a:r>
            <a:endParaRPr lang="en-US" dirty="0"/>
          </a:p>
          <a:p>
            <a:pPr lvl="0"/>
            <a:r>
              <a:rPr lang="zh-TW" altLang="en-US" dirty="0"/>
              <a:t>重新定義或驗證一個已發表的研究成果</a:t>
            </a:r>
            <a:endParaRPr lang="en-US" dirty="0"/>
          </a:p>
          <a:p>
            <a:pPr lvl="0"/>
            <a:r>
              <a:rPr lang="zh-TW" altLang="en-US" dirty="0"/>
              <a:t>建立一個新的理論與模式</a:t>
            </a:r>
            <a:endParaRPr lang="en-US" dirty="0"/>
          </a:p>
          <a:p>
            <a:pPr lvl="0"/>
            <a:r>
              <a:rPr lang="zh-TW" altLang="en-US" dirty="0"/>
              <a:t>實際製作一個產品模型</a:t>
            </a:r>
            <a:endParaRPr lang="en-US" dirty="0"/>
          </a:p>
        </p:txBody>
      </p:sp>
      <p:sp>
        <p:nvSpPr>
          <p:cNvPr id="4" name="Slide Number Placeholder 3">
            <a:extLst>
              <a:ext uri="{FF2B5EF4-FFF2-40B4-BE49-F238E27FC236}">
                <a16:creationId xmlns:a16="http://schemas.microsoft.com/office/drawing/2014/main" id="{FAF8C995-F174-6045-A345-B9E6D4A6E5B9}"/>
              </a:ext>
            </a:extLst>
          </p:cNvPr>
          <p:cNvSpPr>
            <a:spLocks noGrp="1"/>
          </p:cNvSpPr>
          <p:nvPr>
            <p:ph type="sldNum" sz="quarter" idx="12"/>
          </p:nvPr>
        </p:nvSpPr>
        <p:spPr/>
        <p:txBody>
          <a:bodyPr/>
          <a:lstStyle/>
          <a:p>
            <a:fld id="{7929040E-CB57-2D40-A712-FE599601156A}" type="slidenum">
              <a:rPr lang="en-US" smtClean="0"/>
              <a:pPr/>
              <a:t>8</a:t>
            </a:fld>
            <a:endParaRPr lang="en-US" dirty="0"/>
          </a:p>
        </p:txBody>
      </p:sp>
      <p:sp>
        <p:nvSpPr>
          <p:cNvPr id="12" name="Rectangle 11">
            <a:extLst>
              <a:ext uri="{FF2B5EF4-FFF2-40B4-BE49-F238E27FC236}">
                <a16:creationId xmlns:a16="http://schemas.microsoft.com/office/drawing/2014/main" id="{F8E5B5E0-A65D-BD48-9957-4A5EC4C9E86F}"/>
              </a:ext>
            </a:extLst>
          </p:cNvPr>
          <p:cNvSpPr/>
          <p:nvPr/>
        </p:nvSpPr>
        <p:spPr>
          <a:xfrm>
            <a:off x="2074449" y="4712301"/>
            <a:ext cx="6204857" cy="868058"/>
          </a:xfrm>
          <a:prstGeom prst="rect">
            <a:avLst/>
          </a:prstGeom>
        </p:spPr>
        <p:txBody>
          <a:bodyPr wrap="square">
            <a:spAutoFit/>
          </a:bodyPr>
          <a:lstStyle/>
          <a:p>
            <a:pPr>
              <a:lnSpc>
                <a:spcPct val="120000"/>
              </a:lnSpc>
            </a:pPr>
            <a:endParaRPr lang="en-US" altLang="zh-TW" sz="2200" b="1" kern="100" dirty="0">
              <a:solidFill>
                <a:srgbClr val="0066CC"/>
              </a:solidFill>
              <a:latin typeface="+mn-ea"/>
              <a:cs typeface="Arial" panose="020B0604020202020204" pitchFamily="34" charset="0"/>
            </a:endParaRPr>
          </a:p>
          <a:p>
            <a:pPr>
              <a:lnSpc>
                <a:spcPct val="120000"/>
              </a:lnSpc>
            </a:pPr>
            <a:r>
              <a:rPr lang="en-US" altLang="zh-TW" sz="2200" b="1" kern="100" dirty="0">
                <a:solidFill>
                  <a:schemeClr val="tx2"/>
                </a:solidFill>
                <a:latin typeface="+mn-ea"/>
                <a:cs typeface="Arial" panose="020B0604020202020204" pitchFamily="34" charset="0"/>
              </a:rPr>
              <a:t>_______________________________________________</a:t>
            </a:r>
          </a:p>
        </p:txBody>
      </p:sp>
    </p:spTree>
    <p:extLst>
      <p:ext uri="{BB962C8B-B14F-4D97-AF65-F5344CB8AC3E}">
        <p14:creationId xmlns:p14="http://schemas.microsoft.com/office/powerpoint/2010/main" val="289004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AC63-6DC2-404A-A9FC-4835167EB7D1}"/>
              </a:ext>
            </a:extLst>
          </p:cNvPr>
          <p:cNvSpPr>
            <a:spLocks noGrp="1"/>
          </p:cNvSpPr>
          <p:nvPr>
            <p:ph type="title"/>
          </p:nvPr>
        </p:nvSpPr>
        <p:spPr/>
        <p:txBody>
          <a:bodyPr>
            <a:normAutofit/>
          </a:bodyPr>
          <a:lstStyle/>
          <a:p>
            <a:r>
              <a:rPr lang="zh-TW" altLang="en-US" dirty="0"/>
              <a:t>檢視研究主題</a:t>
            </a:r>
            <a:endParaRPr lang="en-US" dirty="0"/>
          </a:p>
        </p:txBody>
      </p:sp>
      <p:sp>
        <p:nvSpPr>
          <p:cNvPr id="3" name="Content Placeholder 2">
            <a:extLst>
              <a:ext uri="{FF2B5EF4-FFF2-40B4-BE49-F238E27FC236}">
                <a16:creationId xmlns:a16="http://schemas.microsoft.com/office/drawing/2014/main" id="{ABBFF73A-CAD0-1F40-ACBF-1E55005073EB}"/>
              </a:ext>
            </a:extLst>
          </p:cNvPr>
          <p:cNvSpPr>
            <a:spLocks noGrp="1"/>
          </p:cNvSpPr>
          <p:nvPr>
            <p:ph idx="1"/>
          </p:nvPr>
        </p:nvSpPr>
        <p:spPr/>
        <p:txBody>
          <a:bodyPr/>
          <a:lstStyle/>
          <a:p>
            <a:pPr lvl="0"/>
            <a:r>
              <a:rPr lang="zh-TW" altLang="en-US" dirty="0"/>
              <a:t>真的有興趣嗎？</a:t>
            </a:r>
            <a:endParaRPr lang="en-US" dirty="0"/>
          </a:p>
          <a:p>
            <a:pPr lvl="0"/>
            <a:r>
              <a:rPr lang="zh-TW" altLang="en-US" dirty="0"/>
              <a:t>題目具體明確、不會太大、太小，或太空泛籠統？</a:t>
            </a:r>
            <a:endParaRPr lang="en-US" dirty="0"/>
          </a:p>
          <a:p>
            <a:pPr lvl="0"/>
            <a:r>
              <a:rPr lang="zh-TW" altLang="en-US" dirty="0"/>
              <a:t>具有創意、新意嗎？ </a:t>
            </a:r>
            <a:endParaRPr lang="en-US" dirty="0"/>
          </a:p>
          <a:p>
            <a:pPr lvl="0"/>
            <a:r>
              <a:rPr lang="zh-TW" altLang="en-US" dirty="0"/>
              <a:t>切合實際嗎？</a:t>
            </a:r>
            <a:endParaRPr lang="en-US" dirty="0"/>
          </a:p>
          <a:p>
            <a:pPr lvl="0"/>
            <a:r>
              <a:rPr lang="zh-TW" altLang="en-US" dirty="0"/>
              <a:t>能獲得足夠的研究資源嗎？</a:t>
            </a:r>
            <a:endParaRPr lang="en-US" dirty="0"/>
          </a:p>
          <a:p>
            <a:pPr lvl="0"/>
            <a:r>
              <a:rPr lang="zh-TW" altLang="en-US" dirty="0"/>
              <a:t>能力、時間、經費，都可以負擔嗎？</a:t>
            </a:r>
            <a:endParaRPr lang="en-US" dirty="0"/>
          </a:p>
        </p:txBody>
      </p:sp>
      <p:sp>
        <p:nvSpPr>
          <p:cNvPr id="4" name="Slide Number Placeholder 3">
            <a:extLst>
              <a:ext uri="{FF2B5EF4-FFF2-40B4-BE49-F238E27FC236}">
                <a16:creationId xmlns:a16="http://schemas.microsoft.com/office/drawing/2014/main" id="{A6E5D8A9-D016-194E-8922-7812C47FD56F}"/>
              </a:ext>
            </a:extLst>
          </p:cNvPr>
          <p:cNvSpPr>
            <a:spLocks noGrp="1"/>
          </p:cNvSpPr>
          <p:nvPr>
            <p:ph type="sldNum" sz="quarter" idx="12"/>
          </p:nvPr>
        </p:nvSpPr>
        <p:spPr/>
        <p:txBody>
          <a:bodyPr/>
          <a:lstStyle/>
          <a:p>
            <a:fld id="{7929040E-CB57-2D40-A712-FE599601156A}" type="slidenum">
              <a:rPr lang="en-US" smtClean="0"/>
              <a:pPr/>
              <a:t>9</a:t>
            </a:fld>
            <a:endParaRPr lang="en-US" dirty="0"/>
          </a:p>
        </p:txBody>
      </p:sp>
    </p:spTree>
    <p:extLst>
      <p:ext uri="{BB962C8B-B14F-4D97-AF65-F5344CB8AC3E}">
        <p14:creationId xmlns:p14="http://schemas.microsoft.com/office/powerpoint/2010/main" val="160122822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{B533C2CA-2518-8D45-B195-4F804FAB518A}tf10001072</Template>
  <TotalTime>10427</TotalTime>
  <Words>7291</Words>
  <Application>Microsoft Macintosh PowerPoint</Application>
  <PresentationFormat>On-screen Show (4:3)</PresentationFormat>
  <Paragraphs>566</Paragraphs>
  <Slides>75</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75</vt:i4>
      </vt:variant>
    </vt:vector>
  </HeadingPairs>
  <TitlesOfParts>
    <vt:vector size="82" baseType="lpstr">
      <vt:lpstr>微軟正黑體</vt:lpstr>
      <vt:lpstr>华文楷体</vt:lpstr>
      <vt:lpstr>Arial</vt:lpstr>
      <vt:lpstr>Franklin Gothic Book</vt:lpstr>
      <vt:lpstr>Wingdings</vt:lpstr>
      <vt:lpstr>Crop</vt:lpstr>
      <vt:lpstr>1_Crop</vt:lpstr>
      <vt:lpstr>你不可不知的 高中小論文寫作技巧與學術倫理</vt:lpstr>
      <vt:lpstr> 小論文寫作 2. 什麼是研究？ 3. 蒐集文獻資料 4. 查詢到的資料可信嗎？ 5. 善用論文寫作技巧 6. 正確引註資料來源的方法</vt:lpstr>
      <vt:lpstr>1. 小論文寫作</vt:lpstr>
      <vt:lpstr>解決問題與滿足好奇 </vt:lpstr>
      <vt:lpstr>從做小論文，你可以學到甚麼？</vt:lpstr>
      <vt:lpstr>所以，正在寫小論文的你……</vt:lpstr>
      <vt:lpstr>2. 什麼是研究？</vt:lpstr>
      <vt:lpstr>研究目的</vt:lpstr>
      <vt:lpstr>檢視研究主題</vt:lpstr>
      <vt:lpstr>研究方法</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3. 蒐集文獻資料</vt:lpstr>
      <vt:lpstr>1. 書籍資源</vt:lpstr>
      <vt:lpstr>2. 具公信力的統計資料</vt:lpstr>
      <vt:lpstr>2. 具公信力的統計資料</vt:lpstr>
      <vt:lpstr>3. 學術研究的論文</vt:lpstr>
      <vt:lpstr>4. 臺灣法規資料</vt:lpstr>
      <vt:lpstr>國立公共資訊圖書館—數位資源</vt:lpstr>
      <vt:lpstr>國立公共資訊圖書館—數位資源</vt:lpstr>
      <vt:lpstr>Wikipedia 可能有什麼問題？</vt:lpstr>
      <vt:lpstr>Wikipedia 有什麼問題？</vt:lpstr>
      <vt:lpstr>6. 官方人文與社會學相關資料</vt:lpstr>
      <vt:lpstr>政府資料開放平台</vt:lpstr>
      <vt:lpstr>政府資料開放平台</vt:lpstr>
      <vt:lpstr>7. 民間較有公信力、具人文社會訊息的網站</vt:lpstr>
      <vt:lpstr>8. 臺灣報紙資料</vt:lpstr>
      <vt:lpstr>4. 查詢到的資料可信嗎？</vt:lpstr>
      <vt:lpstr>網路資訊評估六步驟</vt:lpstr>
      <vt:lpstr>網路資訊評估六步驟</vt:lpstr>
      <vt:lpstr>5. 善用論文寫作技巧</vt:lpstr>
      <vt:lpstr>為什麼要引註資料來源？</vt:lpstr>
      <vt:lpstr>正確引註資料來源的方法</vt:lpstr>
      <vt:lpstr>想一想：為什麼需要引註資料來源？</vt:lpstr>
      <vt:lpstr>三種常用的寫作技巧</vt:lpstr>
      <vt:lpstr>PowerPoint Presentation</vt:lpstr>
      <vt:lpstr>PowerPoint Presentation</vt:lpstr>
      <vt:lpstr>PowerPoint Presentation</vt:lpstr>
      <vt:lpstr>PowerPoint Presentation</vt:lpstr>
      <vt:lpstr>想一想：這段可以怎麼摘寫？（假設畫線字是一定要寫進去的重點）</vt:lpstr>
      <vt:lpstr>想一想：這段可以怎麼摘寫？（假設畫線字是一定要寫進去的重點）</vt:lpstr>
      <vt:lpstr>PowerPoint Presentation</vt:lpstr>
      <vt:lpstr>PowerPoint Presentation</vt:lpstr>
      <vt:lpstr>想一想：這是不是有效的改寫？</vt:lpstr>
      <vt:lpstr>想一想：這是不是有效的改寫？</vt:lpstr>
      <vt:lpstr>改寫與摘寫的使用時機</vt:lpstr>
      <vt:lpstr>想一想：這是什麼寫作技巧？</vt:lpstr>
      <vt:lpstr>想一想：這是什麼寫作技巧？</vt:lpstr>
      <vt:lpstr>想一想：這是什麼寫作技巧？</vt:lpstr>
      <vt:lpstr>6. 正確引註資料來源的方法</vt:lpstr>
      <vt:lpstr>依格式正確註明資料來源</vt:lpstr>
      <vt:lpstr>甚麼是 APA 論文格式？</vt:lpstr>
      <vt:lpstr>為什麼一定要照格式規定寫？</vt:lpstr>
      <vt:lpstr>核心原則</vt:lpstr>
      <vt:lpstr>何謂文內引註？（舉例）</vt:lpstr>
      <vt:lpstr>何謂參考文獻？（舉例）</vt:lpstr>
      <vt:lpstr>圖表引用</vt:lpstr>
      <vt:lpstr>參考文獻</vt:lpstr>
      <vt:lpstr>參考文獻（續）</vt:lpstr>
      <vt:lpstr>高中小論文寫作技巧與學術倫理 感謝聆聽</vt:lpstr>
      <vt:lpstr>學習活動一：這段可以怎麼改寫？</vt:lpstr>
      <vt:lpstr>學習活動二：這段可以怎麼改寫？</vt:lpstr>
      <vt:lpstr>學習活動三：這段可以怎麼摘寫？</vt:lpstr>
      <vt:lpstr>學習活動三：這段可以怎麼摘寫？</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Pan</dc:creator>
  <cp:lastModifiedBy>Sophia Pan</cp:lastModifiedBy>
  <cp:revision>379</cp:revision>
  <cp:lastPrinted>2020-10-27T05:48:05Z</cp:lastPrinted>
  <dcterms:created xsi:type="dcterms:W3CDTF">2020-10-20T04:39:37Z</dcterms:created>
  <dcterms:modified xsi:type="dcterms:W3CDTF">2021-06-16T06:20:31Z</dcterms:modified>
</cp:coreProperties>
</file>